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65" r:id="rId3"/>
  </p:sldIdLst>
  <p:sldSz cx="7559675" cy="10691813"/>
  <p:notesSz cx="6770688" cy="9902825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FFF"/>
    <a:srgbClr val="FFE5FF"/>
    <a:srgbClr val="FFCCFF"/>
    <a:srgbClr val="FF3399"/>
    <a:srgbClr val="FF6165"/>
    <a:srgbClr val="FF7C80"/>
    <a:srgbClr val="FF5050"/>
    <a:srgbClr val="FF3300"/>
    <a:srgbClr val="5B9B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736" autoAdjust="0"/>
    <p:restoredTop sz="95494" autoAdjust="0"/>
  </p:normalViewPr>
  <p:slideViewPr>
    <p:cSldViewPr snapToGrid="0">
      <p:cViewPr varScale="1">
        <p:scale>
          <a:sx n="57" d="100"/>
          <a:sy n="57" d="100"/>
        </p:scale>
        <p:origin x="211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58391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58464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1166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02591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38596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79711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291736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96595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57353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0507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0644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9AEEA2-0BF5-44F5-9253-838223E00D39}" type="datetimeFigureOut">
              <a:rPr kumimoji="1" lang="ja-JP" altLang="en-US" smtClean="0"/>
              <a:t>2021/3/24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92BAB2-4A08-49DC-909B-7B00F2737E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99858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1" y="1"/>
            <a:ext cx="3603811" cy="360000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36000" bIns="0" rtlCol="0" anchor="ctr"/>
          <a:lstStyle/>
          <a:p>
            <a:pPr algn="ctr"/>
            <a:r>
              <a:rPr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わたしのノート（スタート編）</a:t>
            </a:r>
            <a:endParaRPr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65827" y="831862"/>
            <a:ext cx="7282612" cy="1794926"/>
          </a:xfrm>
          <a:prstGeom prst="roundRect">
            <a:avLst>
              <a:gd name="adj" fmla="val 10680"/>
            </a:avLst>
          </a:prstGeom>
          <a:noFill/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aphicFrame>
        <p:nvGraphicFramePr>
          <p:cNvPr id="31" name="表 3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322689"/>
              </p:ext>
            </p:extLst>
          </p:nvPr>
        </p:nvGraphicFramePr>
        <p:xfrm>
          <a:off x="70" y="5882924"/>
          <a:ext cx="7482210" cy="21420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32205"/>
                <a:gridCol w="2520000"/>
                <a:gridCol w="1310005"/>
                <a:gridCol w="2520000"/>
              </a:tblGrid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ts val="13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趣味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dirty="0"/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日課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大切な場所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dirty="0"/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好きな食べ物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426085"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好きな色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dirty="0"/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特技・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>
                        <a:lnSpc>
                          <a:spcPts val="13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得意なこと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426085"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楽しみなこと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dirty="0"/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苦手・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>
                        <a:lnSpc>
                          <a:spcPts val="13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嫌いなこと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>
                      <a:noFill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42466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療養・生活し続けたい場所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　自宅　　　　　□　病院　　　□　老人ホームなどの施設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>
                        <a:lnSpc>
                          <a:spcPts val="16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　</a:t>
                      </a:r>
                      <a:r>
                        <a:rPr kumimoji="1" lang="ja-JP" altLang="en-US" sz="1200" b="0" dirty="0" err="1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障がい</a:t>
                      </a: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児・者などの施設　　　□　その他（　　　　　　　　　　　　　　　　）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mpd="sng">
                      <a:noFill/>
                    </a:lnL>
                    <a:noFill/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pSp>
        <p:nvGrpSpPr>
          <p:cNvPr id="19" name="グループ化 18"/>
          <p:cNvGrpSpPr/>
          <p:nvPr/>
        </p:nvGrpSpPr>
        <p:grpSpPr>
          <a:xfrm>
            <a:off x="77534" y="5598972"/>
            <a:ext cx="1533612" cy="360000"/>
            <a:chOff x="36883" y="4282312"/>
            <a:chExt cx="1533612" cy="360000"/>
          </a:xfrm>
        </p:grpSpPr>
        <p:grpSp>
          <p:nvGrpSpPr>
            <p:cNvPr id="12" name="グループ化 11"/>
            <p:cNvGrpSpPr/>
            <p:nvPr/>
          </p:nvGrpSpPr>
          <p:grpSpPr>
            <a:xfrm>
              <a:off x="36883" y="4282312"/>
              <a:ext cx="1533611" cy="360000"/>
              <a:chOff x="727903" y="4120312"/>
              <a:chExt cx="1533611" cy="360000"/>
            </a:xfrm>
          </p:grpSpPr>
          <p:sp>
            <p:nvSpPr>
              <p:cNvPr id="24" name="ホームベース 23"/>
              <p:cNvSpPr/>
              <p:nvPr/>
            </p:nvSpPr>
            <p:spPr>
              <a:xfrm flipH="1">
                <a:off x="727903" y="4120312"/>
                <a:ext cx="1533611" cy="360000"/>
              </a:xfrm>
              <a:prstGeom prst="homePlate">
                <a:avLst>
                  <a:gd name="adj" fmla="val 65464"/>
                </a:avLst>
              </a:prstGeom>
              <a:solidFill>
                <a:srgbClr val="FF6165"/>
              </a:solidFill>
              <a:ln>
                <a:solidFill>
                  <a:srgbClr val="FF5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" name="円/楕円 24"/>
              <p:cNvSpPr/>
              <p:nvPr/>
            </p:nvSpPr>
            <p:spPr>
              <a:xfrm>
                <a:off x="867624" y="4239897"/>
                <a:ext cx="108000" cy="1080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5" name="正方形/長方形 44"/>
            <p:cNvSpPr/>
            <p:nvPr/>
          </p:nvSpPr>
          <p:spPr>
            <a:xfrm>
              <a:off x="382495" y="4362792"/>
              <a:ext cx="1188000" cy="2160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わたしのこと</a:t>
              </a:r>
              <a:endParaRPr kumimoji="1"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" name="グループ化 19"/>
          <p:cNvGrpSpPr/>
          <p:nvPr/>
        </p:nvGrpSpPr>
        <p:grpSpPr>
          <a:xfrm>
            <a:off x="32035" y="421555"/>
            <a:ext cx="6614990" cy="360000"/>
            <a:chOff x="36884" y="2316103"/>
            <a:chExt cx="6614990" cy="360000"/>
          </a:xfrm>
        </p:grpSpPr>
        <p:sp>
          <p:nvSpPr>
            <p:cNvPr id="8" name="ホームベース 7"/>
            <p:cNvSpPr/>
            <p:nvPr/>
          </p:nvSpPr>
          <p:spPr>
            <a:xfrm flipH="1">
              <a:off x="36884" y="2316103"/>
              <a:ext cx="6526060" cy="360000"/>
            </a:xfrm>
            <a:prstGeom prst="homePlate">
              <a:avLst>
                <a:gd name="adj" fmla="val 65464"/>
              </a:avLst>
            </a:prstGeom>
            <a:solidFill>
              <a:srgbClr val="FF6165"/>
            </a:solidFill>
            <a:ln>
              <a:solidFill>
                <a:srgbClr val="FF5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1" name="正方形/長方形 10"/>
            <p:cNvSpPr/>
            <p:nvPr/>
          </p:nvSpPr>
          <p:spPr>
            <a:xfrm>
              <a:off x="351874" y="2411575"/>
              <a:ext cx="6300000" cy="2160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kumimoji="1" lang="ja-JP" altLang="en-US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わたしの想い・夢（ありたい自分、叶えたい夢、希望、家族への想いを記載しましょう）</a:t>
              </a:r>
              <a:endParaRPr kumimoji="1"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" name="円/楕円 8"/>
            <p:cNvSpPr/>
            <p:nvPr/>
          </p:nvSpPr>
          <p:spPr>
            <a:xfrm>
              <a:off x="176604" y="2435688"/>
              <a:ext cx="108000" cy="1080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aphicFrame>
        <p:nvGraphicFramePr>
          <p:cNvPr id="49" name="表 4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7398412"/>
              </p:ext>
            </p:extLst>
          </p:nvPr>
        </p:nvGraphicFramePr>
        <p:xfrm>
          <a:off x="32035" y="8461875"/>
          <a:ext cx="7498388" cy="21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52000"/>
                <a:gridCol w="411753"/>
                <a:gridCol w="645458"/>
                <a:gridCol w="1075765"/>
                <a:gridCol w="366143"/>
                <a:gridCol w="1157857"/>
                <a:gridCol w="2115671"/>
                <a:gridCol w="573741"/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かかりつけ医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有　・　無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医療機関名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algn="l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　　　　　　　　　（医師　　　　　　　　　　　　）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連携先病院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有　・　無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医療機関名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　　　　　　　　　（医師　　　　　　　　　　　　）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疾病名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介護認定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>
                  <a:txBody>
                    <a:bodyPr/>
                    <a:lstStyle/>
                    <a:p>
                      <a:pPr marL="0" marR="0" lvl="0" indent="0" algn="l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無　／　申請中　／　要支援　１　２　　／　要介護　１　２　３　４　５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err="1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障がい</a:t>
                      </a: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手帳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>
                  <a:txBody>
                    <a:bodyPr/>
                    <a:lstStyle/>
                    <a:p>
                      <a:pPr algn="l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無　／　申請中　／　身体　　　級　　／　療育　　　判定　／　精神　　　級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6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特定疾患受給者証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有　・　無　・　申請中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生活保護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有　・　無　・　申請中</a:t>
                      </a: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pSp>
        <p:nvGrpSpPr>
          <p:cNvPr id="50" name="グループ化 49"/>
          <p:cNvGrpSpPr/>
          <p:nvPr/>
        </p:nvGrpSpPr>
        <p:grpSpPr>
          <a:xfrm>
            <a:off x="64000" y="8129979"/>
            <a:ext cx="2160000" cy="360000"/>
            <a:chOff x="36882" y="4282312"/>
            <a:chExt cx="2160000" cy="360000"/>
          </a:xfrm>
        </p:grpSpPr>
        <p:grpSp>
          <p:nvGrpSpPr>
            <p:cNvPr id="51" name="グループ化 50"/>
            <p:cNvGrpSpPr/>
            <p:nvPr/>
          </p:nvGrpSpPr>
          <p:grpSpPr>
            <a:xfrm>
              <a:off x="36882" y="4282312"/>
              <a:ext cx="2160000" cy="360000"/>
              <a:chOff x="727902" y="4120312"/>
              <a:chExt cx="2160000" cy="360000"/>
            </a:xfrm>
          </p:grpSpPr>
          <p:sp>
            <p:nvSpPr>
              <p:cNvPr id="53" name="ホームベース 52"/>
              <p:cNvSpPr/>
              <p:nvPr/>
            </p:nvSpPr>
            <p:spPr>
              <a:xfrm flipH="1">
                <a:off x="727902" y="4120312"/>
                <a:ext cx="2160000" cy="360000"/>
              </a:xfrm>
              <a:prstGeom prst="homePlate">
                <a:avLst>
                  <a:gd name="adj" fmla="val 65464"/>
                </a:avLst>
              </a:prstGeom>
              <a:solidFill>
                <a:srgbClr val="FF6165"/>
              </a:solidFill>
              <a:ln>
                <a:solidFill>
                  <a:srgbClr val="FF5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54" name="円/楕円 53"/>
              <p:cNvSpPr/>
              <p:nvPr/>
            </p:nvSpPr>
            <p:spPr>
              <a:xfrm>
                <a:off x="867624" y="4239897"/>
                <a:ext cx="108000" cy="1080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2" name="正方形/長方形 51"/>
            <p:cNvSpPr/>
            <p:nvPr/>
          </p:nvSpPr>
          <p:spPr>
            <a:xfrm>
              <a:off x="382495" y="4380721"/>
              <a:ext cx="1764000" cy="2160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defTabSz="755934">
                <a:defRPr/>
              </a:pPr>
              <a:r>
                <a:rPr lang="ja-JP" altLang="en-US" sz="12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健康</a:t>
              </a:r>
              <a:r>
                <a:rPr lang="ja-JP" altLang="en-US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状態などに</a:t>
              </a:r>
              <a:r>
                <a:rPr lang="ja-JP" altLang="en-US" sz="12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ついて</a:t>
              </a:r>
            </a:p>
          </p:txBody>
        </p:sp>
      </p:grpSp>
      <p:sp>
        <p:nvSpPr>
          <p:cNvPr id="3" name="スマイル 2"/>
          <p:cNvSpPr/>
          <p:nvPr/>
        </p:nvSpPr>
        <p:spPr>
          <a:xfrm>
            <a:off x="3807133" y="16395"/>
            <a:ext cx="288000" cy="288000"/>
          </a:xfrm>
          <a:prstGeom prst="smileyFac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角丸四角形吹き出し 6"/>
          <p:cNvSpPr/>
          <p:nvPr/>
        </p:nvSpPr>
        <p:spPr>
          <a:xfrm>
            <a:off x="4298454" y="16395"/>
            <a:ext cx="2965176" cy="288000"/>
          </a:xfrm>
          <a:prstGeom prst="wedgeRoundRectCallout">
            <a:avLst>
              <a:gd name="adj1" fmla="val -56157"/>
              <a:gd name="adj2" fmla="val -8827"/>
              <a:gd name="adj3" fmla="val 16667"/>
            </a:avLst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lang="ja-JP" altLang="en-US" sz="120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書けるところから書いていきましょう。</a:t>
            </a:r>
            <a:endParaRPr kumimoji="1" lang="ja-JP" altLang="en-US" sz="120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79584" y="1864226"/>
            <a:ext cx="42657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♬理由やエピソードはあれば書いてみましょう♬</a:t>
            </a:r>
            <a:endParaRPr kumimoji="1" lang="ja-JP" altLang="en-US" sz="12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1" name="角丸四角形 40"/>
          <p:cNvSpPr/>
          <p:nvPr/>
        </p:nvSpPr>
        <p:spPr>
          <a:xfrm>
            <a:off x="172232" y="2702023"/>
            <a:ext cx="7282612" cy="997801"/>
          </a:xfrm>
          <a:prstGeom prst="roundRect">
            <a:avLst>
              <a:gd name="adj" fmla="val 10680"/>
            </a:avLst>
          </a:prstGeom>
          <a:noFill/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227377" y="2769190"/>
            <a:ext cx="58506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u="sng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一方で、不安</a:t>
            </a:r>
            <a:r>
              <a:rPr lang="ja-JP" altLang="en-US" sz="1200" u="sng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に思っていることや将来への心配事</a:t>
            </a:r>
            <a:r>
              <a:rPr lang="ja-JP" altLang="en-US" sz="1200" u="sng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などがあれば書いてみましょう</a:t>
            </a:r>
            <a:endParaRPr lang="ja-JP" altLang="en-US" sz="1200" u="sng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aphicFrame>
        <p:nvGraphicFramePr>
          <p:cNvPr id="43" name="表 4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0412932"/>
              </p:ext>
            </p:extLst>
          </p:nvPr>
        </p:nvGraphicFramePr>
        <p:xfrm>
          <a:off x="284823" y="4206119"/>
          <a:ext cx="7145401" cy="133406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145401"/>
              </a:tblGrid>
              <a:tr h="1334069">
                <a:tc>
                  <a:txBody>
                    <a:bodyPr/>
                    <a:lstStyle/>
                    <a:p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pSp>
        <p:nvGrpSpPr>
          <p:cNvPr id="44" name="グループ化 43"/>
          <p:cNvGrpSpPr/>
          <p:nvPr/>
        </p:nvGrpSpPr>
        <p:grpSpPr>
          <a:xfrm>
            <a:off x="11526" y="3776188"/>
            <a:ext cx="2520000" cy="360000"/>
            <a:chOff x="36882" y="4282312"/>
            <a:chExt cx="2520000" cy="360000"/>
          </a:xfrm>
        </p:grpSpPr>
        <p:grpSp>
          <p:nvGrpSpPr>
            <p:cNvPr id="46" name="グループ化 45"/>
            <p:cNvGrpSpPr/>
            <p:nvPr/>
          </p:nvGrpSpPr>
          <p:grpSpPr>
            <a:xfrm>
              <a:off x="36882" y="4282312"/>
              <a:ext cx="2520000" cy="360000"/>
              <a:chOff x="727902" y="4120312"/>
              <a:chExt cx="2520000" cy="360000"/>
            </a:xfrm>
          </p:grpSpPr>
          <p:sp>
            <p:nvSpPr>
              <p:cNvPr id="48" name="ホームベース 47"/>
              <p:cNvSpPr/>
              <p:nvPr/>
            </p:nvSpPr>
            <p:spPr>
              <a:xfrm flipH="1">
                <a:off x="727902" y="4120312"/>
                <a:ext cx="2520000" cy="360000"/>
              </a:xfrm>
              <a:prstGeom prst="homePlate">
                <a:avLst>
                  <a:gd name="adj" fmla="val 65464"/>
                </a:avLst>
              </a:prstGeom>
              <a:solidFill>
                <a:srgbClr val="FF6165"/>
              </a:solidFill>
              <a:ln>
                <a:solidFill>
                  <a:srgbClr val="FF5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55" name="円/楕円 54"/>
              <p:cNvSpPr/>
              <p:nvPr/>
            </p:nvSpPr>
            <p:spPr>
              <a:xfrm>
                <a:off x="867624" y="4239897"/>
                <a:ext cx="108000" cy="1080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7" name="正方形/長方形 46"/>
            <p:cNvSpPr/>
            <p:nvPr/>
          </p:nvSpPr>
          <p:spPr>
            <a:xfrm>
              <a:off x="382495" y="4380721"/>
              <a:ext cx="2052000" cy="2160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defTabSz="755934">
                <a:defRPr/>
              </a:pPr>
              <a:r>
                <a:rPr lang="ja-JP" altLang="en-US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わたしに対する家族</a:t>
              </a:r>
              <a:r>
                <a:rPr lang="ja-JP" altLang="en-US" sz="12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の想い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616369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表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1787649"/>
              </p:ext>
            </p:extLst>
          </p:nvPr>
        </p:nvGraphicFramePr>
        <p:xfrm>
          <a:off x="54671" y="4827643"/>
          <a:ext cx="7332288" cy="86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7668"/>
                <a:gridCol w="846380"/>
                <a:gridCol w="1692000"/>
                <a:gridCol w="540068"/>
                <a:gridCol w="792000"/>
                <a:gridCol w="688705"/>
                <a:gridCol w="2385467"/>
              </a:tblGrid>
              <a:tr h="216000">
                <a:tc rowSpan="2"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１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ふりがな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関係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6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氏名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　　　　　　　　　　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連絡先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6000">
                <a:tc rowSpan="2"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２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ふりがな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関係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>
                      <a:noFill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16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氏名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　　　　　　　　　　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/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連絡先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4" name="角丸四角形 13"/>
          <p:cNvSpPr/>
          <p:nvPr/>
        </p:nvSpPr>
        <p:spPr>
          <a:xfrm>
            <a:off x="4283107" y="6122028"/>
            <a:ext cx="3083610" cy="1807124"/>
          </a:xfrm>
          <a:prstGeom prst="roundRect">
            <a:avLst>
              <a:gd name="adj" fmla="val 0"/>
            </a:avLst>
          </a:prstGeom>
          <a:noFill/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4283107" y="5880124"/>
            <a:ext cx="2286336" cy="26894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家族の構成図</a:t>
            </a:r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7" name="グループ化 26"/>
          <p:cNvGrpSpPr/>
          <p:nvPr/>
        </p:nvGrpSpPr>
        <p:grpSpPr>
          <a:xfrm>
            <a:off x="54671" y="4427325"/>
            <a:ext cx="1404000" cy="360000"/>
            <a:chOff x="36882" y="4282312"/>
            <a:chExt cx="1404000" cy="360000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36882" y="4282312"/>
              <a:ext cx="1404000" cy="360000"/>
              <a:chOff x="727902" y="4120312"/>
              <a:chExt cx="1404000" cy="360000"/>
            </a:xfrm>
          </p:grpSpPr>
          <p:sp>
            <p:nvSpPr>
              <p:cNvPr id="30" name="ホームベース 29"/>
              <p:cNvSpPr/>
              <p:nvPr/>
            </p:nvSpPr>
            <p:spPr>
              <a:xfrm flipH="1">
                <a:off x="727902" y="4120312"/>
                <a:ext cx="1404000" cy="360000"/>
              </a:xfrm>
              <a:prstGeom prst="homePlate">
                <a:avLst>
                  <a:gd name="adj" fmla="val 65464"/>
                </a:avLst>
              </a:prstGeom>
              <a:solidFill>
                <a:srgbClr val="FF6165"/>
              </a:solidFill>
              <a:ln>
                <a:solidFill>
                  <a:srgbClr val="FF5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1" name="円/楕円 30"/>
              <p:cNvSpPr/>
              <p:nvPr/>
            </p:nvSpPr>
            <p:spPr>
              <a:xfrm>
                <a:off x="867624" y="4239897"/>
                <a:ext cx="108000" cy="1080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正方形/長方形 28"/>
            <p:cNvSpPr/>
            <p:nvPr/>
          </p:nvSpPr>
          <p:spPr>
            <a:xfrm>
              <a:off x="382495" y="4363788"/>
              <a:ext cx="972000" cy="2160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defTabSz="755934">
                <a:defRPr/>
              </a:pPr>
              <a:r>
                <a:rPr lang="ja-JP" altLang="en-US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緊急連絡先</a:t>
              </a:r>
              <a:endPara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9" name="グループ化 48"/>
          <p:cNvGrpSpPr/>
          <p:nvPr/>
        </p:nvGrpSpPr>
        <p:grpSpPr>
          <a:xfrm>
            <a:off x="45471" y="5775994"/>
            <a:ext cx="2700000" cy="360000"/>
            <a:chOff x="36882" y="4282312"/>
            <a:chExt cx="2700000" cy="360000"/>
          </a:xfrm>
        </p:grpSpPr>
        <p:grpSp>
          <p:nvGrpSpPr>
            <p:cNvPr id="50" name="グループ化 49"/>
            <p:cNvGrpSpPr/>
            <p:nvPr/>
          </p:nvGrpSpPr>
          <p:grpSpPr>
            <a:xfrm>
              <a:off x="36882" y="4282312"/>
              <a:ext cx="2700000" cy="360000"/>
              <a:chOff x="727902" y="4120312"/>
              <a:chExt cx="2700000" cy="360000"/>
            </a:xfrm>
          </p:grpSpPr>
          <p:sp>
            <p:nvSpPr>
              <p:cNvPr id="52" name="ホームベース 51"/>
              <p:cNvSpPr/>
              <p:nvPr/>
            </p:nvSpPr>
            <p:spPr>
              <a:xfrm flipH="1">
                <a:off x="727902" y="4120312"/>
                <a:ext cx="2700000" cy="360000"/>
              </a:xfrm>
              <a:prstGeom prst="homePlate">
                <a:avLst>
                  <a:gd name="adj" fmla="val 65464"/>
                </a:avLst>
              </a:prstGeom>
              <a:solidFill>
                <a:srgbClr val="FF6165"/>
              </a:solidFill>
              <a:ln>
                <a:solidFill>
                  <a:srgbClr val="FF5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53" name="円/楕円 52"/>
              <p:cNvSpPr/>
              <p:nvPr/>
            </p:nvSpPr>
            <p:spPr>
              <a:xfrm>
                <a:off x="867624" y="4239897"/>
                <a:ext cx="108000" cy="1080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1" name="正方形/長方形 50"/>
            <p:cNvSpPr/>
            <p:nvPr/>
          </p:nvSpPr>
          <p:spPr>
            <a:xfrm>
              <a:off x="382495" y="4362792"/>
              <a:ext cx="2196000" cy="2160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defTabSz="755934">
                <a:defRPr/>
              </a:pPr>
              <a:r>
                <a:rPr lang="ja-JP" altLang="en-US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このノートを一緒に作った人</a:t>
              </a:r>
              <a:endPara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aphicFrame>
        <p:nvGraphicFramePr>
          <p:cNvPr id="54" name="表 53"/>
          <p:cNvGraphicFramePr>
            <a:graphicFrameLocks noGrp="1"/>
          </p:cNvGraphicFramePr>
          <p:nvPr>
            <p:extLst/>
          </p:nvPr>
        </p:nvGraphicFramePr>
        <p:xfrm>
          <a:off x="185190" y="6077712"/>
          <a:ext cx="3958198" cy="1851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8178"/>
                <a:gridCol w="1581151"/>
                <a:gridCol w="593006"/>
                <a:gridCol w="1185863"/>
              </a:tblGrid>
              <a:tr h="462860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氏名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　　　　　　　　　　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関係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462860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氏名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　　　　　　　　　　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関係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>
                      <a:noFill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R w="12700" cmpd="sng">
                      <a:noFill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62860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氏名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関係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>
                      <a:noFill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R w="12700" cmpd="sng">
                      <a:noFill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462860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氏名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関係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>
                      <a:noFill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R w="12700" cmpd="sng">
                      <a:noFill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56" name="角丸四角形 55"/>
          <p:cNvSpPr/>
          <p:nvPr/>
        </p:nvSpPr>
        <p:spPr>
          <a:xfrm>
            <a:off x="125492" y="8046050"/>
            <a:ext cx="7261468" cy="540000"/>
          </a:xfrm>
          <a:prstGeom prst="roundRect">
            <a:avLst>
              <a:gd name="adj" fmla="val 17561"/>
            </a:avLst>
          </a:prstGeom>
          <a:solidFill>
            <a:srgbClr val="FFEFFF"/>
          </a:solidFill>
          <a:ln w="3175">
            <a:solidFill>
              <a:srgbClr val="FF33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36000" bIns="0" rtlCol="0" anchor="ctr"/>
          <a:lstStyle/>
          <a:p>
            <a:pPr>
              <a:lnSpc>
                <a:spcPts val="1300"/>
              </a:lnSpc>
            </a:pPr>
            <a:r>
              <a: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このノートに記載する情報がケアに反映されます。自分の望む生活を送るため、このノートを、医師や看護師、ケアマネジャーなどの専門職（支援者）と共有しましょう</a:t>
            </a:r>
            <a:r>
              <a:rPr lang="ja-JP" altLang="en-US" sz="1200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。</a:t>
            </a:r>
            <a:endParaRPr lang="en-US" altLang="ja-JP" sz="1200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ts val="1300"/>
              </a:lnSpc>
            </a:pPr>
            <a:r>
              <a:rPr lang="ja-JP" altLang="en-US" sz="1200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また、意思が変わったと感じた際には、積極的にこのノートを更新していきましょう。</a:t>
            </a:r>
            <a:endParaRPr lang="en-US" altLang="ja-JP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aphicFrame>
        <p:nvGraphicFramePr>
          <p:cNvPr id="47" name="表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8518693"/>
              </p:ext>
            </p:extLst>
          </p:nvPr>
        </p:nvGraphicFramePr>
        <p:xfrm>
          <a:off x="331176" y="3039347"/>
          <a:ext cx="7142193" cy="13176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142193"/>
              </a:tblGrid>
              <a:tr h="1317622"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pSp>
        <p:nvGrpSpPr>
          <p:cNvPr id="48" name="グループ化 47"/>
          <p:cNvGrpSpPr/>
          <p:nvPr/>
        </p:nvGrpSpPr>
        <p:grpSpPr>
          <a:xfrm>
            <a:off x="54671" y="2627149"/>
            <a:ext cx="5256000" cy="360000"/>
            <a:chOff x="36882" y="4282312"/>
            <a:chExt cx="5256000" cy="360000"/>
          </a:xfrm>
        </p:grpSpPr>
        <p:grpSp>
          <p:nvGrpSpPr>
            <p:cNvPr id="55" name="グループ化 54"/>
            <p:cNvGrpSpPr/>
            <p:nvPr/>
          </p:nvGrpSpPr>
          <p:grpSpPr>
            <a:xfrm>
              <a:off x="36882" y="4282312"/>
              <a:ext cx="5256000" cy="360000"/>
              <a:chOff x="727902" y="4120312"/>
              <a:chExt cx="5256000" cy="360000"/>
            </a:xfrm>
          </p:grpSpPr>
          <p:sp>
            <p:nvSpPr>
              <p:cNvPr id="59" name="ホームベース 58"/>
              <p:cNvSpPr/>
              <p:nvPr/>
            </p:nvSpPr>
            <p:spPr>
              <a:xfrm flipH="1">
                <a:off x="727902" y="4120312"/>
                <a:ext cx="5256000" cy="360000"/>
              </a:xfrm>
              <a:prstGeom prst="homePlate">
                <a:avLst>
                  <a:gd name="adj" fmla="val 65464"/>
                </a:avLst>
              </a:prstGeom>
              <a:solidFill>
                <a:srgbClr val="FF6165"/>
              </a:solidFill>
              <a:ln>
                <a:solidFill>
                  <a:srgbClr val="FF5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0" name="円/楕円 59"/>
              <p:cNvSpPr/>
              <p:nvPr/>
            </p:nvSpPr>
            <p:spPr>
              <a:xfrm>
                <a:off x="867624" y="4250914"/>
                <a:ext cx="108000" cy="1080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8" name="正方形/長方形 57"/>
            <p:cNvSpPr/>
            <p:nvPr/>
          </p:nvSpPr>
          <p:spPr>
            <a:xfrm>
              <a:off x="382495" y="4373809"/>
              <a:ext cx="4824000" cy="2160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defTabSz="755934">
                <a:defRPr/>
              </a:pPr>
              <a:r>
                <a:rPr lang="ja-JP" altLang="en-US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そのほか、支援者に知っておいてほしいことや配慮してほしいこと</a:t>
              </a:r>
              <a:endPara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" name="グループ化 31"/>
          <p:cNvGrpSpPr/>
          <p:nvPr/>
        </p:nvGrpSpPr>
        <p:grpSpPr>
          <a:xfrm>
            <a:off x="62976" y="31764"/>
            <a:ext cx="2988000" cy="360000"/>
            <a:chOff x="36882" y="4282312"/>
            <a:chExt cx="2988000" cy="360000"/>
          </a:xfrm>
        </p:grpSpPr>
        <p:grpSp>
          <p:nvGrpSpPr>
            <p:cNvPr id="33" name="グループ化 32"/>
            <p:cNvGrpSpPr/>
            <p:nvPr/>
          </p:nvGrpSpPr>
          <p:grpSpPr>
            <a:xfrm>
              <a:off x="36882" y="4282312"/>
              <a:ext cx="2988000" cy="360000"/>
              <a:chOff x="727902" y="4120312"/>
              <a:chExt cx="2988000" cy="360000"/>
            </a:xfrm>
          </p:grpSpPr>
          <p:sp>
            <p:nvSpPr>
              <p:cNvPr id="35" name="ホームベース 34"/>
              <p:cNvSpPr/>
              <p:nvPr/>
            </p:nvSpPr>
            <p:spPr>
              <a:xfrm flipH="1">
                <a:off x="727902" y="4120312"/>
                <a:ext cx="2988000" cy="360000"/>
              </a:xfrm>
              <a:prstGeom prst="homePlate">
                <a:avLst>
                  <a:gd name="adj" fmla="val 65464"/>
                </a:avLst>
              </a:prstGeom>
              <a:solidFill>
                <a:srgbClr val="FF6165"/>
              </a:solidFill>
              <a:ln>
                <a:solidFill>
                  <a:srgbClr val="FF505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6" name="円/楕円 35"/>
              <p:cNvSpPr/>
              <p:nvPr/>
            </p:nvSpPr>
            <p:spPr>
              <a:xfrm>
                <a:off x="867624" y="4250914"/>
                <a:ext cx="108000" cy="1080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4" name="正方形/長方形 33"/>
            <p:cNvSpPr/>
            <p:nvPr/>
          </p:nvSpPr>
          <p:spPr>
            <a:xfrm>
              <a:off x="382495" y="4374805"/>
              <a:ext cx="2628000" cy="2160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kumimoji="1" lang="ja-JP" altLang="en-US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治療について（万が一に備えて</a:t>
              </a:r>
              <a:r>
                <a:rPr kumimoji="1" lang="en-US" altLang="ja-JP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…</a:t>
              </a:r>
              <a:r>
                <a:rPr kumimoji="1" lang="ja-JP" altLang="en-US" sz="12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）</a:t>
              </a:r>
              <a:endParaRPr kumimoji="1"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aphicFrame>
        <p:nvGraphicFramePr>
          <p:cNvPr id="37" name="表 36"/>
          <p:cNvGraphicFramePr>
            <a:graphicFrameLocks noGrp="1"/>
          </p:cNvGraphicFramePr>
          <p:nvPr>
            <p:extLst/>
          </p:nvPr>
        </p:nvGraphicFramePr>
        <p:xfrm>
          <a:off x="62976" y="392464"/>
          <a:ext cx="7452000" cy="1249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6000"/>
                <a:gridCol w="5976000"/>
              </a:tblGrid>
              <a:tr h="580372">
                <a:tc>
                  <a:txBody>
                    <a:bodyPr/>
                    <a:lstStyle/>
                    <a:p>
                      <a:pPr marL="0" marR="0" lvl="0" indent="0" algn="ctr" defTabSz="755934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治療について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　１日でも長く生きられるような治療を受けたい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　痛みや苦しみが少なくなる治療を受けたい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　上記２つとも希望しない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　その他（　　　　　　　　　　　　　　　　　　　　　　　　　）　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23651">
                <a:tc>
                  <a:txBody>
                    <a:bodyPr/>
                    <a:lstStyle/>
                    <a:p>
                      <a:pPr algn="ctr"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最期に過ごしたい場所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　自宅　　□　病院　　□　老人ホームなどの施設</a:t>
                      </a:r>
                      <a:endParaRPr kumimoji="1" lang="en-US" altLang="ja-JP" sz="12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>
                        <a:lnSpc>
                          <a:spcPts val="14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　</a:t>
                      </a:r>
                      <a:r>
                        <a:rPr kumimoji="1" lang="ja-JP" altLang="en-US" sz="1200" b="0" dirty="0" err="1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障がい</a:t>
                      </a: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児・者などの施設　　</a:t>
                      </a:r>
                      <a:r>
                        <a:rPr kumimoji="1" lang="ja-JP" altLang="en-US" sz="12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　その他（　　　　　　　　　　　　　　　　）</a:t>
                      </a:r>
                      <a:endParaRPr kumimoji="1" lang="en-US" altLang="ja-JP" sz="12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38" name="表 37"/>
          <p:cNvGraphicFramePr>
            <a:graphicFrameLocks noGrp="1"/>
          </p:cNvGraphicFramePr>
          <p:nvPr>
            <p:extLst/>
          </p:nvPr>
        </p:nvGraphicFramePr>
        <p:xfrm>
          <a:off x="70409" y="2168968"/>
          <a:ext cx="7441404" cy="38052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4868"/>
                <a:gridCol w="2124000"/>
                <a:gridCol w="540068"/>
                <a:gridCol w="1296000"/>
                <a:gridCol w="692468"/>
                <a:gridCol w="1944000"/>
              </a:tblGrid>
              <a:tr h="100693">
                <a:tc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ふりがな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関係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連絡先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0">
                <a:tc rowSpan="2"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氏名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　　　　　　　　　　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168826">
                <a:tc vMerge="1"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9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3" name="ホームベース 42"/>
          <p:cNvSpPr/>
          <p:nvPr/>
        </p:nvSpPr>
        <p:spPr>
          <a:xfrm flipH="1">
            <a:off x="62976" y="1735445"/>
            <a:ext cx="6073419" cy="360000"/>
          </a:xfrm>
          <a:prstGeom prst="homePlate">
            <a:avLst>
              <a:gd name="adj" fmla="val 65464"/>
            </a:avLst>
          </a:prstGeom>
          <a:solidFill>
            <a:srgbClr val="FF6165"/>
          </a:solidFill>
          <a:ln>
            <a:solidFill>
              <a:srgbClr val="FF5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円/楕円 43"/>
          <p:cNvSpPr/>
          <p:nvPr/>
        </p:nvSpPr>
        <p:spPr>
          <a:xfrm>
            <a:off x="186875" y="1844013"/>
            <a:ext cx="95768" cy="108000"/>
          </a:xfrm>
          <a:prstGeom prst="ellips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正方形/長方形 40"/>
          <p:cNvSpPr/>
          <p:nvPr/>
        </p:nvSpPr>
        <p:spPr>
          <a:xfrm>
            <a:off x="360144" y="1722625"/>
            <a:ext cx="5677100" cy="44113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ts val="1300"/>
              </a:lnSpc>
            </a:pP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意思決定が困難になった場合、わたしの意思を推定する者と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して、</a:t>
            </a:r>
            <a:endParaRPr lang="en-US" altLang="ja-JP" sz="12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ts val="1300"/>
              </a:lnSpc>
            </a:pP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治療や日常的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なケア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を含めて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相談してほしい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人（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いない場合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は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空欄で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良い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です）</a:t>
            </a:r>
          </a:p>
        </p:txBody>
      </p:sp>
      <p:graphicFrame>
        <p:nvGraphicFramePr>
          <p:cNvPr id="46" name="表 45"/>
          <p:cNvGraphicFramePr>
            <a:graphicFrameLocks noGrp="1"/>
          </p:cNvGraphicFramePr>
          <p:nvPr>
            <p:extLst/>
          </p:nvPr>
        </p:nvGraphicFramePr>
        <p:xfrm>
          <a:off x="25342" y="10409997"/>
          <a:ext cx="3883343" cy="39842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83343"/>
              </a:tblGrid>
              <a:tr h="398427">
                <a:tc>
                  <a:txBody>
                    <a:bodyPr/>
                    <a:lstStyle/>
                    <a:p>
                      <a:r>
                        <a:rPr kumimoji="1" lang="ja-JP" altLang="en-US" sz="1200" b="0" u="none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作成：豊田市在宅医療福祉連携推進会議</a:t>
                      </a:r>
                      <a:r>
                        <a:rPr kumimoji="1" lang="en-US" altLang="ja-JP" sz="1200" b="0" u="none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</a:t>
                      </a:r>
                      <a:r>
                        <a:rPr kumimoji="1" lang="ja-JP" altLang="en-US" sz="1200" b="0" u="none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令和</a:t>
                      </a:r>
                      <a:r>
                        <a:rPr kumimoji="1" lang="en-US" altLang="ja-JP" sz="1200" b="0" u="none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  <a:r>
                        <a:rPr kumimoji="1" lang="ja-JP" altLang="en-US" sz="1200" b="0" u="none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年</a:t>
                      </a:r>
                      <a:r>
                        <a:rPr kumimoji="1" lang="en-US" altLang="ja-JP" sz="1200" b="0" u="none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  <a:r>
                        <a:rPr kumimoji="1" lang="ja-JP" altLang="en-US" sz="1200" b="0" u="none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月</a:t>
                      </a:r>
                      <a:r>
                        <a:rPr kumimoji="1" lang="en-US" altLang="ja-JP" sz="1200" b="0" u="none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  <a:endParaRPr kumimoji="1" lang="ja-JP" altLang="en-US" sz="1200" b="0" u="none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6" name="1 つの角を丸めた四角形 5"/>
          <p:cNvSpPr/>
          <p:nvPr/>
        </p:nvSpPr>
        <p:spPr>
          <a:xfrm flipV="1">
            <a:off x="121769" y="8648464"/>
            <a:ext cx="7244948" cy="576000"/>
          </a:xfrm>
          <a:prstGeom prst="snipRoundRect">
            <a:avLst>
              <a:gd name="adj1" fmla="val 0"/>
              <a:gd name="adj2" fmla="val 35968"/>
            </a:avLst>
          </a:prstGeom>
          <a:noFill/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直角三角形 6"/>
          <p:cNvSpPr/>
          <p:nvPr/>
        </p:nvSpPr>
        <p:spPr>
          <a:xfrm rot="5400000">
            <a:off x="7161904" y="9019653"/>
            <a:ext cx="205708" cy="203917"/>
          </a:xfrm>
          <a:prstGeom prst="rtTriangle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35858" y="8652548"/>
            <a:ext cx="34200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❀</a:t>
            </a:r>
            <a:r>
              <a:rPr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専門職など一緒に作った人からの一言メッセージ❀</a:t>
            </a:r>
            <a:endParaRPr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aphicFrame>
        <p:nvGraphicFramePr>
          <p:cNvPr id="63" name="表 62"/>
          <p:cNvGraphicFramePr>
            <a:graphicFrameLocks noGrp="1"/>
          </p:cNvGraphicFramePr>
          <p:nvPr>
            <p:extLst/>
          </p:nvPr>
        </p:nvGraphicFramePr>
        <p:xfrm>
          <a:off x="-52251" y="9550049"/>
          <a:ext cx="7525620" cy="791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54405"/>
                <a:gridCol w="1908000"/>
                <a:gridCol w="776605"/>
                <a:gridCol w="954405"/>
                <a:gridCol w="1132205"/>
                <a:gridCol w="1800000"/>
              </a:tblGrid>
              <a:tr h="180000">
                <a:tc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ふりがな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ts val="8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ts val="17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生年月日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l">
                        <a:lnSpc>
                          <a:spcPts val="17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大・</a:t>
                      </a:r>
                      <a:r>
                        <a:rPr kumimoji="1" lang="ja-JP" altLang="en-US" sz="1200" b="0" baseline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昭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7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平・令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r">
                        <a:lnSpc>
                          <a:spcPts val="17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年　　　月　　　日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52000">
                <a:tc>
                  <a:txBody>
                    <a:bodyPr/>
                    <a:lstStyle/>
                    <a:p>
                      <a:pPr algn="ctr">
                        <a:lnSpc>
                          <a:spcPts val="17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本人氏名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7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　　　　　　　　　　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7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男・女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24000">
                <a:tc>
                  <a:txBody>
                    <a:bodyPr/>
                    <a:lstStyle/>
                    <a:p>
                      <a:pPr algn="ctr">
                        <a:lnSpc>
                          <a:spcPts val="1700"/>
                        </a:lnSpc>
                      </a:pP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住所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5">
                  <a:txBody>
                    <a:bodyPr/>
                    <a:lstStyle/>
                    <a:p>
                      <a:pPr>
                        <a:lnSpc>
                          <a:spcPts val="17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>
                        <a:lnSpc>
                          <a:spcPts val="17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>
                        <a:lnSpc>
                          <a:spcPts val="17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l">
                        <a:lnSpc>
                          <a:spcPts val="17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r">
                        <a:lnSpc>
                          <a:spcPts val="1700"/>
                        </a:lnSpc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T="36000" marB="0" anchor="b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65" name="表 64"/>
          <p:cNvGraphicFramePr>
            <a:graphicFrameLocks noGrp="1"/>
          </p:cNvGraphicFramePr>
          <p:nvPr>
            <p:extLst/>
          </p:nvPr>
        </p:nvGraphicFramePr>
        <p:xfrm>
          <a:off x="35858" y="9230064"/>
          <a:ext cx="7550468" cy="39842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550468"/>
              </a:tblGrid>
              <a:tr h="398427">
                <a:tc>
                  <a:txBody>
                    <a:bodyPr/>
                    <a:lstStyle/>
                    <a:p>
                      <a:r>
                        <a:rPr kumimoji="1" lang="ja-JP" altLang="en-US" sz="1200" b="0" u="sng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作成日　令和　　　年　　　月　　　日</a:t>
                      </a:r>
                      <a:r>
                        <a:rPr kumimoji="1" lang="ja-JP" altLang="en-US" sz="1200" b="0" u="none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　（作成場面　　　　　　　　　　　　　　　　　　　　）</a:t>
                      </a:r>
                      <a:endParaRPr kumimoji="1" lang="ja-JP" altLang="en-US" sz="1200" b="0" u="none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67" name="表 66"/>
          <p:cNvGraphicFramePr>
            <a:graphicFrameLocks noGrp="1"/>
          </p:cNvGraphicFramePr>
          <p:nvPr>
            <p:extLst/>
          </p:nvPr>
        </p:nvGraphicFramePr>
        <p:xfrm>
          <a:off x="3946678" y="10376131"/>
          <a:ext cx="3588068" cy="39842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88068"/>
              </a:tblGrid>
              <a:tr h="398427">
                <a:tc>
                  <a:txBody>
                    <a:bodyPr/>
                    <a:lstStyle/>
                    <a:p>
                      <a:r>
                        <a:rPr kumimoji="1" lang="ja-JP" altLang="en-US" sz="1200" b="0" u="sng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次回作成予定日　令和　　　年　　　月　　　日</a:t>
                      </a:r>
                      <a:endParaRPr kumimoji="1" lang="ja-JP" altLang="en-US" sz="1200" b="0" u="none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46020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2544</TotalTime>
  <Words>345</Words>
  <Application>Microsoft Office PowerPoint</Application>
  <PresentationFormat>ユーザー設定</PresentationFormat>
  <Paragraphs>95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Company>豊田市役所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上山　輝</dc:creator>
  <cp:lastModifiedBy>上山　輝</cp:lastModifiedBy>
  <cp:revision>129</cp:revision>
  <cp:lastPrinted>2021-03-11T06:11:17Z</cp:lastPrinted>
  <dcterms:created xsi:type="dcterms:W3CDTF">2020-11-30T01:06:06Z</dcterms:created>
  <dcterms:modified xsi:type="dcterms:W3CDTF">2021-03-24T08:26:58Z</dcterms:modified>
</cp:coreProperties>
</file>

<file path=docProps/thumbnail.jpeg>
</file>