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4" r:id="rId3"/>
    <p:sldId id="283" r:id="rId4"/>
    <p:sldId id="288" r:id="rId5"/>
    <p:sldId id="299" r:id="rId6"/>
    <p:sldId id="303" r:id="rId7"/>
    <p:sldId id="301" r:id="rId8"/>
    <p:sldId id="292" r:id="rId9"/>
    <p:sldId id="302" r:id="rId10"/>
    <p:sldId id="304" r:id="rId11"/>
    <p:sldId id="305" r:id="rId12"/>
    <p:sldId id="294" r:id="rId13"/>
    <p:sldId id="295" r:id="rId14"/>
    <p:sldId id="296" r:id="rId15"/>
    <p:sldId id="297" r:id="rId16"/>
    <p:sldId id="298" r:id="rId17"/>
    <p:sldId id="291" r:id="rId18"/>
    <p:sldId id="293" r:id="rId19"/>
    <p:sldId id="263" r:id="rId20"/>
  </p:sldIdLst>
  <p:sldSz cx="9144000" cy="6858000" type="screen4x3"/>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759" autoAdjust="0"/>
  </p:normalViewPr>
  <p:slideViewPr>
    <p:cSldViewPr>
      <p:cViewPr varScale="1">
        <p:scale>
          <a:sx n="75" d="100"/>
          <a:sy n="75" d="100"/>
        </p:scale>
        <p:origin x="2634"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65726B9F-7D95-4F2C-8241-C730CD0E87FB}" type="datetimeFigureOut">
              <a:rPr kumimoji="1" lang="ja-JP" altLang="en-US" smtClean="0"/>
              <a:t>2023/8/17</a:t>
            </a:fld>
            <a:endParaRPr kumimoji="1" lang="ja-JP" altLang="en-US"/>
          </a:p>
        </p:txBody>
      </p:sp>
      <p:sp>
        <p:nvSpPr>
          <p:cNvPr id="4" name="スライド イメージ プレースホルダー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0" anchor="ctr"/>
          <a:lstStyle/>
          <a:p>
            <a:endParaRPr lang="ja-JP" altLang="en-US"/>
          </a:p>
        </p:txBody>
      </p:sp>
      <p:sp>
        <p:nvSpPr>
          <p:cNvPr id="5" name="ノート プレースホルダー 4"/>
          <p:cNvSpPr>
            <a:spLocks noGrp="1"/>
          </p:cNvSpPr>
          <p:nvPr>
            <p:ph type="body" sz="quarter" idx="3"/>
          </p:nvPr>
        </p:nvSpPr>
        <p:spPr>
          <a:xfrm>
            <a:off x="710407" y="4861441"/>
            <a:ext cx="5683250" cy="4605576"/>
          </a:xfrm>
          <a:prstGeom prst="rect">
            <a:avLst/>
          </a:prstGeom>
        </p:spPr>
        <p:txBody>
          <a:bodyPr vert="horz" lIns="99075" tIns="49538" rIns="99075" bIns="4953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A890025B-E6B8-4F6B-82EA-7456294613E7}" type="slidenum">
              <a:rPr kumimoji="1" lang="ja-JP" altLang="en-US" smtClean="0"/>
              <a:t>‹#›</a:t>
            </a:fld>
            <a:endParaRPr kumimoji="1" lang="ja-JP" altLang="en-US"/>
          </a:p>
        </p:txBody>
      </p:sp>
    </p:spTree>
    <p:extLst>
      <p:ext uri="{BB962C8B-B14F-4D97-AF65-F5344CB8AC3E}">
        <p14:creationId xmlns:p14="http://schemas.microsoft.com/office/powerpoint/2010/main" val="30813342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90752">
              <a:defRPr/>
            </a:pPr>
            <a:r>
              <a:rPr kumimoji="1" lang="ja-JP" altLang="en-US" dirty="0">
                <a:latin typeface="+mn-ea"/>
                <a:ea typeface="+mn-ea"/>
              </a:rPr>
              <a:t>今回のテーマは、「</a:t>
            </a:r>
            <a:r>
              <a:rPr lang="ja-JP" altLang="en-US" dirty="0">
                <a:latin typeface="+mn-ea"/>
                <a:ea typeface="+mn-ea"/>
              </a:rPr>
              <a:t>マニフェストの正しい運用</a:t>
            </a:r>
            <a:r>
              <a:rPr kumimoji="1" lang="ja-JP" altLang="en-US" dirty="0">
                <a:latin typeface="+mn-ea"/>
                <a:ea typeface="+mn-ea"/>
              </a:rPr>
              <a:t>」です。</a:t>
            </a:r>
            <a:endParaRPr kumimoji="1" lang="en-US" altLang="ja-JP" dirty="0">
              <a:latin typeface="+mn-ea"/>
              <a:ea typeface="+mn-ea"/>
            </a:endParaRPr>
          </a:p>
          <a:p>
            <a:endParaRPr lang="en-US" altLang="ja-JP" dirty="0">
              <a:latin typeface="+mn-ea"/>
              <a:ea typeface="+mn-ea"/>
            </a:endParaRPr>
          </a:p>
          <a:p>
            <a:r>
              <a:rPr kumimoji="1" lang="ja-JP" altLang="en-US" dirty="0">
                <a:latin typeface="+mn-ea"/>
                <a:ea typeface="+mn-ea"/>
              </a:rPr>
              <a:t>マニフェストは、産廃が適正に最終処分されたことを排出事業者が知るための非常に大事なツールです。</a:t>
            </a:r>
            <a:endParaRPr kumimoji="1" lang="en-US" altLang="ja-JP" dirty="0">
              <a:latin typeface="+mn-ea"/>
              <a:ea typeface="+mn-ea"/>
            </a:endParaRPr>
          </a:p>
          <a:p>
            <a:r>
              <a:rPr kumimoji="1" lang="ja-JP" altLang="en-US" dirty="0">
                <a:latin typeface="+mn-ea"/>
                <a:ea typeface="+mn-ea"/>
              </a:rPr>
              <a:t>マニフェストの運用がしっかりしていないと、正確な情報を伝えることも、得ることもできなくなってしまいます。</a:t>
            </a: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a:t>
            </a:fld>
            <a:endParaRPr kumimoji="1" lang="ja-JP" altLang="en-US"/>
          </a:p>
        </p:txBody>
      </p:sp>
    </p:spTree>
    <p:extLst>
      <p:ext uri="{BB962C8B-B14F-4D97-AF65-F5344CB8AC3E}">
        <p14:creationId xmlns:p14="http://schemas.microsoft.com/office/powerpoint/2010/main" val="2402131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ここで電子マニフェスト制度についても説明します。電子マニフェストはマニフェストの情報を電子化して、排出事業者、収集運搬業者、処分業者の３者がネットワーク上でやり取りする仕組みです。</a:t>
            </a:r>
            <a:endParaRPr kumimoji="1" lang="en-US" altLang="ja-JP" dirty="0"/>
          </a:p>
          <a:p>
            <a:r>
              <a:rPr kumimoji="1" lang="ja-JP" altLang="en-US" dirty="0"/>
              <a:t>電子マニフェストを利用する場合、排出事業者と委託先の収集運搬業者、処分業者の３者が加入する必要があります。</a:t>
            </a:r>
            <a:endParaRPr kumimoji="1" lang="en-US" altLang="ja-JP" dirty="0"/>
          </a:p>
          <a:p>
            <a:endParaRPr kumimoji="1" lang="en-US" altLang="ja-JP" dirty="0"/>
          </a:p>
          <a:p>
            <a:r>
              <a:rPr kumimoji="1" lang="ja-JP" altLang="en-US" dirty="0"/>
              <a:t>廃棄物の処理状況が容易に確認できることや、先ほどのスライドで説明した収取運搬業者からの運搬終了報告や処分業者からの処分終了報告の確認期限が近付くと</a:t>
            </a:r>
            <a:endParaRPr kumimoji="1" lang="en-US" altLang="ja-JP" dirty="0"/>
          </a:p>
          <a:p>
            <a:r>
              <a:rPr kumimoji="1" lang="ja-JP" altLang="en-US" dirty="0"/>
              <a:t>排出事業者にメールで通知が来るなどのメリットがあります。</a:t>
            </a:r>
            <a:endParaRPr kumimoji="1" lang="en-US" altLang="ja-JP" dirty="0"/>
          </a:p>
        </p:txBody>
      </p:sp>
      <p:sp>
        <p:nvSpPr>
          <p:cNvPr id="4" name="スライド番号プレースホルダー 3"/>
          <p:cNvSpPr>
            <a:spLocks noGrp="1"/>
          </p:cNvSpPr>
          <p:nvPr>
            <p:ph type="sldNum" sz="quarter" idx="5"/>
          </p:nvPr>
        </p:nvSpPr>
        <p:spPr/>
        <p:txBody>
          <a:bodyPr/>
          <a:lstStyle/>
          <a:p>
            <a:fld id="{A890025B-E6B8-4F6B-82EA-7456294613E7}" type="slidenum">
              <a:rPr kumimoji="1" lang="ja-JP" altLang="en-US" smtClean="0"/>
              <a:t>10</a:t>
            </a:fld>
            <a:endParaRPr kumimoji="1" lang="ja-JP" altLang="en-US"/>
          </a:p>
        </p:txBody>
      </p:sp>
    </p:spTree>
    <p:extLst>
      <p:ext uri="{BB962C8B-B14F-4D97-AF65-F5344CB8AC3E}">
        <p14:creationId xmlns:p14="http://schemas.microsoft.com/office/powerpoint/2010/main" val="2039606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紙マニフェストと電子マニフェストの違いをまとめるとこのような違いがあります。</a:t>
            </a:r>
            <a:endParaRPr kumimoji="1" lang="en-US" altLang="ja-JP" dirty="0"/>
          </a:p>
          <a:p>
            <a:r>
              <a:rPr kumimoji="1" lang="ja-JP" altLang="en-US" dirty="0"/>
              <a:t>企業によっては、取引先との関係上、電子マニフェストで運用する委託と紙マニフェストで運用</a:t>
            </a:r>
            <a:endParaRPr kumimoji="1" lang="en-US" altLang="ja-JP" dirty="0"/>
          </a:p>
          <a:p>
            <a:r>
              <a:rPr kumimoji="1" lang="ja-JP" altLang="en-US" dirty="0"/>
              <a:t>する委託を併用する場合もあります。</a:t>
            </a:r>
            <a:endParaRPr kumimoji="1" lang="en-US" altLang="ja-JP" dirty="0"/>
          </a:p>
          <a:p>
            <a:endParaRPr kumimoji="1" lang="en-US" altLang="ja-JP" dirty="0"/>
          </a:p>
          <a:p>
            <a:r>
              <a:rPr kumimoji="1" lang="ja-JP" altLang="en-US" dirty="0"/>
              <a:t>仕組みの違いを踏まえて適切に運用してください。</a:t>
            </a:r>
            <a:endParaRPr kumimoji="1" lang="en-US" altLang="ja-JP" dirty="0"/>
          </a:p>
        </p:txBody>
      </p:sp>
      <p:sp>
        <p:nvSpPr>
          <p:cNvPr id="4" name="スライド番号プレースホルダー 3"/>
          <p:cNvSpPr>
            <a:spLocks noGrp="1"/>
          </p:cNvSpPr>
          <p:nvPr>
            <p:ph type="sldNum" sz="quarter" idx="5"/>
          </p:nvPr>
        </p:nvSpPr>
        <p:spPr/>
        <p:txBody>
          <a:bodyPr/>
          <a:lstStyle/>
          <a:p>
            <a:fld id="{A890025B-E6B8-4F6B-82EA-7456294613E7}" type="slidenum">
              <a:rPr kumimoji="1" lang="ja-JP" altLang="en-US" smtClean="0"/>
              <a:t>11</a:t>
            </a:fld>
            <a:endParaRPr kumimoji="1" lang="ja-JP" altLang="en-US"/>
          </a:p>
        </p:txBody>
      </p:sp>
    </p:spTree>
    <p:extLst>
      <p:ext uri="{BB962C8B-B14F-4D97-AF65-F5344CB8AC3E}">
        <p14:creationId xmlns:p14="http://schemas.microsoft.com/office/powerpoint/2010/main" val="3262200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それではＱＡ方式で正しい使用方法を覚えていきましょう。</a:t>
            </a:r>
            <a:endParaRPr kumimoji="1" lang="en-US" altLang="ja-JP" dirty="0">
              <a:latin typeface="+mn-ea"/>
              <a:ea typeface="+mn-ea"/>
            </a:endParaRPr>
          </a:p>
          <a:p>
            <a:endParaRPr kumimoji="1" lang="en-US" altLang="ja-JP" dirty="0">
              <a:latin typeface="+mn-ea"/>
              <a:ea typeface="+mn-ea"/>
            </a:endParaRPr>
          </a:p>
          <a:p>
            <a:r>
              <a:rPr lang="ja-JP" altLang="en-US" dirty="0">
                <a:latin typeface="+mn-ea"/>
                <a:ea typeface="+mn-ea"/>
              </a:rPr>
              <a:t>Ｑ１　どんなときに交付するの？　</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Ａ１　産廃の処理を委託するときで、委託した産廃を引き渡すと同時にマニフェストを交付し、渡します。</a:t>
            </a:r>
            <a:endParaRPr lang="en-US" altLang="ja-JP" dirty="0">
              <a:latin typeface="+mn-ea"/>
              <a:ea typeface="+mn-ea"/>
            </a:endParaRPr>
          </a:p>
          <a:p>
            <a:r>
              <a:rPr lang="ja-JP" altLang="en-US" dirty="0">
                <a:latin typeface="+mn-ea"/>
                <a:ea typeface="+mn-ea"/>
              </a:rPr>
              <a:t>委託する時なので、自社で処理する場合は必要ありません。</a:t>
            </a:r>
            <a:endParaRPr lang="en-US" altLang="ja-JP" dirty="0">
              <a:latin typeface="+mn-ea"/>
              <a:ea typeface="+mn-ea"/>
            </a:endParaRPr>
          </a:p>
          <a:p>
            <a:r>
              <a:rPr lang="ja-JP" altLang="en-US" dirty="0">
                <a:latin typeface="+mn-ea"/>
                <a:ea typeface="+mn-ea"/>
              </a:rPr>
              <a:t>また、運搬だけ自社で行い、処分のみを委託する場合でも、処分業者にマニフェストを交付しなくてはなりません。</a:t>
            </a:r>
            <a:endParaRPr lang="en-US" altLang="ja-JP" dirty="0">
              <a:latin typeface="+mn-ea"/>
              <a:ea typeface="+mn-ea"/>
            </a:endParaRPr>
          </a:p>
          <a:p>
            <a:r>
              <a:rPr lang="ja-JP" altLang="en-US" dirty="0">
                <a:latin typeface="+mn-ea"/>
                <a:ea typeface="+mn-ea"/>
              </a:rPr>
              <a:t>その際の、運搬業者欄は、自社の名前を記入してください。</a:t>
            </a:r>
            <a:endParaRPr lang="en-US" altLang="ja-JP" dirty="0">
              <a:latin typeface="+mn-ea"/>
              <a:ea typeface="+mn-ea"/>
            </a:endParaRPr>
          </a:p>
          <a:p>
            <a:endParaRPr lang="en-US" altLang="ja-JP" dirty="0">
              <a:latin typeface="+mn-ea"/>
              <a:ea typeface="+mn-ea"/>
            </a:endParaRPr>
          </a:p>
          <a:p>
            <a:r>
              <a:rPr lang="ja-JP" altLang="en-US" dirty="0">
                <a:latin typeface="+mn-ea"/>
                <a:ea typeface="+mn-ea"/>
              </a:rPr>
              <a:t>Ｑ２　産廃業者が用意すべき物じゃないの？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Ａ２　用意するのは、排出事業者です。</a:t>
            </a:r>
            <a:endParaRPr lang="en-US" altLang="ja-JP" dirty="0">
              <a:latin typeface="+mn-ea"/>
              <a:ea typeface="+mn-ea"/>
            </a:endParaRPr>
          </a:p>
          <a:p>
            <a:r>
              <a:rPr lang="ja-JP" altLang="en-US" dirty="0">
                <a:latin typeface="+mn-ea"/>
                <a:ea typeface="+mn-ea"/>
              </a:rPr>
              <a:t>マニフェストの交付は、排出事業者の義務です。</a:t>
            </a:r>
            <a:endParaRPr lang="en-US" altLang="ja-JP" dirty="0">
              <a:latin typeface="+mn-ea"/>
              <a:ea typeface="+mn-ea"/>
            </a:endParaRPr>
          </a:p>
          <a:p>
            <a:r>
              <a:rPr lang="ja-JP" altLang="en-US" dirty="0">
                <a:latin typeface="+mn-ea"/>
                <a:ea typeface="+mn-ea"/>
              </a:rPr>
              <a:t>産廃業者が用意してくれているのは、その業者のサービスです。</a:t>
            </a:r>
            <a:endParaRPr lang="en-US" altLang="ja-JP" dirty="0">
              <a:latin typeface="+mn-ea"/>
              <a:ea typeface="+mn-ea"/>
            </a:endParaRPr>
          </a:p>
          <a:p>
            <a:endParaRPr lang="en-US" altLang="ja-JP" dirty="0">
              <a:latin typeface="+mn-ea"/>
              <a:ea typeface="+mn-ea"/>
            </a:endParaRPr>
          </a:p>
          <a:p>
            <a:r>
              <a:rPr lang="ja-JP" altLang="en-US" dirty="0">
                <a:latin typeface="+mn-ea"/>
                <a:ea typeface="+mn-ea"/>
              </a:rPr>
              <a:t>Ｑ３　少量なら必要ないんじゃないの？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Ａ３　量に関わらず、委託するときに必要です。</a:t>
            </a:r>
            <a:endParaRPr lang="en-US" altLang="ja-JP" dirty="0">
              <a:latin typeface="+mn-ea"/>
              <a:ea typeface="+mn-ea"/>
            </a:endParaRPr>
          </a:p>
          <a:p>
            <a:r>
              <a:rPr lang="ja-JP" altLang="en-US" dirty="0">
                <a:latin typeface="+mn-ea"/>
                <a:ea typeface="+mn-ea"/>
              </a:rPr>
              <a:t>業者が、少量だからマニフェストなしで運びますとか、運んだ後にマニフェストを持ってきますと言っても、絶対にマニフェストなしで引き渡してはいけません。</a:t>
            </a:r>
            <a:endParaRPr lang="en-US" altLang="ja-JP" dirty="0">
              <a:latin typeface="+mn-ea"/>
              <a:ea typeface="+mn-ea"/>
            </a:endParaRPr>
          </a:p>
          <a:p>
            <a:r>
              <a:rPr lang="ja-JP" altLang="en-US" dirty="0">
                <a:latin typeface="+mn-ea"/>
                <a:ea typeface="+mn-ea"/>
              </a:rPr>
              <a:t>マニフェストを交付しないで、委託した場合、その委託した事業者も、違反となります。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12</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Ｑ４　廃プラスチック類と金属くずが同じコンテナに入っている場合、両方の品目を記載するの？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Ａ４　分別できるものは分別し、マニフェストを２枚作成してください（廃プラスチック類と記載したもの、金属くずと記載したもの）。</a:t>
            </a:r>
            <a:endParaRPr lang="en-US" altLang="ja-JP" dirty="0">
              <a:latin typeface="+mn-ea"/>
              <a:ea typeface="+mn-ea"/>
            </a:endParaRPr>
          </a:p>
          <a:p>
            <a:r>
              <a:rPr lang="ja-JP" altLang="en-US" dirty="0">
                <a:latin typeface="+mn-ea"/>
                <a:ea typeface="+mn-ea"/>
              </a:rPr>
              <a:t>原則、１品目につき１枚のマニフェストが必要になります。</a:t>
            </a:r>
            <a:endParaRPr lang="en-US" altLang="ja-JP" dirty="0">
              <a:latin typeface="+mn-ea"/>
              <a:ea typeface="+mn-ea"/>
            </a:endParaRPr>
          </a:p>
          <a:p>
            <a:r>
              <a:rPr lang="ja-JP" altLang="en-US" dirty="0">
                <a:latin typeface="+mn-ea"/>
                <a:ea typeface="+mn-ea"/>
              </a:rPr>
              <a:t>どうしても分別できない場合のみ、混合物として１枚のマニフェストで対応してください。</a:t>
            </a:r>
            <a:endParaRPr lang="en-US" altLang="ja-JP" dirty="0">
              <a:latin typeface="+mn-ea"/>
              <a:ea typeface="+mn-ea"/>
            </a:endParaRPr>
          </a:p>
          <a:p>
            <a:endParaRPr lang="en-US" altLang="ja-JP" dirty="0">
              <a:latin typeface="+mn-ea"/>
              <a:ea typeface="+mn-ea"/>
            </a:endParaRPr>
          </a:p>
          <a:p>
            <a:r>
              <a:rPr lang="ja-JP" altLang="en-US" dirty="0">
                <a:latin typeface="+mn-ea"/>
                <a:ea typeface="+mn-ea"/>
              </a:rPr>
              <a:t>Ｑ５　正確な重さや体積が不明なため、数量欄は空欄にしておいて、業者が計測した結果を書けばいいの？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Ａ５　排出事業者が記載してください。数量欄の埋まっていないマニフェストは、違法です。</a:t>
            </a:r>
            <a:endParaRPr lang="en-US" altLang="ja-JP" dirty="0">
              <a:latin typeface="+mn-ea"/>
              <a:ea typeface="+mn-ea"/>
            </a:endParaRPr>
          </a:p>
          <a:p>
            <a:r>
              <a:rPr lang="ja-JP" altLang="en-US" dirty="0">
                <a:latin typeface="+mn-ea"/>
                <a:ea typeface="+mn-ea"/>
              </a:rPr>
              <a:t>正確な数量が分からない場合は、概算値を記載してください。</a:t>
            </a:r>
            <a:endParaRPr lang="en-US" altLang="ja-JP" dirty="0">
              <a:latin typeface="+mn-ea"/>
              <a:ea typeface="+mn-ea"/>
            </a:endParaRPr>
          </a:p>
          <a:p>
            <a:r>
              <a:rPr lang="ja-JP" altLang="en-US" dirty="0">
                <a:latin typeface="+mn-ea"/>
                <a:ea typeface="+mn-ea"/>
              </a:rPr>
              <a:t>処理業者の計測により、正確な数量が判明した場合は、備考欄を使用したり、記載した数量を修正する等して対応してください。</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13</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Ｑ６　収集運搬業者名や処分業者名等、処理先の情報は、処理業者に印字してもらっているため、引渡時点では空欄でもいいの？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Ａ６　ダメです。引渡時点で排出事業者に記載義務がある項目は、全て記載されていなければなりません。</a:t>
            </a:r>
            <a:endParaRPr lang="en-US" altLang="ja-JP" dirty="0">
              <a:latin typeface="+mn-ea"/>
              <a:ea typeface="+mn-ea"/>
            </a:endParaRPr>
          </a:p>
          <a:p>
            <a:r>
              <a:rPr lang="ja-JP" altLang="en-US" dirty="0">
                <a:latin typeface="+mn-ea"/>
                <a:ea typeface="+mn-ea"/>
              </a:rPr>
              <a:t>マニフェストを交付する義務は排出事業者にあるので、当然、記載する義務も排出事業者にあります。</a:t>
            </a:r>
            <a:endParaRPr lang="en-US" altLang="ja-JP" dirty="0">
              <a:latin typeface="+mn-ea"/>
              <a:ea typeface="+mn-ea"/>
            </a:endParaRPr>
          </a:p>
          <a:p>
            <a:endParaRPr lang="en-US" altLang="ja-JP" dirty="0">
              <a:latin typeface="+mn-ea"/>
              <a:ea typeface="+mn-ea"/>
            </a:endParaRPr>
          </a:p>
          <a:p>
            <a:r>
              <a:rPr lang="ja-JP" altLang="en-US" dirty="0">
                <a:latin typeface="+mn-ea"/>
                <a:ea typeface="+mn-ea"/>
              </a:rPr>
              <a:t>Ｑ７　「中間処理産業廃棄物」欄は空欄でもいいの？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Ａ７　空欄でＯＫです。先の説明であったとおり、中間処分業者が使用する欄です。</a:t>
            </a:r>
            <a:endParaRPr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14</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Ｑ８　収集運搬業者に７枚全てを渡し、最終処分が完了したときに、４枚まとめて返ってきた。これっていいの？</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Ａ８　収集運搬業者に渡すのはＡ票以外の６枚です。</a:t>
            </a:r>
            <a:endParaRPr lang="en-US" altLang="ja-JP" dirty="0">
              <a:latin typeface="+mn-ea"/>
              <a:ea typeface="+mn-ea"/>
            </a:endParaRPr>
          </a:p>
          <a:p>
            <a:r>
              <a:rPr lang="ja-JP" altLang="en-US" dirty="0">
                <a:latin typeface="+mn-ea"/>
                <a:ea typeface="+mn-ea"/>
              </a:rPr>
              <a:t>また、処理業者には、それぞれの処理完了から１０日以内にマニフェストを送付しなくてはならないという規定があるため、まとめて返せない場合もあります。</a:t>
            </a:r>
            <a:endParaRPr lang="en-US" altLang="ja-JP" dirty="0">
              <a:latin typeface="+mn-ea"/>
              <a:ea typeface="+mn-ea"/>
            </a:endParaRPr>
          </a:p>
          <a:p>
            <a:r>
              <a:rPr lang="ja-JP" altLang="en-US" dirty="0">
                <a:latin typeface="+mn-ea"/>
                <a:ea typeface="+mn-ea"/>
              </a:rPr>
              <a:t>各処理工程が完了する都度、対応する票を返すのが正しい使い方となります。</a:t>
            </a:r>
            <a:endParaRPr lang="en-US" altLang="ja-JP" dirty="0">
              <a:latin typeface="+mn-ea"/>
              <a:ea typeface="+mn-ea"/>
            </a:endParaRPr>
          </a:p>
          <a:p>
            <a:r>
              <a:rPr lang="ja-JP" altLang="en-US" dirty="0">
                <a:latin typeface="+mn-ea"/>
                <a:ea typeface="+mn-ea"/>
              </a:rPr>
              <a:t>また、返ってくるのが遅いと感じたら、委託した産廃が不適正に処理されている可能性があるため、状況を確認した方がいいでしょう。</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15</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Ｑ９　照合確認は義務ではないと聞いたことがある。やらなくても法違反にはならない？</a:t>
            </a:r>
            <a:endParaRPr lang="en-US" altLang="ja-JP" dirty="0">
              <a:latin typeface="+mn-ea"/>
              <a:ea typeface="+mn-ea"/>
            </a:endParaRPr>
          </a:p>
          <a:p>
            <a:r>
              <a:rPr lang="ja-JP" altLang="en-US" dirty="0">
                <a:latin typeface="+mn-ea"/>
                <a:ea typeface="+mn-ea"/>
              </a:rPr>
              <a:t>★</a:t>
            </a:r>
            <a:endParaRPr lang="en-US" altLang="ja-JP" dirty="0">
              <a:latin typeface="+mn-ea"/>
              <a:ea typeface="+mn-ea"/>
            </a:endParaRPr>
          </a:p>
          <a:p>
            <a:r>
              <a:rPr lang="ja-JP" altLang="en-US" dirty="0">
                <a:latin typeface="+mn-ea"/>
                <a:ea typeface="+mn-ea"/>
              </a:rPr>
              <a:t>Ａ９　マニフェストの違反にはなりません。</a:t>
            </a:r>
            <a:endParaRPr lang="en-US" altLang="ja-JP" dirty="0">
              <a:latin typeface="+mn-ea"/>
              <a:ea typeface="+mn-ea"/>
            </a:endParaRPr>
          </a:p>
          <a:p>
            <a:r>
              <a:rPr lang="ja-JP" altLang="en-US" dirty="0">
                <a:latin typeface="+mn-ea"/>
                <a:ea typeface="+mn-ea"/>
              </a:rPr>
              <a:t>ただし、排出事業者責任の一つに、処理の状況の確認というのがあります。</a:t>
            </a:r>
            <a:endParaRPr lang="en-US" altLang="ja-JP" dirty="0">
              <a:latin typeface="+mn-ea"/>
              <a:ea typeface="+mn-ea"/>
            </a:endParaRPr>
          </a:p>
          <a:p>
            <a:r>
              <a:rPr lang="ja-JP" altLang="en-US" dirty="0">
                <a:latin typeface="+mn-ea"/>
                <a:ea typeface="+mn-ea"/>
              </a:rPr>
              <a:t>その確認の一つとして、照合確認があります。積極的に照合欄を利用するようにしてください。</a:t>
            </a:r>
            <a:endParaRPr lang="en-US" altLang="ja-JP" dirty="0">
              <a:latin typeface="+mn-ea"/>
              <a:ea typeface="+mn-ea"/>
            </a:endParaRPr>
          </a:p>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16</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マニフェストの使い方を誤ると罰則もあります。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次の違反を犯す</a:t>
            </a:r>
            <a:r>
              <a:rPr kumimoji="1" lang="ja-JP" altLang="en-US">
                <a:latin typeface="+mn-ea"/>
                <a:ea typeface="+mn-ea"/>
              </a:rPr>
              <a:t>と、１年以下</a:t>
            </a:r>
            <a:r>
              <a:rPr kumimoji="1" lang="ja-JP" altLang="en-US" dirty="0">
                <a:latin typeface="+mn-ea"/>
                <a:ea typeface="+mn-ea"/>
              </a:rPr>
              <a:t>の懲役 </a:t>
            </a:r>
            <a:r>
              <a:rPr lang="ja-JP" altLang="en-US">
                <a:latin typeface="+mn-ea"/>
                <a:ea typeface="+mn-ea"/>
              </a:rPr>
              <a:t>・ １００万円</a:t>
            </a:r>
            <a:r>
              <a:rPr lang="ja-JP" altLang="en-US" dirty="0">
                <a:latin typeface="+mn-ea"/>
                <a:ea typeface="+mn-ea"/>
              </a:rPr>
              <a:t>以下の罰金が科されます。</a:t>
            </a:r>
            <a:endParaRPr kumimoji="1" lang="en-US" altLang="ja-JP" dirty="0">
              <a:latin typeface="+mn-ea"/>
              <a:ea typeface="+mn-ea"/>
            </a:endParaRPr>
          </a:p>
          <a:p>
            <a:pPr>
              <a:buFont typeface="Wingdings" panose="05000000000000000000" pitchFamily="2" charset="2"/>
              <a:buNone/>
            </a:pPr>
            <a:r>
              <a:rPr kumimoji="1" lang="ja-JP" altLang="en-US" dirty="0">
                <a:latin typeface="+mn-ea"/>
                <a:ea typeface="+mn-ea"/>
              </a:rPr>
              <a:t>マニフェストの不交付、不記載、虚偽記載、</a:t>
            </a:r>
            <a:r>
              <a:rPr lang="ja-JP" altLang="en-US" dirty="0">
                <a:latin typeface="+mn-ea"/>
                <a:ea typeface="+mn-ea"/>
              </a:rPr>
              <a:t>写し不保存、</a:t>
            </a:r>
            <a:r>
              <a:rPr kumimoji="1" lang="ja-JP" altLang="en-US" dirty="0">
                <a:latin typeface="+mn-ea"/>
                <a:ea typeface="+mn-ea"/>
              </a:rPr>
              <a:t>管理票なしに産業廃棄物の引渡し、</a:t>
            </a:r>
            <a:r>
              <a:rPr lang="ja-JP" altLang="en-US" dirty="0">
                <a:latin typeface="+mn-ea"/>
                <a:ea typeface="+mn-ea"/>
              </a:rPr>
              <a:t>電子マニフェストの虚偽登録</a:t>
            </a:r>
          </a:p>
          <a:p>
            <a:endParaRPr lang="en-US" altLang="ja-JP" dirty="0">
              <a:latin typeface="+mn-ea"/>
              <a:ea typeface="+mn-ea"/>
            </a:endParaRPr>
          </a:p>
          <a:p>
            <a:r>
              <a:rPr lang="ja-JP" altLang="en-US" dirty="0">
                <a:latin typeface="+mn-ea"/>
                <a:ea typeface="+mn-ea"/>
              </a:rPr>
              <a:t>詰まる所、しっかり使用しないと刑罰をうけるということです。</a:t>
            </a:r>
            <a:endParaRPr lang="en-US" altLang="ja-JP" dirty="0">
              <a:latin typeface="+mn-ea"/>
              <a:ea typeface="+mn-ea"/>
            </a:endParaRPr>
          </a:p>
          <a:p>
            <a:r>
              <a:rPr lang="ja-JP" altLang="en-US" dirty="0">
                <a:latin typeface="+mn-ea"/>
                <a:ea typeface="+mn-ea"/>
              </a:rPr>
              <a:t>それだけ、適正処理における役割が大きいということです。</a:t>
            </a:r>
            <a:endParaRPr lang="en-US" altLang="ja-JP" dirty="0">
              <a:latin typeface="+mn-ea"/>
              <a:ea typeface="+mn-ea"/>
            </a:endParaRPr>
          </a:p>
          <a:p>
            <a:endParaRPr lang="en-US" altLang="ja-JP" dirty="0">
              <a:latin typeface="+mn-ea"/>
              <a:ea typeface="+mn-ea"/>
            </a:endParaRPr>
          </a:p>
          <a:p>
            <a:r>
              <a:rPr kumimoji="1" lang="ja-JP" altLang="en-US" dirty="0">
                <a:latin typeface="+mn-ea"/>
                <a:ea typeface="+mn-ea"/>
              </a:rPr>
              <a:t>また、両罰規定という規定もあり、従業員が犯した違反はその雇い主である会社にも違反として罰が科されます。</a:t>
            </a:r>
          </a:p>
          <a:p>
            <a:r>
              <a:rPr lang="ja-JP" altLang="en-US" dirty="0">
                <a:latin typeface="+mn-ea"/>
                <a:ea typeface="+mn-ea"/>
              </a:rPr>
              <a:t>従業員が勝手にやったでは、済まされません。</a:t>
            </a:r>
            <a:endParaRPr kumimoji="1" lang="en-US" altLang="ja-JP" dirty="0">
              <a:latin typeface="+mn-ea"/>
              <a:ea typeface="+mn-ea"/>
            </a:endParaRPr>
          </a:p>
          <a:p>
            <a:r>
              <a:rPr kumimoji="1" lang="ja-JP" altLang="en-US" dirty="0">
                <a:latin typeface="+mn-ea"/>
                <a:ea typeface="+mn-ea"/>
              </a:rPr>
              <a:t>従業員への教育も大事です。</a:t>
            </a:r>
            <a:endParaRPr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17</a:t>
            </a:fld>
            <a:endParaRPr kumimoji="1" lang="ja-JP" altLang="en-US"/>
          </a:p>
        </p:txBody>
      </p:sp>
    </p:spTree>
    <p:extLst>
      <p:ext uri="{BB962C8B-B14F-4D97-AF65-F5344CB8AC3E}">
        <p14:creationId xmlns:p14="http://schemas.microsoft.com/office/powerpoint/2010/main" val="2979093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また、直接的な罰則だけではありません。</a:t>
            </a:r>
            <a:endParaRPr kumimoji="1" lang="en-US" altLang="ja-JP" dirty="0">
              <a:latin typeface="+mn-ea"/>
              <a:ea typeface="+mn-ea"/>
            </a:endParaRPr>
          </a:p>
          <a:p>
            <a:r>
              <a:rPr lang="ja-JP" altLang="en-US" dirty="0">
                <a:latin typeface="+mn-ea"/>
                <a:ea typeface="+mn-ea"/>
              </a:rPr>
              <a:t>委託した廃棄物が不法投棄等の不適正処理された場合で、その廃棄物に係るマニフェストの運用に不備があった場合、措置命令という、命令を行政から受けることもあります。</a:t>
            </a:r>
            <a:endParaRPr lang="en-US" altLang="ja-JP" dirty="0">
              <a:latin typeface="+mn-ea"/>
              <a:ea typeface="+mn-ea"/>
            </a:endParaRPr>
          </a:p>
          <a:p>
            <a:endParaRPr lang="en-US" altLang="ja-JP" dirty="0">
              <a:latin typeface="+mn-ea"/>
              <a:ea typeface="+mn-ea"/>
            </a:endParaRPr>
          </a:p>
          <a:p>
            <a:r>
              <a:rPr lang="ja-JP" altLang="en-US" dirty="0">
                <a:latin typeface="+mn-ea"/>
                <a:ea typeface="+mn-ea"/>
              </a:rPr>
              <a:t>この命令は強制力があります。</a:t>
            </a:r>
            <a:endParaRPr lang="en-US" altLang="ja-JP" dirty="0">
              <a:latin typeface="+mn-ea"/>
              <a:ea typeface="+mn-ea"/>
            </a:endParaRPr>
          </a:p>
          <a:p>
            <a:r>
              <a:rPr lang="ja-JP" altLang="en-US" dirty="0">
                <a:latin typeface="+mn-ea"/>
                <a:ea typeface="+mn-ea"/>
              </a:rPr>
              <a:t>履行しなければ、警察に告発されることもあります。</a:t>
            </a:r>
            <a:endParaRPr lang="en-US" altLang="ja-JP" dirty="0">
              <a:latin typeface="+mn-ea"/>
              <a:ea typeface="+mn-ea"/>
            </a:endParaRPr>
          </a:p>
          <a:p>
            <a:r>
              <a:rPr lang="ja-JP" altLang="en-US" dirty="0">
                <a:latin typeface="+mn-ea"/>
                <a:ea typeface="+mn-ea"/>
              </a:rPr>
              <a:t>命令によっては、その不適正処理された廃棄物を実費で再度片付けることになるかもしれません。</a:t>
            </a:r>
            <a:endParaRPr lang="en-US" altLang="ja-JP" dirty="0">
              <a:latin typeface="+mn-ea"/>
              <a:ea typeface="+mn-ea"/>
            </a:endParaRPr>
          </a:p>
          <a:p>
            <a:endParaRPr lang="en-US" altLang="ja-JP" dirty="0">
              <a:latin typeface="+mn-ea"/>
              <a:ea typeface="+mn-ea"/>
            </a:endParaRPr>
          </a:p>
          <a:p>
            <a:r>
              <a:rPr lang="ja-JP" altLang="en-US" dirty="0">
                <a:latin typeface="+mn-ea"/>
                <a:ea typeface="+mn-ea"/>
              </a:rPr>
              <a:t>このようなことがないように、マニフェストは正しく運用してください。</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18</a:t>
            </a:fld>
            <a:endParaRPr kumimoji="1" lang="ja-JP" altLang="en-US"/>
          </a:p>
        </p:txBody>
      </p:sp>
    </p:spTree>
    <p:extLst>
      <p:ext uri="{BB962C8B-B14F-4D97-AF65-F5344CB8AC3E}">
        <p14:creationId xmlns:p14="http://schemas.microsoft.com/office/powerpoint/2010/main" val="3109469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300" dirty="0">
                <a:latin typeface="+mn-ea"/>
              </a:rPr>
              <a:t>『</a:t>
            </a:r>
            <a:r>
              <a:rPr lang="ja-JP" altLang="en-US" sz="1300" dirty="0">
                <a:latin typeface="+mn-ea"/>
              </a:rPr>
              <a:t>第６回マニフェストの正しい運用</a:t>
            </a:r>
            <a:r>
              <a:rPr lang="en-US" altLang="ja-JP" sz="1300" dirty="0">
                <a:latin typeface="+mn-ea"/>
              </a:rPr>
              <a:t>』</a:t>
            </a:r>
            <a:r>
              <a:rPr lang="ja-JP" altLang="en-US" sz="1300" dirty="0">
                <a:latin typeface="+mn-ea"/>
              </a:rPr>
              <a:t>　は以上になります。</a:t>
            </a:r>
            <a:endParaRPr lang="en-US" altLang="ja-JP" sz="1300" dirty="0">
              <a:latin typeface="+mn-ea"/>
            </a:endParaRPr>
          </a:p>
          <a:p>
            <a:r>
              <a:rPr lang="ja-JP" altLang="en-US" sz="1300" dirty="0">
                <a:latin typeface="+mn-ea"/>
              </a:rPr>
              <a:t>マニフェストが必要な理由、使用方法は、ご理解いただけたでしょうか。</a:t>
            </a:r>
            <a:endParaRPr lang="en-US" altLang="ja-JP" sz="1300" dirty="0">
              <a:latin typeface="+mn-ea"/>
            </a:endParaRPr>
          </a:p>
          <a:p>
            <a:r>
              <a:rPr lang="ja-JP" altLang="en-US" sz="1300" dirty="0">
                <a:latin typeface="+mn-ea"/>
              </a:rPr>
              <a:t>排出事業者責任を果たすためにも、罰則を受けないためにも、しっかりとした運用が必要です。</a:t>
            </a:r>
            <a:endParaRPr lang="en-US" altLang="ja-JP" sz="1300" dirty="0">
              <a:latin typeface="+mn-ea"/>
            </a:endParaRPr>
          </a:p>
          <a:p>
            <a:endParaRPr lang="en-US" altLang="ja-JP" sz="1300" dirty="0">
              <a:latin typeface="+mn-ea"/>
            </a:endParaRPr>
          </a:p>
          <a:p>
            <a:r>
              <a:rPr lang="ja-JP" altLang="en-US" sz="1300" dirty="0">
                <a:latin typeface="+mn-ea"/>
              </a:rPr>
              <a:t>次回は、</a:t>
            </a:r>
            <a:r>
              <a:rPr lang="en-US" altLang="ja-JP" sz="1300" dirty="0">
                <a:latin typeface="+mn-ea"/>
              </a:rPr>
              <a:t>『</a:t>
            </a:r>
            <a:r>
              <a:rPr lang="ja-JP" altLang="en-US" sz="1300" dirty="0">
                <a:latin typeface="+mn-ea"/>
              </a:rPr>
              <a:t>不備のない委託契約書</a:t>
            </a:r>
            <a:r>
              <a:rPr lang="en-US" altLang="ja-JP" sz="1300" dirty="0">
                <a:latin typeface="+mn-ea"/>
              </a:rPr>
              <a:t>』</a:t>
            </a:r>
            <a:r>
              <a:rPr lang="ja-JP" altLang="en-US" sz="1300" dirty="0">
                <a:latin typeface="+mn-ea"/>
              </a:rPr>
              <a:t>です。</a:t>
            </a:r>
            <a:endParaRPr lang="en-US" altLang="ja-JP" sz="1300" dirty="0">
              <a:latin typeface="+mn-ea"/>
            </a:endParaRPr>
          </a:p>
          <a:p>
            <a:r>
              <a:rPr lang="ja-JP" altLang="en-US" sz="1300" dirty="0">
                <a:latin typeface="+mn-ea"/>
              </a:rPr>
              <a:t>マニフェストと同様に、細かな規定が多い委託契約書。どうしたら不備にならないのか、自分で判断できることが重要になります。</a:t>
            </a:r>
            <a:endParaRPr lang="en-US" altLang="ja-JP" sz="1300" dirty="0">
              <a:latin typeface="+mn-ea"/>
            </a:endParaRPr>
          </a:p>
          <a:p>
            <a:endParaRPr lang="en-US" altLang="ja-JP" sz="1300" dirty="0">
              <a:latin typeface="+mn-ea"/>
            </a:endParaRPr>
          </a:p>
          <a:p>
            <a:pPr defTabSz="990752">
              <a:defRPr/>
            </a:pPr>
            <a:r>
              <a:rPr lang="ja-JP" altLang="en-US" sz="1300" dirty="0">
                <a:latin typeface="+mn-ea"/>
              </a:rPr>
              <a:t>では、また次回</a:t>
            </a:r>
            <a:r>
              <a:rPr lang="ja-JP" altLang="en-US" sz="1300">
                <a:latin typeface="+mn-ea"/>
              </a:rPr>
              <a:t>。お疲れさまで</a:t>
            </a:r>
            <a:r>
              <a:rPr lang="ja-JP" altLang="en-US" sz="1300" dirty="0">
                <a:latin typeface="+mn-ea"/>
              </a:rPr>
              <a:t>した。</a:t>
            </a: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19</a:t>
            </a:fld>
            <a:endParaRPr kumimoji="1" lang="ja-JP" altLang="en-US"/>
          </a:p>
        </p:txBody>
      </p:sp>
    </p:spTree>
    <p:extLst>
      <p:ext uri="{BB962C8B-B14F-4D97-AF65-F5344CB8AC3E}">
        <p14:creationId xmlns:p14="http://schemas.microsoft.com/office/powerpoint/2010/main" val="1163304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マニフェストとは、産業廃棄物の運搬・中間処分・最終処分の３つが完了したことを、処理業者が排出事業者にそれぞれ伝えるための管理票のことで、正式には産業廃棄物管理票といいます。</a:t>
            </a:r>
            <a:endParaRPr kumimoji="1" lang="en-US" altLang="ja-JP" dirty="0">
              <a:latin typeface="+mn-ea"/>
              <a:ea typeface="+mn-ea"/>
            </a:endParaRPr>
          </a:p>
          <a:p>
            <a:r>
              <a:rPr kumimoji="1" lang="ja-JP" altLang="en-US" dirty="0">
                <a:latin typeface="+mn-ea"/>
                <a:ea typeface="+mn-ea"/>
              </a:rPr>
              <a:t>法律上、産業廃棄物の処理を委託する際には、廃棄物の引渡しと同時に必ず交付しなくてはならないものです。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マニフェストは大きく分けて２つあります。紙と電子です。</a:t>
            </a:r>
            <a:endParaRPr kumimoji="1" lang="en-US" altLang="ja-JP" dirty="0">
              <a:latin typeface="+mn-ea"/>
              <a:ea typeface="+mn-ea"/>
            </a:endParaRPr>
          </a:p>
          <a:p>
            <a:r>
              <a:rPr kumimoji="1" lang="ja-JP" altLang="en-US" dirty="0">
                <a:latin typeface="+mn-ea"/>
                <a:ea typeface="+mn-ea"/>
              </a:rPr>
              <a:t>紙マニフェストは、手軽で、臨機応変に使えて便利な面がある一方、手書きであるが故に記載漏れ等のミスが発生しやすいという特性があります。</a:t>
            </a:r>
            <a:endParaRPr kumimoji="1" lang="en-US" altLang="ja-JP" dirty="0">
              <a:latin typeface="+mn-ea"/>
              <a:ea typeface="+mn-ea"/>
            </a:endParaRPr>
          </a:p>
          <a:p>
            <a:r>
              <a:rPr kumimoji="1" lang="ja-JP" altLang="en-US" dirty="0">
                <a:latin typeface="+mn-ea"/>
                <a:ea typeface="+mn-ea"/>
              </a:rPr>
              <a:t>電子マニフェストは、インターネットを経由して、情報をやりとりするので、記載事項の不足があると情報が送信できない機能等、便利な機能がついていて、不適正な状態になりづらいという特徴がありますが、排出事業者と処理業者の両者が電子マニフェストが使用できる状態でないと使えないという不便な面もあります。</a:t>
            </a:r>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2</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90752">
              <a:defRPr/>
            </a:pPr>
            <a:r>
              <a:rPr kumimoji="1" lang="ja-JP" altLang="en-US" dirty="0">
                <a:latin typeface="+mn-ea"/>
                <a:ea typeface="+mn-ea"/>
              </a:rPr>
              <a:t>では、なぜマニフェストが必要なのか？</a:t>
            </a:r>
            <a:endParaRPr kumimoji="1" lang="en-US" altLang="ja-JP" dirty="0">
              <a:latin typeface="+mn-ea"/>
              <a:ea typeface="+mn-ea"/>
            </a:endParaRPr>
          </a:p>
          <a:p>
            <a:pPr defTabSz="990752">
              <a:defRPr/>
            </a:pPr>
            <a:r>
              <a:rPr kumimoji="1" lang="ja-JP" altLang="en-US" dirty="0">
                <a:latin typeface="+mn-ea"/>
                <a:ea typeface="+mn-ea"/>
              </a:rPr>
              <a:t>そもそもマニフェスト制度は、</a:t>
            </a:r>
            <a:r>
              <a:rPr lang="ja-JP" altLang="en-US" dirty="0">
                <a:latin typeface="+mn-ea"/>
                <a:ea typeface="+mn-ea"/>
              </a:rPr>
              <a:t>排出事業者が、排出した産廃の処理状況を把握できるようにすることで、排出事業者責任を明確化し、不法投棄の防止等の産廃の処理の適正化を推進することを目的としています</a:t>
            </a:r>
            <a:r>
              <a:rPr kumimoji="1" lang="ja-JP" altLang="en-US" dirty="0">
                <a:latin typeface="+mn-ea"/>
                <a:ea typeface="+mn-ea"/>
              </a:rPr>
              <a:t>。</a:t>
            </a:r>
            <a:endParaRPr kumimoji="1" lang="en-US" altLang="ja-JP" dirty="0">
              <a:latin typeface="+mn-ea"/>
              <a:ea typeface="+mn-ea"/>
            </a:endParaRPr>
          </a:p>
          <a:p>
            <a:pPr defTabSz="990752">
              <a:defRPr/>
            </a:pPr>
            <a:endParaRPr kumimoji="1" lang="en-US" altLang="ja-JP" dirty="0">
              <a:latin typeface="+mn-ea"/>
              <a:ea typeface="+mn-ea"/>
            </a:endParaRPr>
          </a:p>
          <a:p>
            <a:pPr defTabSz="990752">
              <a:defRPr/>
            </a:pPr>
            <a:r>
              <a:rPr kumimoji="1" lang="ja-JP" altLang="en-US" dirty="0">
                <a:latin typeface="+mn-ea"/>
                <a:ea typeface="+mn-ea"/>
              </a:rPr>
              <a:t>★</a:t>
            </a:r>
            <a:endParaRPr kumimoji="1" lang="en-US" altLang="ja-JP" dirty="0">
              <a:latin typeface="+mn-ea"/>
              <a:ea typeface="+mn-ea"/>
            </a:endParaRPr>
          </a:p>
          <a:p>
            <a:pPr defTabSz="990752">
              <a:defRPr/>
            </a:pPr>
            <a:endParaRPr kumimoji="1" lang="en-US" altLang="ja-JP" dirty="0">
              <a:latin typeface="+mn-ea"/>
              <a:ea typeface="+mn-ea"/>
            </a:endParaRPr>
          </a:p>
          <a:p>
            <a:pPr defTabSz="990752">
              <a:defRPr/>
            </a:pPr>
            <a:r>
              <a:rPr kumimoji="1" lang="ja-JP" altLang="en-US" dirty="0">
                <a:latin typeface="+mn-ea"/>
                <a:ea typeface="+mn-ea"/>
              </a:rPr>
              <a:t>要するに、マニフェストがあるからこそ、</a:t>
            </a:r>
            <a:r>
              <a:rPr lang="ja-JP" altLang="en-US" dirty="0">
                <a:latin typeface="+mn-ea"/>
                <a:ea typeface="+mn-ea"/>
              </a:rPr>
              <a:t>自分が排出した産廃の処理状況を、排出事業者が常に把握することができます。</a:t>
            </a:r>
            <a:endParaRPr lang="en-US" altLang="ja-JP" dirty="0">
              <a:latin typeface="+mn-ea"/>
              <a:ea typeface="+mn-ea"/>
            </a:endParaRPr>
          </a:p>
          <a:p>
            <a:pPr defTabSz="990752">
              <a:defRPr/>
            </a:pPr>
            <a:endParaRPr lang="en-US" altLang="ja-JP" dirty="0">
              <a:latin typeface="+mn-ea"/>
              <a:ea typeface="+mn-ea"/>
            </a:endParaRPr>
          </a:p>
          <a:p>
            <a:pPr defTabSz="990752">
              <a:defRPr/>
            </a:pPr>
            <a:r>
              <a:rPr lang="ja-JP" altLang="en-US" dirty="0">
                <a:latin typeface="+mn-ea"/>
                <a:ea typeface="+mn-ea"/>
              </a:rPr>
              <a:t>★</a:t>
            </a:r>
            <a:endParaRPr lang="en-US" altLang="ja-JP" dirty="0">
              <a:latin typeface="+mn-ea"/>
              <a:ea typeface="+mn-ea"/>
            </a:endParaRPr>
          </a:p>
          <a:p>
            <a:pPr defTabSz="990752">
              <a:defRPr/>
            </a:pPr>
            <a:endParaRPr lang="en-US" altLang="ja-JP" dirty="0">
              <a:latin typeface="+mn-ea"/>
              <a:ea typeface="+mn-ea"/>
            </a:endParaRPr>
          </a:p>
          <a:p>
            <a:pPr defTabSz="990752">
              <a:defRPr/>
            </a:pPr>
            <a:r>
              <a:rPr lang="ja-JP" altLang="en-US" dirty="0">
                <a:latin typeface="+mn-ea"/>
                <a:ea typeface="+mn-ea"/>
              </a:rPr>
              <a:t>マニフェストがないとか、記載事項が不正確だと、正確な処理状況を把握することは困難となり、結果、排出事業者としての責任が果たせなくなるから、マニフェストが必要となります。</a:t>
            </a:r>
            <a:endParaRPr lang="en-US" altLang="ja-JP" dirty="0">
              <a:latin typeface="+mn-ea"/>
              <a:ea typeface="+mn-ea"/>
            </a:endParaRPr>
          </a:p>
          <a:p>
            <a:pPr defTabSz="990752">
              <a:defRPr/>
            </a:pPr>
            <a:r>
              <a:rPr lang="ja-JP" altLang="en-US" dirty="0">
                <a:latin typeface="+mn-ea"/>
                <a:ea typeface="+mn-ea"/>
              </a:rPr>
              <a:t>そのため、マニフェストは、産廃の処理委託をする時のみ必要で、自分で処理する際には、不要なのです。</a:t>
            </a:r>
            <a:endParaRPr lang="en-US" altLang="ja-JP" dirty="0">
              <a:latin typeface="+mn-ea"/>
              <a:ea typeface="+mn-ea"/>
            </a:endParaRPr>
          </a:p>
          <a:p>
            <a:pPr defTabSz="990752">
              <a:defRPr/>
            </a:pPr>
            <a:r>
              <a:rPr lang="ja-JP" altLang="en-US" dirty="0">
                <a:latin typeface="+mn-ea"/>
                <a:ea typeface="+mn-ea"/>
              </a:rPr>
              <a:t>自分で処理するときは、当然処理状況は自分で把握しているはずです。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3</a:t>
            </a:fld>
            <a:endParaRPr kumimoji="1" lang="ja-JP" altLang="en-US"/>
          </a:p>
        </p:txBody>
      </p:sp>
    </p:spTree>
    <p:extLst>
      <p:ext uri="{BB962C8B-B14F-4D97-AF65-F5344CB8AC3E}">
        <p14:creationId xmlns:p14="http://schemas.microsoft.com/office/powerpoint/2010/main" val="426514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まずは紙マニフェストから説明します。。</a:t>
            </a:r>
            <a:endParaRPr kumimoji="1" lang="en-US" altLang="ja-JP" dirty="0">
              <a:latin typeface="+mn-ea"/>
              <a:ea typeface="+mn-ea"/>
            </a:endParaRPr>
          </a:p>
          <a:p>
            <a:r>
              <a:rPr lang="ja-JP" altLang="en-US" dirty="0">
                <a:latin typeface="+mn-ea"/>
                <a:ea typeface="+mn-ea"/>
              </a:rPr>
              <a:t>７枚綴りの複写紙です。それぞれの紙に役割があります。</a:t>
            </a:r>
            <a:endParaRPr lang="en-US" altLang="ja-JP" dirty="0">
              <a:latin typeface="+mn-ea"/>
              <a:ea typeface="+mn-ea"/>
            </a:endParaRPr>
          </a:p>
          <a:p>
            <a:r>
              <a:rPr lang="ja-JP" altLang="en-US" dirty="0">
                <a:latin typeface="+mn-ea"/>
                <a:ea typeface="+mn-ea"/>
              </a:rPr>
              <a:t>Ａ票～Ｅ票まであり、処理の各段階での完了報告となり、最終的にはＡ、Ｂ２、Ｄ，Ｅ票が排出事業者の手元に残ります。</a:t>
            </a:r>
            <a:endParaRPr lang="en-US" altLang="ja-JP" dirty="0">
              <a:latin typeface="+mn-ea"/>
              <a:ea typeface="+mn-ea"/>
            </a:endParaRPr>
          </a:p>
          <a:p>
            <a:endParaRPr kumimoji="1" lang="en-US" altLang="ja-JP" dirty="0">
              <a:latin typeface="+mn-ea"/>
              <a:ea typeface="+mn-ea"/>
            </a:endParaRPr>
          </a:p>
          <a:p>
            <a:r>
              <a:rPr lang="ja-JP" altLang="en-US" dirty="0">
                <a:latin typeface="+mn-ea"/>
                <a:ea typeface="+mn-ea"/>
              </a:rPr>
              <a:t>愛知県産業資源循環協会等から購入してください。</a:t>
            </a:r>
            <a:endParaRPr lang="en-US" altLang="ja-JP" dirty="0">
              <a:latin typeface="+mn-ea"/>
              <a:ea typeface="+mn-ea"/>
            </a:endParaRPr>
          </a:p>
          <a:p>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4</a:t>
            </a:fld>
            <a:endParaRPr kumimoji="1" lang="ja-JP" altLang="en-US"/>
          </a:p>
        </p:txBody>
      </p:sp>
    </p:spTree>
    <p:extLst>
      <p:ext uri="{BB962C8B-B14F-4D97-AF65-F5344CB8AC3E}">
        <p14:creationId xmlns:p14="http://schemas.microsoft.com/office/powerpoint/2010/main" val="3504717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dirty="0">
                <a:latin typeface="+mn-ea"/>
                <a:ea typeface="+mn-ea"/>
              </a:rPr>
              <a:t>マニフェストの使い方は至って簡単です。</a:t>
            </a:r>
            <a:endParaRPr lang="en-US" altLang="ja-JP" dirty="0">
              <a:latin typeface="+mn-ea"/>
              <a:ea typeface="+mn-ea"/>
            </a:endParaRPr>
          </a:p>
          <a:p>
            <a:pPr>
              <a:buFont typeface="Wingdings" panose="05000000000000000000" pitchFamily="2" charset="2"/>
              <a:buNone/>
            </a:pPr>
            <a:r>
              <a:rPr lang="ja-JP" altLang="en-US" dirty="0">
                <a:latin typeface="+mn-ea"/>
                <a:ea typeface="+mn-ea"/>
              </a:rPr>
              <a:t>マニフェストを用意し、必要事項を記入し、収集運搬業者に廃棄物と紙マニフェストを同時に渡します。</a:t>
            </a:r>
            <a:endParaRPr lang="en-US" altLang="ja-JP" dirty="0">
              <a:latin typeface="+mn-ea"/>
              <a:ea typeface="+mn-ea"/>
            </a:endParaRPr>
          </a:p>
          <a:p>
            <a:pPr>
              <a:buFont typeface="Wingdings" panose="05000000000000000000" pitchFamily="2" charset="2"/>
              <a:buNone/>
            </a:pPr>
            <a:r>
              <a:rPr lang="ja-JP" altLang="en-US" dirty="0">
                <a:latin typeface="+mn-ea"/>
                <a:ea typeface="+mn-ea"/>
              </a:rPr>
              <a:t>運搬・中間処分・最終処分完了ごとに返ってくるマニフェストで処理の進捗確認をします。</a:t>
            </a:r>
            <a:endParaRPr lang="en-US" altLang="ja-JP" dirty="0">
              <a:latin typeface="+mn-ea"/>
              <a:ea typeface="+mn-ea"/>
            </a:endParaRPr>
          </a:p>
          <a:p>
            <a:pPr>
              <a:buFont typeface="Wingdings" panose="05000000000000000000" pitchFamily="2" charset="2"/>
              <a:buNone/>
            </a:pPr>
            <a:r>
              <a:rPr lang="ja-JP" altLang="en-US" dirty="0">
                <a:latin typeface="+mn-ea"/>
                <a:ea typeface="+mn-ea"/>
              </a:rPr>
              <a:t>返ってきたマニフェストは５年間保管します。</a:t>
            </a:r>
            <a:endParaRPr lang="en-US" altLang="ja-JP" dirty="0">
              <a:latin typeface="+mn-ea"/>
              <a:ea typeface="+mn-ea"/>
            </a:endParaRPr>
          </a:p>
          <a:p>
            <a:pPr>
              <a:buFont typeface="Wingdings" panose="05000000000000000000" pitchFamily="2" charset="2"/>
              <a:buNone/>
            </a:pPr>
            <a:r>
              <a:rPr lang="ja-JP" altLang="en-US" dirty="0">
                <a:latin typeface="+mn-ea"/>
                <a:ea typeface="+mn-ea"/>
              </a:rPr>
              <a:t>保管期間の起算日は、Ａ票は交付日、Ｂ２、Ｄ，Ｅ票は返ってきた日で、各票ごとに異なっているので、Ａ～Ｅまでの４票をひとまとめにして、Ｅ票が返ってきた日から５年間保管しておくことをおすすめします。</a:t>
            </a:r>
            <a:endParaRPr lang="en-US" altLang="ja-JP" dirty="0">
              <a:latin typeface="+mn-ea"/>
              <a:ea typeface="+mn-ea"/>
            </a:endParaRPr>
          </a:p>
          <a:p>
            <a:pPr>
              <a:buFont typeface="Wingdings" panose="05000000000000000000" pitchFamily="2" charset="2"/>
              <a:buNone/>
            </a:pPr>
            <a:endParaRPr lang="en-US" altLang="ja-JP" dirty="0">
              <a:latin typeface="+mn-ea"/>
              <a:ea typeface="+mn-ea"/>
            </a:endParaRPr>
          </a:p>
          <a:p>
            <a:pPr>
              <a:buFont typeface="Wingdings" panose="05000000000000000000" pitchFamily="2" charset="2"/>
              <a:buNone/>
            </a:pPr>
            <a:r>
              <a:rPr lang="ja-JP" altLang="en-US" dirty="0">
                <a:latin typeface="+mn-ea"/>
                <a:ea typeface="+mn-ea"/>
              </a:rPr>
              <a:t>簡単ではありますが、正しく運用している方は意外と少ないです。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5</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必要事項の記入についてですが、</a:t>
            </a:r>
            <a:r>
              <a:rPr kumimoji="1" lang="en-US" altLang="ja-JP" dirty="0">
                <a:latin typeface="+mn-ea"/>
                <a:ea typeface="+mn-ea"/>
              </a:rPr>
              <a:t>※</a:t>
            </a:r>
            <a:r>
              <a:rPr kumimoji="1" lang="ja-JP" altLang="en-US" dirty="0">
                <a:latin typeface="+mn-ea"/>
                <a:ea typeface="+mn-ea"/>
              </a:rPr>
              <a:t>印以外の赤枠内の項目は全て、産廃を引き渡す前に排出事業者が記入しなくてはならない項目です。</a:t>
            </a:r>
            <a:endParaRPr kumimoji="1" lang="en-US" altLang="ja-JP" dirty="0">
              <a:latin typeface="+mn-ea"/>
              <a:ea typeface="+mn-ea"/>
            </a:endParaRPr>
          </a:p>
          <a:p>
            <a:r>
              <a:rPr kumimoji="1" lang="ja-JP" altLang="en-US" dirty="0">
                <a:latin typeface="+mn-ea"/>
                <a:ea typeface="+mn-ea"/>
              </a:rPr>
              <a:t>よくある間違いは、数量や処分業者情報の欄を空欄のままにし、そのまま廃棄物と一緒に持って行って、処分業者に記入してもらうなんてことがあります。</a:t>
            </a:r>
            <a:endParaRPr kumimoji="1" lang="en-US" altLang="ja-JP" dirty="0">
              <a:latin typeface="+mn-ea"/>
              <a:ea typeface="+mn-ea"/>
            </a:endParaRPr>
          </a:p>
          <a:p>
            <a:r>
              <a:rPr kumimoji="1" lang="ja-JP" altLang="en-US" dirty="0">
                <a:latin typeface="+mn-ea"/>
                <a:ea typeface="+mn-ea"/>
              </a:rPr>
              <a:t>マニフェストの記載事項は法律で定められています。</a:t>
            </a:r>
            <a:endParaRPr kumimoji="1" lang="en-US" altLang="ja-JP" dirty="0">
              <a:latin typeface="+mn-ea"/>
              <a:ea typeface="+mn-ea"/>
            </a:endParaRPr>
          </a:p>
          <a:p>
            <a:r>
              <a:rPr kumimoji="1" lang="ja-JP" altLang="en-US" dirty="0">
                <a:latin typeface="+mn-ea"/>
                <a:ea typeface="+mn-ea"/>
              </a:rPr>
              <a:t>そのため、空欄があるマニフェストは、違法なマニフェストということになります。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ちなみに</a:t>
            </a:r>
            <a:r>
              <a:rPr kumimoji="1" lang="en-US" altLang="ja-JP" dirty="0">
                <a:latin typeface="+mn-ea"/>
                <a:ea typeface="+mn-ea"/>
              </a:rPr>
              <a:t>※</a:t>
            </a:r>
            <a:r>
              <a:rPr kumimoji="1" lang="ja-JP" altLang="en-US" dirty="0">
                <a:latin typeface="+mn-ea"/>
                <a:ea typeface="+mn-ea"/>
              </a:rPr>
              <a:t>の欄は、中間処分業者が記入する欄になります。</a:t>
            </a:r>
            <a:endParaRPr kumimoji="1" lang="en-US" altLang="ja-JP" dirty="0">
              <a:latin typeface="+mn-ea"/>
              <a:ea typeface="+mn-ea"/>
            </a:endParaRPr>
          </a:p>
          <a:p>
            <a:r>
              <a:rPr kumimoji="1" lang="ja-JP" altLang="en-US" dirty="0">
                <a:latin typeface="+mn-ea"/>
                <a:ea typeface="+mn-ea"/>
              </a:rPr>
              <a:t>だから、排出事業者は記入してはいけません。</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また、この赤い四角の部分は照合確認欄と呼ばれ、確かにマニフェストが返送期限日までに返却されているかを確認するのに使用します。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6</a:t>
            </a:fld>
            <a:endParaRPr kumimoji="1" lang="ja-JP" altLang="en-US"/>
          </a:p>
        </p:txBody>
      </p:sp>
    </p:spTree>
    <p:extLst>
      <p:ext uri="{BB962C8B-B14F-4D97-AF65-F5344CB8AC3E}">
        <p14:creationId xmlns:p14="http://schemas.microsoft.com/office/powerpoint/2010/main" val="886391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300" dirty="0">
                <a:latin typeface="+mn-ea"/>
              </a:rPr>
              <a:t>次にマニフェストと廃棄物の流れを説明します。</a:t>
            </a:r>
            <a:endParaRPr lang="en-US" altLang="ja-JP" sz="1300" dirty="0">
              <a:latin typeface="+mn-ea"/>
            </a:endParaRPr>
          </a:p>
          <a:p>
            <a:r>
              <a:rPr lang="ja-JP" altLang="en-US" sz="1300" dirty="0">
                <a:latin typeface="+mn-ea"/>
              </a:rPr>
              <a:t>産業廃棄物は、最終処分をするのに必要な処理を行う中間処分業者を経由して、最終処分が行われるのが一般的であるため、そのパターンについて紹介します。</a:t>
            </a:r>
            <a:endParaRPr lang="en-US" altLang="ja-JP" sz="1300" dirty="0">
              <a:latin typeface="+mn-ea"/>
            </a:endParaRPr>
          </a:p>
          <a:p>
            <a:pPr defTabSz="990752" eaLnBrk="0" fontAlgn="base" hangingPunct="0">
              <a:spcBef>
                <a:spcPct val="30000"/>
              </a:spcBef>
              <a:spcAft>
                <a:spcPct val="0"/>
              </a:spcAft>
              <a:defRPr/>
            </a:pPr>
            <a:r>
              <a:rPr lang="ja-JP" altLang="en-US" sz="1300" dirty="0">
                <a:latin typeface="+mn-ea"/>
              </a:rPr>
              <a:t>流れをつかむことが大切です。</a:t>
            </a:r>
            <a:endParaRPr lang="en-US" altLang="ja-JP" sz="1300" dirty="0">
              <a:latin typeface="+mn-ea"/>
            </a:endParaRPr>
          </a:p>
          <a:p>
            <a:endParaRPr lang="en-US" altLang="ja-JP" sz="1300" dirty="0">
              <a:latin typeface="+mn-ea"/>
            </a:endParaRPr>
          </a:p>
          <a:p>
            <a:r>
              <a:rPr lang="ja-JP" altLang="en-US" sz="1300" dirty="0">
                <a:latin typeface="+mn-ea"/>
              </a:rPr>
              <a:t>産業廃棄物を出す排出事業者がいます。この人がスタートになります。</a:t>
            </a:r>
            <a:endParaRPr lang="en-US" altLang="ja-JP" sz="1300" dirty="0">
              <a:latin typeface="+mn-ea"/>
            </a:endParaRPr>
          </a:p>
          <a:p>
            <a:r>
              <a:rPr lang="ja-JP" altLang="en-US" sz="1300" dirty="0">
                <a:latin typeface="+mn-ea"/>
              </a:rPr>
              <a:t>スタートなので、そのマニフェストのことを１次マニフェストと呼びます。</a:t>
            </a:r>
            <a:endParaRPr lang="en-US" altLang="ja-JP" sz="1300" dirty="0">
              <a:latin typeface="+mn-ea"/>
            </a:endParaRPr>
          </a:p>
          <a:p>
            <a:r>
              <a:rPr lang="ja-JP" altLang="en-US" sz="1300" dirty="0">
                <a:latin typeface="+mn-ea"/>
              </a:rPr>
              <a:t>この段階では、Ａ～Ｅ票までのすべてのマニフェストが、排出事業者のもとにあります。</a:t>
            </a:r>
            <a:endParaRPr lang="en-US" altLang="ja-JP" sz="1300" dirty="0">
              <a:latin typeface="+mn-ea"/>
            </a:endParaRPr>
          </a:p>
          <a:p>
            <a:r>
              <a:rPr lang="ja-JP" altLang="en-US" sz="1300" dirty="0">
                <a:latin typeface="+mn-ea"/>
              </a:rPr>
              <a:t>排出事業者はマニフェストに必要事項を記入の上、</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Ａ票を手元に残し、残り６枚を収集運搬業者に廃棄物とともに渡し、中間処分業者まで運搬してもらいます。</a:t>
            </a:r>
            <a:endParaRPr lang="en-US" altLang="ja-JP" sz="1300" dirty="0">
              <a:latin typeface="+mn-ea"/>
            </a:endParaRPr>
          </a:p>
          <a:p>
            <a:r>
              <a:rPr lang="ja-JP" altLang="en-US" sz="1300" dirty="0">
                <a:latin typeface="+mn-ea"/>
              </a:rPr>
              <a:t>その運搬が終わったら、</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収集運搬業者は、Ｂ１票を自分の控えにし、運搬終了の報告として、Ｂ２票を排出事業者に返却します。</a:t>
            </a:r>
            <a:endParaRPr lang="en-US" altLang="ja-JP" sz="1300" dirty="0">
              <a:latin typeface="+mn-ea"/>
            </a:endParaRPr>
          </a:p>
          <a:p>
            <a:r>
              <a:rPr lang="ja-JP" altLang="en-US" sz="1300" dirty="0">
                <a:latin typeface="+mn-ea"/>
              </a:rPr>
              <a:t>これで収集運搬業者の役割は終了です。</a:t>
            </a:r>
            <a:endParaRPr lang="en-US" altLang="ja-JP" sz="1300" dirty="0">
              <a:latin typeface="+mn-ea"/>
            </a:endParaRPr>
          </a:p>
          <a:p>
            <a:r>
              <a:rPr lang="ja-JP" altLang="en-US" sz="1300" dirty="0">
                <a:latin typeface="+mn-ea"/>
              </a:rPr>
              <a:t>次に、登場するのが中間処分業者です。</a:t>
            </a:r>
            <a:endParaRPr lang="en-US" altLang="ja-JP" sz="1300" dirty="0">
              <a:latin typeface="+mn-ea"/>
            </a:endParaRPr>
          </a:p>
          <a:p>
            <a:r>
              <a:rPr lang="ja-JP" altLang="en-US" sz="1300" dirty="0">
                <a:latin typeface="+mn-ea"/>
              </a:rPr>
              <a:t>中間処分業者は、運ばれてきた廃棄物を中間処分します。</a:t>
            </a:r>
            <a:endParaRPr lang="en-US" altLang="ja-JP" sz="1300" dirty="0">
              <a:latin typeface="+mn-ea"/>
            </a:endParaRPr>
          </a:p>
          <a:p>
            <a:r>
              <a:rPr lang="ja-JP" altLang="en-US" sz="1300" dirty="0">
                <a:latin typeface="+mn-ea"/>
              </a:rPr>
              <a:t>その中間処分が完了したら、</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処分業者は、Ｃ１票を自分の控えにし、中間処分終了の報告として、Ｃ２票を収集運搬業者に返却し、Ｄ票を排出事業者に返却します</a:t>
            </a:r>
            <a:endParaRPr lang="en-US" altLang="ja-JP" sz="1300" dirty="0">
              <a:latin typeface="+mn-ea"/>
            </a:endParaRPr>
          </a:p>
          <a:p>
            <a:r>
              <a:rPr lang="ja-JP" altLang="en-US" sz="1300" dirty="0">
                <a:latin typeface="+mn-ea"/>
              </a:rPr>
              <a:t>この時点では、まだＥ票は中間処分業者が持ったままです。</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続いて、中間処分した廃棄物を最終処分するために、中間処分業者が２次マニフェストと呼ばれるマニフェストを交付し、次の処理を行っていきます。</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同じように廃棄物を運搬し、収集運搬終了の報告があります。</a:t>
            </a:r>
            <a:endParaRPr lang="en-US" altLang="ja-JP" sz="1300" dirty="0">
              <a:latin typeface="+mn-ea"/>
            </a:endParaRPr>
          </a:p>
          <a:p>
            <a:r>
              <a:rPr lang="ja-JP" altLang="en-US" sz="1300" dirty="0">
                <a:latin typeface="+mn-ea"/>
              </a:rPr>
              <a:t>次が１次マニフェストの流れと異なる部分になるのですが、</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最終処分が完了したら、Ｄ票とＥ票を同時に、中間処分業者に返却します。</a:t>
            </a:r>
            <a:endParaRPr lang="en-US" altLang="ja-JP" sz="1300" dirty="0">
              <a:latin typeface="+mn-ea"/>
            </a:endParaRPr>
          </a:p>
          <a:p>
            <a:r>
              <a:rPr lang="ja-JP" altLang="en-US" sz="1300" dirty="0">
                <a:latin typeface="+mn-ea"/>
              </a:rPr>
              <a:t>最終処分が完了したことを報告するのがＥ票の役割だからです。</a:t>
            </a:r>
            <a:endParaRPr lang="en-US" altLang="ja-JP" sz="1300" dirty="0">
              <a:latin typeface="+mn-ea"/>
            </a:endParaRPr>
          </a:p>
          <a:p>
            <a:r>
              <a:rPr lang="ja-JP" altLang="en-US" sz="1300" dirty="0">
                <a:latin typeface="+mn-ea"/>
              </a:rPr>
              <a:t>１次マニフェストの段階で中間処分業者がＥ票を返却しないのは、同じ理由です。</a:t>
            </a:r>
            <a:endParaRPr lang="en-US" altLang="ja-JP" sz="1300" dirty="0">
              <a:latin typeface="+mn-ea"/>
            </a:endParaRPr>
          </a:p>
          <a:p>
            <a:r>
              <a:rPr lang="ja-JP" altLang="en-US" sz="1300" dirty="0">
                <a:latin typeface="+mn-ea"/>
              </a:rPr>
              <a:t>中間処分業者が返却されてきたＥ票で、自分が処理を委託した廃棄物の最終処分を確認できると、</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中間処分業者は、初めて排出事業者に１次マニフェストのＥ票を返却することができます。</a:t>
            </a:r>
            <a:endParaRPr lang="en-US" altLang="ja-JP" sz="1300" dirty="0">
              <a:latin typeface="+mn-ea"/>
            </a:endParaRPr>
          </a:p>
          <a:p>
            <a:r>
              <a:rPr lang="ja-JP" altLang="en-US" sz="1300" dirty="0">
                <a:latin typeface="+mn-ea"/>
              </a:rPr>
              <a:t>★</a:t>
            </a:r>
            <a:endParaRPr lang="en-US" altLang="ja-JP" sz="1300" dirty="0">
              <a:latin typeface="+mn-ea"/>
            </a:endParaRPr>
          </a:p>
          <a:p>
            <a:r>
              <a:rPr lang="ja-JP" altLang="en-US" sz="1300" dirty="0">
                <a:latin typeface="+mn-ea"/>
              </a:rPr>
              <a:t>赤い円の中をみてわかるとおり、最終的には、初めのＡ票と、排出事業者への収集運搬終了報告のＢ２票・中間処分完了報告のＤ票・最終処分完了報告のＥ票が戻って、合計４枚のマニフェストが排出事業者の手元に残ることになります。</a:t>
            </a:r>
            <a:endParaRPr lang="en-US" altLang="ja-JP" sz="1300" dirty="0">
              <a:latin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7</a:t>
            </a:fld>
            <a:endParaRPr kumimoji="1" lang="ja-JP" altLang="en-US"/>
          </a:p>
        </p:txBody>
      </p:sp>
    </p:spTree>
    <p:extLst>
      <p:ext uri="{BB962C8B-B14F-4D97-AF65-F5344CB8AC3E}">
        <p14:creationId xmlns:p14="http://schemas.microsoft.com/office/powerpoint/2010/main" val="985674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97633" eaLnBrk="0" hangingPunct="0">
              <a:defRPr kumimoji="1" sz="1300">
                <a:solidFill>
                  <a:schemeClr val="tx1"/>
                </a:solidFill>
                <a:latin typeface="Arial" charset="0"/>
                <a:ea typeface="ＭＳ Ｐ明朝" charset="-128"/>
              </a:defRPr>
            </a:lvl1pPr>
            <a:lvl2pPr marL="1769938" indent="-679423" defTabSz="997633" eaLnBrk="0" hangingPunct="0">
              <a:defRPr kumimoji="1" sz="1300">
                <a:solidFill>
                  <a:schemeClr val="tx1"/>
                </a:solidFill>
                <a:latin typeface="Arial" charset="0"/>
                <a:ea typeface="ＭＳ Ｐ明朝" charset="-128"/>
              </a:defRPr>
            </a:lvl2pPr>
            <a:lvl3pPr marL="2724569" indent="-543538" defTabSz="997633" eaLnBrk="0" hangingPunct="0">
              <a:defRPr kumimoji="1" sz="1300">
                <a:solidFill>
                  <a:schemeClr val="tx1"/>
                </a:solidFill>
                <a:latin typeface="Arial" charset="0"/>
                <a:ea typeface="ＭＳ Ｐ明朝" charset="-128"/>
              </a:defRPr>
            </a:lvl3pPr>
            <a:lvl4pPr marL="3815085" indent="-543538" defTabSz="997633" eaLnBrk="0" hangingPunct="0">
              <a:defRPr kumimoji="1" sz="1300">
                <a:solidFill>
                  <a:schemeClr val="tx1"/>
                </a:solidFill>
                <a:latin typeface="Arial" charset="0"/>
                <a:ea typeface="ＭＳ Ｐ明朝" charset="-128"/>
              </a:defRPr>
            </a:lvl4pPr>
            <a:lvl5pPr marL="4907321" indent="-543538" defTabSz="997633" eaLnBrk="0" hangingPunct="0">
              <a:defRPr kumimoji="1" sz="1300">
                <a:solidFill>
                  <a:schemeClr val="tx1"/>
                </a:solidFill>
                <a:latin typeface="Arial" charset="0"/>
                <a:ea typeface="ＭＳ Ｐ明朝" charset="-128"/>
              </a:defRPr>
            </a:lvl5pPr>
            <a:lvl6pPr marL="5402697" indent="-543538" defTabSz="997633" eaLnBrk="0" fontAlgn="base" hangingPunct="0">
              <a:spcBef>
                <a:spcPct val="30000"/>
              </a:spcBef>
              <a:spcAft>
                <a:spcPct val="0"/>
              </a:spcAft>
              <a:defRPr kumimoji="1" sz="1300">
                <a:solidFill>
                  <a:schemeClr val="tx1"/>
                </a:solidFill>
                <a:latin typeface="Arial" charset="0"/>
                <a:ea typeface="ＭＳ Ｐ明朝" charset="-128"/>
              </a:defRPr>
            </a:lvl6pPr>
            <a:lvl7pPr marL="5898073" indent="-543538" defTabSz="997633" eaLnBrk="0" fontAlgn="base" hangingPunct="0">
              <a:spcBef>
                <a:spcPct val="30000"/>
              </a:spcBef>
              <a:spcAft>
                <a:spcPct val="0"/>
              </a:spcAft>
              <a:defRPr kumimoji="1" sz="1300">
                <a:solidFill>
                  <a:schemeClr val="tx1"/>
                </a:solidFill>
                <a:latin typeface="Arial" charset="0"/>
                <a:ea typeface="ＭＳ Ｐ明朝" charset="-128"/>
              </a:defRPr>
            </a:lvl7pPr>
            <a:lvl8pPr marL="6393450" indent="-543538" defTabSz="997633" eaLnBrk="0" fontAlgn="base" hangingPunct="0">
              <a:spcBef>
                <a:spcPct val="30000"/>
              </a:spcBef>
              <a:spcAft>
                <a:spcPct val="0"/>
              </a:spcAft>
              <a:defRPr kumimoji="1" sz="1300">
                <a:solidFill>
                  <a:schemeClr val="tx1"/>
                </a:solidFill>
                <a:latin typeface="Arial" charset="0"/>
                <a:ea typeface="ＭＳ Ｐ明朝" charset="-128"/>
              </a:defRPr>
            </a:lvl8pPr>
            <a:lvl9pPr marL="6888826" indent="-543538" defTabSz="997633" eaLnBrk="0" fontAlgn="base" hangingPunct="0">
              <a:spcBef>
                <a:spcPct val="30000"/>
              </a:spcBef>
              <a:spcAft>
                <a:spcPct val="0"/>
              </a:spcAft>
              <a:defRPr kumimoji="1" sz="1300">
                <a:solidFill>
                  <a:schemeClr val="tx1"/>
                </a:solidFill>
                <a:latin typeface="Arial" charset="0"/>
                <a:ea typeface="ＭＳ Ｐ明朝" charset="-128"/>
              </a:defRPr>
            </a:lvl9pPr>
          </a:lstStyle>
          <a:p>
            <a:pPr eaLnBrk="1" hangingPunct="1"/>
            <a:fld id="{247F7608-AA37-41B2-A6ED-766B87FD7793}" type="slidenum">
              <a:rPr lang="en-US" altLang="ja-JP" sz="1200">
                <a:ea typeface="ＭＳ Ｐゴシック" charset="-128"/>
              </a:rPr>
              <a:pPr eaLnBrk="1" hangingPunct="1"/>
              <a:t>8</a:t>
            </a:fld>
            <a:endParaRPr lang="en-US" altLang="ja-JP" sz="120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ja-JP" altLang="en-US" sz="1300" dirty="0">
                <a:latin typeface="+mn-ea"/>
              </a:rPr>
              <a:t>マニフェストを使用して廃棄物の処理を行う際には、処理業者からの報告の期限があります。</a:t>
            </a:r>
          </a:p>
          <a:p>
            <a:pPr eaLnBrk="1" hangingPunct="1"/>
            <a:r>
              <a:rPr lang="ja-JP" altLang="en-US" sz="1300" dirty="0">
                <a:latin typeface="+mn-ea"/>
              </a:rPr>
              <a:t>報告期限は、マニフェストを交付してから中間処分は９０日、特別管理産業廃棄物の場合は６０日以内、最終処分は１８０日以内です。</a:t>
            </a:r>
          </a:p>
          <a:p>
            <a:pPr eaLnBrk="1" hangingPunct="1"/>
            <a:r>
              <a:rPr lang="ja-JP" altLang="en-US" sz="1300" dirty="0">
                <a:latin typeface="+mn-ea"/>
              </a:rPr>
              <a:t>電子マニフェストは、報告期限が近くなると自動的に通知が配信されますが、紙マニフェストを使用した場合は、自分で管理する方法以外ありません。</a:t>
            </a:r>
            <a:endParaRPr lang="en-US" altLang="ja-JP" sz="1300" dirty="0">
              <a:latin typeface="+mn-ea"/>
            </a:endParaRPr>
          </a:p>
          <a:p>
            <a:pPr eaLnBrk="1" hangingPunct="1"/>
            <a:r>
              <a:rPr lang="ja-JP" altLang="en-US" sz="1300" dirty="0">
                <a:latin typeface="+mn-ea"/>
              </a:rPr>
              <a:t>もし、期限内に報告がなかった場合、法の定めにより「措置内容等報告書」を作成し、排出場所を管轄する自治体に提出しなくてはなりません。</a:t>
            </a:r>
            <a:endParaRPr lang="en-US" altLang="ja-JP" sz="1300" dirty="0">
              <a:latin typeface="+mn-ea"/>
            </a:endParaRPr>
          </a:p>
          <a:p>
            <a:pPr eaLnBrk="1" hangingPunct="1"/>
            <a:r>
              <a:rPr lang="ja-JP" altLang="en-US" sz="1300" dirty="0">
                <a:latin typeface="+mn-ea"/>
              </a:rPr>
              <a:t>豊田市内であれば、豊田市に提出することになります。</a:t>
            </a:r>
            <a:endParaRPr lang="en-US" altLang="ja-JP" sz="1300" dirty="0">
              <a:latin typeface="+mn-ea"/>
            </a:endParaRPr>
          </a:p>
          <a:p>
            <a:pPr eaLnBrk="1" hangingPunct="1"/>
            <a:r>
              <a:rPr lang="ja-JP" altLang="en-US" sz="1300" dirty="0">
                <a:latin typeface="+mn-ea"/>
              </a:rPr>
              <a:t>報告の有無を随時確認し、処理が遅くなっていると感じたときは、早めの対応をとる必要があります。</a:t>
            </a:r>
            <a:endParaRPr lang="en-US" altLang="ja-JP" sz="1300" dirty="0">
              <a:latin typeface="+mn-ea"/>
            </a:endParaRPr>
          </a:p>
          <a:p>
            <a:pPr eaLnBrk="1" hangingPunct="1"/>
            <a:endParaRPr lang="en-US" altLang="ja-JP" sz="2000" dirty="0">
              <a:latin typeface="+mn-ea"/>
            </a:endParaRPr>
          </a:p>
          <a:p>
            <a:pPr eaLnBrk="1" hangingPunct="1"/>
            <a:endParaRPr lang="en-US" altLang="ja-JP" sz="2000" dirty="0">
              <a:latin typeface="+mn-ea"/>
            </a:endParaRPr>
          </a:p>
        </p:txBody>
      </p:sp>
    </p:spTree>
    <p:extLst>
      <p:ext uri="{BB962C8B-B14F-4D97-AF65-F5344CB8AC3E}">
        <p14:creationId xmlns:p14="http://schemas.microsoft.com/office/powerpoint/2010/main" val="659162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紙マニフェストを交付すると、毎年４月１日から６月３０日までの間に、その年の３月３１日以前の一年間の交付状況を整理し、管轄する自治体に報告をしなくてはなりません。</a:t>
            </a:r>
            <a:endParaRPr lang="en-US" altLang="ja-JP" dirty="0">
              <a:latin typeface="+mn-ea"/>
              <a:ea typeface="+mn-ea"/>
            </a:endParaRPr>
          </a:p>
          <a:p>
            <a:r>
              <a:rPr kumimoji="1" lang="ja-JP" altLang="en-US" dirty="0">
                <a:latin typeface="+mn-ea"/>
                <a:ea typeface="+mn-ea"/>
              </a:rPr>
              <a:t>電子マニフェストを利用した分については、報告は必要ないため、紙マニフェストは使用していなくて、電子マニフェストのみの使用している場合は、報告書を提出する必要はありません。</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A890025B-E6B8-4F6B-82EA-7456294613E7}" type="slidenum">
              <a:rPr kumimoji="1" lang="ja-JP" altLang="en-US" smtClean="0"/>
              <a:t>9</a:t>
            </a:fld>
            <a:endParaRPr kumimoji="1" lang="ja-JP" altLang="en-US"/>
          </a:p>
        </p:txBody>
      </p:sp>
    </p:spTree>
    <p:extLst>
      <p:ext uri="{BB962C8B-B14F-4D97-AF65-F5344CB8AC3E}">
        <p14:creationId xmlns:p14="http://schemas.microsoft.com/office/powerpoint/2010/main" val="3492772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328CF3B-12E1-47FF-87F6-627EC847A3D7}"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384A72E-97F9-4C4B-948A-E801ACB63E0C}"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AB4589C-2AE0-44EE-8A6A-6770AF1F9250}"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6FCC720-D719-47D5-90D8-AF23396D9A41}"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53BCDD5-3435-4E7A-B892-FAB0B87D9E98}"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A3E02BF-4181-4C83-94A9-B6F99262BB99}"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C054133-5F93-4B93-B03F-1AE9D4C41F07}" type="datetime1">
              <a:rPr kumimoji="1" lang="ja-JP" altLang="en-US" smtClean="0"/>
              <a:t>2023/8/17</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9B81626-9AE9-4D7B-87BE-8AD68869BA2C}" type="datetime1">
              <a:rPr kumimoji="1" lang="ja-JP" altLang="en-US" smtClean="0"/>
              <a:t>2023/8/17</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21312BA-5CCB-4D79-924D-6D06175F1AB5}" type="datetime1">
              <a:rPr kumimoji="1" lang="ja-JP" altLang="en-US" smtClean="0"/>
              <a:t>2023/8/17</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3D7A3B1-0769-4C25-8279-F8B89EAF7B39}"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E78A941-D02D-47FE-A1DF-ADD19AFEBA09}"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D7AD82-A939-4D20-BFD4-BC92D074F247}" type="datetime1">
              <a:rPr kumimoji="1" lang="ja-JP" altLang="en-US" smtClean="0"/>
              <a:t>2023/8/17</a:t>
            </a:fld>
            <a:endParaRPr kumimoji="1" lang="ja-JP" altLang="en-US"/>
          </a:p>
        </p:txBody>
      </p:sp>
      <p:sp>
        <p:nvSpPr>
          <p:cNvPr id="5" name="フッター プレースホルダー 4"/>
          <p:cNvSpPr>
            <a:spLocks noGrp="1"/>
          </p:cNvSpPr>
          <p:nvPr>
            <p:ph type="ftr" sz="quarter" idx="3"/>
          </p:nvPr>
        </p:nvSpPr>
        <p:spPr>
          <a:xfrm>
            <a:off x="6588224" y="6597352"/>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2267"/>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dirty="0"/>
              <a:t>Part </a:t>
            </a:r>
            <a:r>
              <a:rPr lang="ja-JP" altLang="en-US" dirty="0"/>
              <a:t>６　マニフェストの正しい運用</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0803A6C6-0E46-5521-05FE-D7E2118A5722}"/>
              </a:ext>
            </a:extLst>
          </p:cNvPr>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a:extLst>
              <a:ext uri="{FF2B5EF4-FFF2-40B4-BE49-F238E27FC236}">
                <a16:creationId xmlns:a16="http://schemas.microsoft.com/office/drawing/2014/main" id="{5A5ECA42-C6DC-2D13-58B6-7E57915DD73E}"/>
              </a:ext>
            </a:extLst>
          </p:cNvPr>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sp>
        <p:nvSpPr>
          <p:cNvPr id="6" name="タイトル 1">
            <a:extLst>
              <a:ext uri="{FF2B5EF4-FFF2-40B4-BE49-F238E27FC236}">
                <a16:creationId xmlns:a16="http://schemas.microsoft.com/office/drawing/2014/main" id="{D4332761-5182-2A72-F06B-EC6C1BE452D9}"/>
              </a:ext>
            </a:extLst>
          </p:cNvPr>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a:t>電子マニフェストのしくみ</a:t>
            </a:r>
          </a:p>
        </p:txBody>
      </p:sp>
      <p:pic>
        <p:nvPicPr>
          <p:cNvPr id="7" name="Picture 2" descr="C:\Users\72016\Desktop\②基本ロゴ(元気PJなし).jpg">
            <a:extLst>
              <a:ext uri="{FF2B5EF4-FFF2-40B4-BE49-F238E27FC236}">
                <a16:creationId xmlns:a16="http://schemas.microsoft.com/office/drawing/2014/main" id="{29DCE19E-5F23-9A1D-5808-919390AD3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a:extLst>
              <a:ext uri="{FF2B5EF4-FFF2-40B4-BE49-F238E27FC236}">
                <a16:creationId xmlns:a16="http://schemas.microsoft.com/office/drawing/2014/main" id="{9889BD17-165D-DF77-6300-C9024C79E7A4}"/>
              </a:ext>
            </a:extLst>
          </p:cNvPr>
          <p:cNvPicPr>
            <a:picLocks noChangeAspect="1"/>
          </p:cNvPicPr>
          <p:nvPr/>
        </p:nvPicPr>
        <p:blipFill rotWithShape="1">
          <a:blip r:embed="rId4"/>
          <a:srcRect l="56477"/>
          <a:stretch/>
        </p:blipFill>
        <p:spPr>
          <a:xfrm>
            <a:off x="5343459" y="1570038"/>
            <a:ext cx="3814605" cy="4269506"/>
          </a:xfrm>
          <a:prstGeom prst="rect">
            <a:avLst/>
          </a:prstGeom>
        </p:spPr>
      </p:pic>
      <p:pic>
        <p:nvPicPr>
          <p:cNvPr id="3" name="図 2">
            <a:extLst>
              <a:ext uri="{FF2B5EF4-FFF2-40B4-BE49-F238E27FC236}">
                <a16:creationId xmlns:a16="http://schemas.microsoft.com/office/drawing/2014/main" id="{57F28095-2DBB-97FD-408B-59C5BAB49AE9}"/>
              </a:ext>
            </a:extLst>
          </p:cNvPr>
          <p:cNvPicPr>
            <a:picLocks noChangeAspect="1"/>
          </p:cNvPicPr>
          <p:nvPr/>
        </p:nvPicPr>
        <p:blipFill>
          <a:blip r:embed="rId5"/>
          <a:stretch>
            <a:fillRect/>
          </a:stretch>
        </p:blipFill>
        <p:spPr>
          <a:xfrm>
            <a:off x="276555" y="1389360"/>
            <a:ext cx="5153543" cy="4450183"/>
          </a:xfrm>
          <a:prstGeom prst="rect">
            <a:avLst/>
          </a:prstGeom>
        </p:spPr>
      </p:pic>
    </p:spTree>
    <p:extLst>
      <p:ext uri="{BB962C8B-B14F-4D97-AF65-F5344CB8AC3E}">
        <p14:creationId xmlns:p14="http://schemas.microsoft.com/office/powerpoint/2010/main" val="4113808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2E70E4-EBD0-CC08-0BEE-5F47B6B85984}"/>
              </a:ext>
            </a:extLst>
          </p:cNvPr>
          <p:cNvSpPr>
            <a:spLocks noGrp="1"/>
          </p:cNvSpPr>
          <p:nvPr>
            <p:ph type="title"/>
          </p:nvPr>
        </p:nvSpPr>
        <p:spPr/>
        <p:txBody>
          <a:bodyPr/>
          <a:lstStyle/>
          <a:p>
            <a:r>
              <a:rPr kumimoji="1" lang="ja-JP" altLang="en-US" dirty="0"/>
              <a:t>紙と電子の比較</a:t>
            </a:r>
          </a:p>
        </p:txBody>
      </p:sp>
      <p:graphicFrame>
        <p:nvGraphicFramePr>
          <p:cNvPr id="6" name="表 6">
            <a:extLst>
              <a:ext uri="{FF2B5EF4-FFF2-40B4-BE49-F238E27FC236}">
                <a16:creationId xmlns:a16="http://schemas.microsoft.com/office/drawing/2014/main" id="{EFEDA86E-8E91-5248-8531-28B7A44654C0}"/>
              </a:ext>
            </a:extLst>
          </p:cNvPr>
          <p:cNvGraphicFramePr>
            <a:graphicFrameLocks noGrp="1"/>
          </p:cNvGraphicFramePr>
          <p:nvPr>
            <p:ph idx="1"/>
            <p:extLst>
              <p:ext uri="{D42A27DB-BD31-4B8C-83A1-F6EECF244321}">
                <p14:modId xmlns:p14="http://schemas.microsoft.com/office/powerpoint/2010/main" val="2695955456"/>
              </p:ext>
            </p:extLst>
          </p:nvPr>
        </p:nvGraphicFramePr>
        <p:xfrm>
          <a:off x="213668" y="1268760"/>
          <a:ext cx="8716664" cy="4123878"/>
        </p:xfrm>
        <a:graphic>
          <a:graphicData uri="http://schemas.openxmlformats.org/drawingml/2006/table">
            <a:tbl>
              <a:tblPr firstRow="1" bandRow="1">
                <a:tableStyleId>{5C22544A-7EE6-4342-B048-85BDC9FD1C3A}</a:tableStyleId>
              </a:tblPr>
              <a:tblGrid>
                <a:gridCol w="472489">
                  <a:extLst>
                    <a:ext uri="{9D8B030D-6E8A-4147-A177-3AD203B41FA5}">
                      <a16:colId xmlns:a16="http://schemas.microsoft.com/office/drawing/2014/main" val="407949342"/>
                    </a:ext>
                  </a:extLst>
                </a:gridCol>
                <a:gridCol w="1186141">
                  <a:extLst>
                    <a:ext uri="{9D8B030D-6E8A-4147-A177-3AD203B41FA5}">
                      <a16:colId xmlns:a16="http://schemas.microsoft.com/office/drawing/2014/main" val="3938155941"/>
                    </a:ext>
                  </a:extLst>
                </a:gridCol>
                <a:gridCol w="4229011">
                  <a:extLst>
                    <a:ext uri="{9D8B030D-6E8A-4147-A177-3AD203B41FA5}">
                      <a16:colId xmlns:a16="http://schemas.microsoft.com/office/drawing/2014/main" val="1841519767"/>
                    </a:ext>
                  </a:extLst>
                </a:gridCol>
                <a:gridCol w="2829023">
                  <a:extLst>
                    <a:ext uri="{9D8B030D-6E8A-4147-A177-3AD203B41FA5}">
                      <a16:colId xmlns:a16="http://schemas.microsoft.com/office/drawing/2014/main" val="3664522728"/>
                    </a:ext>
                  </a:extLst>
                </a:gridCol>
              </a:tblGrid>
              <a:tr h="383365">
                <a:tc rowSpan="5">
                  <a:txBody>
                    <a:bodyPr/>
                    <a:lstStyle/>
                    <a:p>
                      <a:pPr algn="ctr"/>
                      <a:endParaRPr kumimoji="1" lang="en-US" altLang="ja-JP" dirty="0"/>
                    </a:p>
                    <a:p>
                      <a:pPr algn="ctr"/>
                      <a:endParaRPr kumimoji="1" lang="en-US" altLang="ja-JP" dirty="0"/>
                    </a:p>
                    <a:p>
                      <a:pPr algn="ctr"/>
                      <a:endParaRPr kumimoji="1" lang="en-US" altLang="ja-JP" dirty="0"/>
                    </a:p>
                    <a:p>
                      <a:pPr algn="ctr"/>
                      <a:r>
                        <a:rPr kumimoji="1" lang="ja-JP" altLang="en-US" dirty="0"/>
                        <a:t>排</a:t>
                      </a:r>
                      <a:endParaRPr kumimoji="1" lang="en-US" altLang="ja-JP" dirty="0"/>
                    </a:p>
                    <a:p>
                      <a:pPr algn="ctr"/>
                      <a:r>
                        <a:rPr kumimoji="1" lang="ja-JP" altLang="en-US" dirty="0"/>
                        <a:t>出事業者</a:t>
                      </a:r>
                    </a:p>
                  </a:txBody>
                  <a:tcPr/>
                </a:tc>
                <a:tc>
                  <a:txBody>
                    <a:bodyPr/>
                    <a:lstStyle/>
                    <a:p>
                      <a:r>
                        <a:rPr kumimoji="1" lang="ja-JP" altLang="en-US" dirty="0"/>
                        <a:t>項目</a:t>
                      </a:r>
                    </a:p>
                  </a:txBody>
                  <a:tcPr/>
                </a:tc>
                <a:tc>
                  <a:txBody>
                    <a:bodyPr/>
                    <a:lstStyle/>
                    <a:p>
                      <a:r>
                        <a:rPr kumimoji="1" lang="ja-JP" altLang="en-US" dirty="0"/>
                        <a:t>電子マニフェスト</a:t>
                      </a:r>
                    </a:p>
                  </a:txBody>
                  <a:tcPr/>
                </a:tc>
                <a:tc>
                  <a:txBody>
                    <a:bodyPr/>
                    <a:lstStyle/>
                    <a:p>
                      <a:r>
                        <a:rPr kumimoji="1" lang="ja-JP" altLang="en-US" dirty="0"/>
                        <a:t>紙マニフェスト</a:t>
                      </a:r>
                    </a:p>
                  </a:txBody>
                  <a:tcPr/>
                </a:tc>
                <a:extLst>
                  <a:ext uri="{0D108BD9-81ED-4DB2-BD59-A6C34878D82A}">
                    <a16:rowId xmlns:a16="http://schemas.microsoft.com/office/drawing/2014/main" val="4232901174"/>
                  </a:ext>
                </a:extLst>
              </a:tr>
              <a:tr h="1062398">
                <a:tc vMerge="1">
                  <a:txBody>
                    <a:bodyPr/>
                    <a:lstStyle/>
                    <a:p>
                      <a:r>
                        <a:rPr kumimoji="1" lang="ja-JP" altLang="en-US" dirty="0"/>
                        <a:t>排出事業者</a:t>
                      </a:r>
                    </a:p>
                  </a:txBody>
                  <a:tcPr/>
                </a:tc>
                <a:tc>
                  <a:txBody>
                    <a:bodyPr/>
                    <a:lstStyle/>
                    <a:p>
                      <a:r>
                        <a:rPr kumimoji="1" lang="ja-JP" altLang="en-US" dirty="0"/>
                        <a:t>マニフェストの交付・登録</a:t>
                      </a:r>
                    </a:p>
                  </a:txBody>
                  <a:tcPr/>
                </a:tc>
                <a:tc>
                  <a:txBody>
                    <a:bodyPr/>
                    <a:lstStyle/>
                    <a:p>
                      <a:r>
                        <a:rPr kumimoji="1" lang="ja-JP" altLang="en-US" dirty="0"/>
                        <a:t>廃棄物を</a:t>
                      </a:r>
                      <a:r>
                        <a:rPr kumimoji="1" lang="ja-JP" altLang="en-US" b="1" dirty="0">
                          <a:solidFill>
                            <a:srgbClr val="FF0000"/>
                          </a:solidFill>
                        </a:rPr>
                        <a:t>処理業者に引き渡した日から３日以内</a:t>
                      </a:r>
                      <a:r>
                        <a:rPr kumimoji="1" lang="ja-JP" altLang="en-US" dirty="0"/>
                        <a:t>（土日祝日、年末年始含めず）にマニフェスト情報を情報処理センターに登録</a:t>
                      </a:r>
                    </a:p>
                  </a:txBody>
                  <a:tcPr/>
                </a:tc>
                <a:tc>
                  <a:txBody>
                    <a:bodyPr/>
                    <a:lstStyle/>
                    <a:p>
                      <a:r>
                        <a:rPr kumimoji="1" lang="ja-JP" altLang="en-US" dirty="0"/>
                        <a:t>廃棄物を処理業者に</a:t>
                      </a:r>
                      <a:r>
                        <a:rPr kumimoji="1" lang="ja-JP" altLang="en-US" b="1" dirty="0">
                          <a:solidFill>
                            <a:srgbClr val="FF0000"/>
                          </a:solidFill>
                        </a:rPr>
                        <a:t>引き渡しと同時に</a:t>
                      </a:r>
                      <a:r>
                        <a:rPr kumimoji="1" lang="ja-JP" altLang="en-US" dirty="0"/>
                        <a:t>マニフェストを交付</a:t>
                      </a:r>
                    </a:p>
                  </a:txBody>
                  <a:tcPr/>
                </a:tc>
                <a:extLst>
                  <a:ext uri="{0D108BD9-81ED-4DB2-BD59-A6C34878D82A}">
                    <a16:rowId xmlns:a16="http://schemas.microsoft.com/office/drawing/2014/main" val="2664745532"/>
                  </a:ext>
                </a:extLst>
              </a:tr>
              <a:tr h="958414">
                <a:tc vMerge="1">
                  <a:txBody>
                    <a:bodyPr/>
                    <a:lstStyle/>
                    <a:p>
                      <a:endParaRPr kumimoji="1" lang="ja-JP" altLang="en-US" dirty="0"/>
                    </a:p>
                  </a:txBody>
                  <a:tcPr/>
                </a:tc>
                <a:tc>
                  <a:txBody>
                    <a:bodyPr/>
                    <a:lstStyle/>
                    <a:p>
                      <a:r>
                        <a:rPr kumimoji="1" lang="ja-JP" altLang="en-US" dirty="0"/>
                        <a:t>処理終了確認</a:t>
                      </a:r>
                    </a:p>
                  </a:txBody>
                  <a:tcPr/>
                </a:tc>
                <a:tc>
                  <a:txBody>
                    <a:bodyPr/>
                    <a:lstStyle/>
                    <a:p>
                      <a:r>
                        <a:rPr kumimoji="1" lang="ja-JP" altLang="en-US" dirty="0"/>
                        <a:t>情報処理センターからの運搬終了報告、処分終了報告、最終処分終了報告の</a:t>
                      </a:r>
                      <a:r>
                        <a:rPr kumimoji="1" lang="ja-JP" altLang="en-US" b="1" dirty="0">
                          <a:solidFill>
                            <a:srgbClr val="FF0000"/>
                          </a:solidFill>
                        </a:rPr>
                        <a:t>通知（電子メール等）により確認</a:t>
                      </a:r>
                    </a:p>
                  </a:txBody>
                  <a:tcPr/>
                </a:tc>
                <a:tc>
                  <a:txBody>
                    <a:bodyPr/>
                    <a:lstStyle/>
                    <a:p>
                      <a:r>
                        <a:rPr kumimoji="1" lang="ja-JP" altLang="en-US" dirty="0"/>
                        <a:t>処理業者から戻ってくる</a:t>
                      </a:r>
                      <a:r>
                        <a:rPr kumimoji="1" lang="en-US" altLang="ja-JP" dirty="0"/>
                        <a:t>B2</a:t>
                      </a:r>
                      <a:r>
                        <a:rPr kumimoji="1" lang="ja-JP" altLang="en-US" dirty="0"/>
                        <a:t>票、</a:t>
                      </a:r>
                      <a:r>
                        <a:rPr kumimoji="1" lang="en-US" altLang="ja-JP" dirty="0"/>
                        <a:t>D</a:t>
                      </a:r>
                      <a:r>
                        <a:rPr kumimoji="1" lang="ja-JP" altLang="en-US" dirty="0"/>
                        <a:t>票、</a:t>
                      </a:r>
                      <a:r>
                        <a:rPr kumimoji="1" lang="en-US" altLang="ja-JP" dirty="0"/>
                        <a:t>E</a:t>
                      </a:r>
                      <a:r>
                        <a:rPr kumimoji="1" lang="ja-JP" altLang="en-US" dirty="0"/>
                        <a:t>票</a:t>
                      </a:r>
                      <a:r>
                        <a:rPr kumimoji="1" lang="ja-JP" altLang="en-US" b="1" dirty="0">
                          <a:solidFill>
                            <a:srgbClr val="FF0000"/>
                          </a:solidFill>
                        </a:rPr>
                        <a:t>それぞれを</a:t>
                      </a:r>
                      <a:r>
                        <a:rPr kumimoji="1" lang="en-US" altLang="ja-JP" b="1" dirty="0">
                          <a:solidFill>
                            <a:srgbClr val="FF0000"/>
                          </a:solidFill>
                        </a:rPr>
                        <a:t>A</a:t>
                      </a:r>
                      <a:r>
                        <a:rPr kumimoji="1" lang="ja-JP" altLang="en-US" b="1" dirty="0">
                          <a:solidFill>
                            <a:srgbClr val="FF0000"/>
                          </a:solidFill>
                        </a:rPr>
                        <a:t>票と照合して確認</a:t>
                      </a:r>
                    </a:p>
                  </a:txBody>
                  <a:tcPr/>
                </a:tc>
                <a:extLst>
                  <a:ext uri="{0D108BD9-81ED-4DB2-BD59-A6C34878D82A}">
                    <a16:rowId xmlns:a16="http://schemas.microsoft.com/office/drawing/2014/main" val="36725048"/>
                  </a:ext>
                </a:extLst>
              </a:tr>
              <a:tr h="761287">
                <a:tc vMerge="1">
                  <a:txBody>
                    <a:bodyPr/>
                    <a:lstStyle/>
                    <a:p>
                      <a:endParaRPr kumimoji="1" lang="ja-JP" altLang="en-US" dirty="0"/>
                    </a:p>
                  </a:txBody>
                  <a:tcPr/>
                </a:tc>
                <a:tc>
                  <a:txBody>
                    <a:bodyPr/>
                    <a:lstStyle/>
                    <a:p>
                      <a:r>
                        <a:rPr kumimoji="1" lang="ja-JP" altLang="en-US" dirty="0"/>
                        <a:t>マニフェストの保存</a:t>
                      </a:r>
                    </a:p>
                  </a:txBody>
                  <a:tcPr/>
                </a:tc>
                <a:tc>
                  <a:txBody>
                    <a:bodyPr/>
                    <a:lstStyle/>
                    <a:p>
                      <a:r>
                        <a:rPr kumimoji="1" lang="ja-JP" altLang="en-US" b="1" dirty="0">
                          <a:solidFill>
                            <a:srgbClr val="FF0000"/>
                          </a:solidFill>
                        </a:rPr>
                        <a:t>保存不要</a:t>
                      </a:r>
                      <a:r>
                        <a:rPr kumimoji="1" lang="ja-JP" altLang="en-US" dirty="0"/>
                        <a:t>（情報処理センターに保存され、５年分は確認可能）</a:t>
                      </a:r>
                    </a:p>
                  </a:txBody>
                  <a:tcPr/>
                </a:tc>
                <a:tc>
                  <a:txBody>
                    <a:bodyPr/>
                    <a:lstStyle/>
                    <a:p>
                      <a:r>
                        <a:rPr kumimoji="1" lang="ja-JP" altLang="en-US" dirty="0"/>
                        <a:t>５年間保存</a:t>
                      </a:r>
                    </a:p>
                  </a:txBody>
                  <a:tcPr/>
                </a:tc>
                <a:extLst>
                  <a:ext uri="{0D108BD9-81ED-4DB2-BD59-A6C34878D82A}">
                    <a16:rowId xmlns:a16="http://schemas.microsoft.com/office/drawing/2014/main" val="212127577"/>
                  </a:ext>
                </a:extLst>
              </a:tr>
              <a:tr h="958414">
                <a:tc vMerge="1">
                  <a:txBody>
                    <a:bodyPr/>
                    <a:lstStyle/>
                    <a:p>
                      <a:pPr algn="ctr"/>
                      <a:endParaRPr kumimoji="1" lang="ja-JP" altLang="en-US" dirty="0"/>
                    </a:p>
                  </a:txBody>
                  <a:tcPr/>
                </a:tc>
                <a:tc>
                  <a:txBody>
                    <a:bodyPr/>
                    <a:lstStyle/>
                    <a:p>
                      <a:r>
                        <a:rPr kumimoji="1" lang="ja-JP" altLang="en-US" dirty="0"/>
                        <a:t>実績報告書</a:t>
                      </a:r>
                    </a:p>
                  </a:txBody>
                  <a:tcPr/>
                </a:tc>
                <a:tc>
                  <a:txBody>
                    <a:bodyPr/>
                    <a:lstStyle/>
                    <a:p>
                      <a:r>
                        <a:rPr kumimoji="1" lang="ja-JP" altLang="en-US" dirty="0"/>
                        <a:t>報告が不要（情報処理センターが都道府県、政令市に報告するため）</a:t>
                      </a:r>
                    </a:p>
                  </a:txBody>
                  <a:tcPr/>
                </a:tc>
                <a:tc>
                  <a:txBody>
                    <a:bodyPr/>
                    <a:lstStyle/>
                    <a:p>
                      <a:r>
                        <a:rPr kumimoji="1" lang="ja-JP" altLang="en-US" dirty="0"/>
                        <a:t>自ら報告が必要</a:t>
                      </a:r>
                    </a:p>
                  </a:txBody>
                  <a:tcPr/>
                </a:tc>
                <a:extLst>
                  <a:ext uri="{0D108BD9-81ED-4DB2-BD59-A6C34878D82A}">
                    <a16:rowId xmlns:a16="http://schemas.microsoft.com/office/drawing/2014/main" val="1414422376"/>
                  </a:ext>
                </a:extLst>
              </a:tr>
            </a:tbl>
          </a:graphicData>
        </a:graphic>
      </p:graphicFrame>
      <p:sp>
        <p:nvSpPr>
          <p:cNvPr id="4" name="フッター プレースホルダー 3">
            <a:extLst>
              <a:ext uri="{FF2B5EF4-FFF2-40B4-BE49-F238E27FC236}">
                <a16:creationId xmlns:a16="http://schemas.microsoft.com/office/drawing/2014/main" id="{D827C67D-6301-FA25-312C-19EBCC1F2CEF}"/>
              </a:ext>
            </a:extLst>
          </p:cNvPr>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a:extLst>
              <a:ext uri="{FF2B5EF4-FFF2-40B4-BE49-F238E27FC236}">
                <a16:creationId xmlns:a16="http://schemas.microsoft.com/office/drawing/2014/main" id="{CAE67330-4352-ED00-C5A0-4EAEDF3CF145}"/>
              </a:ext>
            </a:extLst>
          </p:cNvPr>
          <p:cNvSpPr>
            <a:spLocks noGrp="1"/>
          </p:cNvSpPr>
          <p:nvPr>
            <p:ph type="sldNum" sz="quarter" idx="12"/>
          </p:nvPr>
        </p:nvSpPr>
        <p:spPr/>
        <p:txBody>
          <a:bodyPr/>
          <a:lstStyle/>
          <a:p>
            <a:fld id="{B19F71B2-C08B-4251-8631-B17A6B7397F4}" type="slidenum">
              <a:rPr kumimoji="1" lang="ja-JP" altLang="en-US" smtClean="0"/>
              <a:t>11</a:t>
            </a:fld>
            <a:endParaRPr kumimoji="1" lang="ja-JP" altLang="en-US"/>
          </a:p>
        </p:txBody>
      </p:sp>
    </p:spTree>
    <p:extLst>
      <p:ext uri="{BB962C8B-B14F-4D97-AF65-F5344CB8AC3E}">
        <p14:creationId xmlns:p14="http://schemas.microsoft.com/office/powerpoint/2010/main" val="3191143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実務で学ぶ①</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lnSpcReduction="10000"/>
          </a:bodyPr>
          <a:lstStyle/>
          <a:p>
            <a:pPr marL="0" indent="0">
              <a:buNone/>
            </a:pPr>
            <a:r>
              <a:rPr lang="ja-JP" altLang="en-US" dirty="0"/>
              <a:t>Ｑ１　どんなときに交付するの？　</a:t>
            </a:r>
            <a:endParaRPr lang="en-US" altLang="ja-JP" dirty="0"/>
          </a:p>
          <a:p>
            <a:pPr marL="0" indent="0">
              <a:buNone/>
            </a:pPr>
            <a:r>
              <a:rPr lang="ja-JP" altLang="en-US" dirty="0"/>
              <a:t>Ａ１　産廃の処理を委託するときです。</a:t>
            </a:r>
            <a:endParaRPr lang="en-US" altLang="ja-JP" dirty="0"/>
          </a:p>
          <a:p>
            <a:pPr marL="0" indent="0">
              <a:buNone/>
            </a:pPr>
            <a:endParaRPr lang="en-US" altLang="ja-JP" dirty="0"/>
          </a:p>
          <a:p>
            <a:pPr marL="0" indent="0">
              <a:buNone/>
            </a:pPr>
            <a:r>
              <a:rPr lang="ja-JP" altLang="en-US" dirty="0"/>
              <a:t>Ｑ２　産廃業者が用意すべき物じゃないの？</a:t>
            </a:r>
            <a:endParaRPr lang="en-US" altLang="ja-JP" dirty="0"/>
          </a:p>
          <a:p>
            <a:pPr marL="0" indent="0">
              <a:buNone/>
            </a:pPr>
            <a:r>
              <a:rPr lang="ja-JP" altLang="en-US" dirty="0"/>
              <a:t>Ａ２　用意するのは、排出事業者です。</a:t>
            </a:r>
            <a:endParaRPr lang="en-US" altLang="ja-JP" dirty="0"/>
          </a:p>
          <a:p>
            <a:pPr marL="0" indent="0">
              <a:buNone/>
            </a:pPr>
            <a:endParaRPr lang="en-US" altLang="ja-JP" dirty="0"/>
          </a:p>
          <a:p>
            <a:pPr marL="0" indent="0">
              <a:buNone/>
            </a:pPr>
            <a:r>
              <a:rPr lang="ja-JP" altLang="en-US" dirty="0"/>
              <a:t>Ｑ３　少量ならマニフェスト必要ないんじゃないの？</a:t>
            </a:r>
            <a:endParaRPr lang="en-US" altLang="ja-JP" dirty="0"/>
          </a:p>
          <a:p>
            <a:pPr marL="0" indent="0">
              <a:buNone/>
            </a:pPr>
            <a:r>
              <a:rPr lang="ja-JP" altLang="en-US" dirty="0"/>
              <a:t>Ａ３　量に関わらず、委託するときに必要です。</a:t>
            </a:r>
            <a:endParaRPr lang="en-US" altLang="ja-JP" dirty="0"/>
          </a:p>
          <a:p>
            <a:pPr marL="0" indent="0">
              <a:buNone/>
            </a:pP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25375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実務で学ぶ②</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fontScale="92500" lnSpcReduction="20000"/>
          </a:bodyPr>
          <a:lstStyle/>
          <a:p>
            <a:pPr marL="0" indent="0">
              <a:buNone/>
            </a:pPr>
            <a:r>
              <a:rPr lang="ja-JP" altLang="en-US" dirty="0"/>
              <a:t>Ｑ４　廃プラスチック類と金属くずが同じコンテナに入っている場合、両方の品目を記載するの？</a:t>
            </a:r>
            <a:endParaRPr lang="en-US" altLang="ja-JP" dirty="0"/>
          </a:p>
          <a:p>
            <a:pPr marL="0" indent="0">
              <a:buNone/>
            </a:pPr>
            <a:r>
              <a:rPr lang="ja-JP" altLang="en-US" dirty="0"/>
              <a:t>Ａ４　原則、１品目につき１枚のマニフェストが必要になります。どうしても分別できない場合のみ、混合物としてください。</a:t>
            </a:r>
            <a:endParaRPr lang="en-US" altLang="ja-JP" dirty="0"/>
          </a:p>
          <a:p>
            <a:pPr marL="0" indent="0">
              <a:buNone/>
            </a:pPr>
            <a:endParaRPr lang="en-US" altLang="ja-JP" dirty="0"/>
          </a:p>
          <a:p>
            <a:pPr marL="0" indent="0">
              <a:buNone/>
            </a:pPr>
            <a:r>
              <a:rPr lang="ja-JP" altLang="en-US" dirty="0"/>
              <a:t>Ｑ５　正確な重さや体積が不明なため、数量欄は空欄にしておいて、業者が計測した結果を書けばいいの？</a:t>
            </a:r>
            <a:endParaRPr lang="en-US" altLang="ja-JP" dirty="0"/>
          </a:p>
          <a:p>
            <a:pPr marL="0" indent="0">
              <a:buNone/>
            </a:pPr>
            <a:r>
              <a:rPr lang="ja-JP" altLang="en-US" dirty="0"/>
              <a:t>Ａ５　排出事業者が記載してください。数量欄の埋まっていないマニフェストは、違法です。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75369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実務で学ぶ③</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fontScale="92500"/>
          </a:bodyPr>
          <a:lstStyle/>
          <a:p>
            <a:pPr marL="0" indent="0">
              <a:buNone/>
            </a:pPr>
            <a:r>
              <a:rPr lang="ja-JP" altLang="en-US" dirty="0"/>
              <a:t>Ｑ６　収集運搬業者名や処分業者名等、処理先の情報は、処理業者に印字してもらっているため、引渡時点では空欄でもいいの？</a:t>
            </a:r>
            <a:endParaRPr lang="en-US" altLang="ja-JP" dirty="0"/>
          </a:p>
          <a:p>
            <a:pPr marL="0" indent="0">
              <a:buNone/>
            </a:pPr>
            <a:r>
              <a:rPr lang="ja-JP" altLang="en-US" dirty="0"/>
              <a:t>Ａ６　引渡時点で排出事業者に記載義務がある項目は、全て記載されていなければなりません。</a:t>
            </a:r>
            <a:endParaRPr lang="en-US" altLang="ja-JP" dirty="0"/>
          </a:p>
          <a:p>
            <a:pPr marL="0" indent="0">
              <a:buNone/>
            </a:pPr>
            <a:endParaRPr lang="en-US" altLang="ja-JP" dirty="0"/>
          </a:p>
          <a:p>
            <a:pPr marL="0" indent="0">
              <a:buNone/>
            </a:pPr>
            <a:r>
              <a:rPr lang="ja-JP" altLang="en-US" dirty="0"/>
              <a:t>Ｑ７　「中間処理産業廃棄物」欄は空欄でもいいの？</a:t>
            </a:r>
            <a:endParaRPr lang="en-US" altLang="ja-JP" dirty="0"/>
          </a:p>
          <a:p>
            <a:pPr marL="0" indent="0">
              <a:buNone/>
            </a:pPr>
            <a:r>
              <a:rPr lang="ja-JP" altLang="en-US" dirty="0"/>
              <a:t>Ａ７　空欄でＯＫです。中間処分業者が使用する欄です。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333934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実務で学ぶ④</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a:bodyPr>
          <a:lstStyle/>
          <a:p>
            <a:pPr marL="0" indent="0">
              <a:buNone/>
            </a:pPr>
            <a:r>
              <a:rPr lang="ja-JP" altLang="en-US" dirty="0"/>
              <a:t>Ｑ８　収集運搬業者に７枚全てを渡し、最終処分が完了したときに、４枚まとめて返ってきた。これっていいの？</a:t>
            </a:r>
            <a:endParaRPr lang="en-US" altLang="ja-JP" dirty="0"/>
          </a:p>
          <a:p>
            <a:pPr marL="0" indent="0">
              <a:buNone/>
            </a:pPr>
            <a:r>
              <a:rPr lang="ja-JP" altLang="en-US" dirty="0"/>
              <a:t>Ａ８　収集運搬業者に渡すのはＡ票以外の６枚です。また、処理業者には、それぞれの処理完了から１０日以内にマニフェストを送付しなくてはならないという規定があるため、まとめて返せない場合もあります。各処理工程が完了する都度、対応する票を返すのが正しい使い方となりま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4836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実務で学ぶ⑤</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a:bodyPr>
          <a:lstStyle/>
          <a:p>
            <a:pPr marL="0" indent="0">
              <a:buNone/>
            </a:pPr>
            <a:r>
              <a:rPr lang="ja-JP" altLang="en-US" dirty="0"/>
              <a:t>Ｑ９　照合確認は義務ではないと聞いたことがある。やらなくても法違反にはならない？</a:t>
            </a:r>
            <a:endParaRPr lang="en-US" altLang="ja-JP" dirty="0"/>
          </a:p>
          <a:p>
            <a:pPr marL="0" indent="0">
              <a:buNone/>
            </a:pPr>
            <a:r>
              <a:rPr lang="ja-JP" altLang="en-US" dirty="0"/>
              <a:t>Ａ９　マニフェストの違反にはなりません。ただし、排出事業者責任の一つに、処理の状況の確認というのがあります。その確認の一つとして、照合確認があります。積極的に照合欄を利用するようにしてください。</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606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872" y="274638"/>
            <a:ext cx="8229600" cy="1143000"/>
          </a:xfrm>
        </p:spPr>
        <p:txBody>
          <a:bodyPr/>
          <a:lstStyle/>
          <a:p>
            <a:r>
              <a:rPr kumimoji="1" lang="ja-JP" altLang="en-US" b="1" spc="600" dirty="0"/>
              <a:t>マニフェストに係る罰則①</a:t>
            </a:r>
          </a:p>
        </p:txBody>
      </p:sp>
      <p:sp>
        <p:nvSpPr>
          <p:cNvPr id="3" name="コンテンツ プレースホルダー 2"/>
          <p:cNvSpPr>
            <a:spLocks noGrp="1"/>
          </p:cNvSpPr>
          <p:nvPr>
            <p:ph idx="1"/>
          </p:nvPr>
        </p:nvSpPr>
        <p:spPr>
          <a:xfrm>
            <a:off x="457200" y="1412776"/>
            <a:ext cx="8229600" cy="4713387"/>
          </a:xfrm>
        </p:spPr>
        <p:txBody>
          <a:bodyPr>
            <a:normAutofit fontScale="92500" lnSpcReduction="10000"/>
          </a:bodyPr>
          <a:lstStyle/>
          <a:p>
            <a:pPr marL="0" indent="0">
              <a:buNone/>
            </a:pPr>
            <a:r>
              <a:rPr kumimoji="1" lang="en-US" altLang="ja-JP" dirty="0"/>
              <a:t>【</a:t>
            </a:r>
            <a:r>
              <a:rPr lang="ja-JP" altLang="en-US"/>
              <a:t>１年</a:t>
            </a:r>
            <a:r>
              <a:rPr kumimoji="1" lang="ja-JP" altLang="en-US"/>
              <a:t>以下</a:t>
            </a:r>
            <a:r>
              <a:rPr kumimoji="1" lang="ja-JP" altLang="en-US" dirty="0"/>
              <a:t>の懲役 </a:t>
            </a:r>
            <a:r>
              <a:rPr lang="ja-JP" altLang="en-US"/>
              <a:t>・ １００万円</a:t>
            </a:r>
            <a:r>
              <a:rPr lang="ja-JP" altLang="en-US" dirty="0"/>
              <a:t>以下の罰金</a:t>
            </a:r>
            <a:r>
              <a:rPr kumimoji="1" lang="en-US" altLang="ja-JP" dirty="0"/>
              <a:t>】</a:t>
            </a:r>
          </a:p>
          <a:p>
            <a:pPr>
              <a:buFont typeface="Wingdings" panose="05000000000000000000" pitchFamily="2" charset="2"/>
              <a:buChar char="Ø"/>
            </a:pPr>
            <a:r>
              <a:rPr kumimoji="1" lang="ja-JP" altLang="en-US" dirty="0"/>
              <a:t>マニフェストの不交付、不記載、虚偽記載</a:t>
            </a:r>
            <a:endParaRPr kumimoji="1" lang="en-US" altLang="ja-JP" dirty="0"/>
          </a:p>
          <a:p>
            <a:pPr>
              <a:buFont typeface="Wingdings" panose="05000000000000000000" pitchFamily="2" charset="2"/>
              <a:buChar char="Ø"/>
            </a:pPr>
            <a:r>
              <a:rPr lang="ja-JP" altLang="en-US" dirty="0"/>
              <a:t>写し不保存</a:t>
            </a:r>
            <a:endParaRPr lang="en-US" altLang="ja-JP" dirty="0"/>
          </a:p>
          <a:p>
            <a:pPr>
              <a:buFont typeface="Wingdings" panose="05000000000000000000" pitchFamily="2" charset="2"/>
              <a:buChar char="Ø"/>
            </a:pPr>
            <a:r>
              <a:rPr kumimoji="1" lang="ja-JP" altLang="en-US" dirty="0"/>
              <a:t>管理票なしに産業廃棄物の引渡し</a:t>
            </a:r>
            <a:endParaRPr kumimoji="1" lang="en-US" altLang="ja-JP" dirty="0"/>
          </a:p>
          <a:p>
            <a:pPr>
              <a:buFont typeface="Wingdings" panose="05000000000000000000" pitchFamily="2" charset="2"/>
              <a:buChar char="Ø"/>
            </a:pPr>
            <a:r>
              <a:rPr lang="ja-JP" altLang="en-US" dirty="0"/>
              <a:t>電子マニフェストの虚偽登録</a:t>
            </a:r>
            <a:endParaRPr kumimoji="1" lang="en-US" altLang="ja-JP" dirty="0"/>
          </a:p>
          <a:p>
            <a:endParaRPr lang="en-US" altLang="ja-JP" dirty="0"/>
          </a:p>
          <a:p>
            <a:pPr marL="0" indent="0">
              <a:buNone/>
            </a:pPr>
            <a:r>
              <a:rPr kumimoji="1" lang="ja-JP" altLang="en-US" dirty="0"/>
              <a:t>⇒両罰規定</a:t>
            </a:r>
            <a:endParaRPr kumimoji="1" lang="en-US" altLang="ja-JP" dirty="0"/>
          </a:p>
          <a:p>
            <a:pPr marL="0" indent="0">
              <a:buNone/>
            </a:pPr>
            <a:r>
              <a:rPr lang="ja-JP" altLang="en-US" dirty="0"/>
              <a:t>　　従業員が勝手にやったでは、済まされません。</a:t>
            </a:r>
            <a:endParaRPr lang="en-US" altLang="ja-JP" dirty="0"/>
          </a:p>
          <a:p>
            <a:pPr marL="0" indent="0">
              <a:buNone/>
            </a:pPr>
            <a:r>
              <a:rPr kumimoji="1" lang="ja-JP" altLang="en-US" dirty="0"/>
              <a:t>　　従業員と法人の両者が罰則の対象となります。</a:t>
            </a:r>
            <a:endParaRPr kumimoji="1"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17</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922305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90872" y="274638"/>
            <a:ext cx="8229600" cy="1143000"/>
          </a:xfrm>
        </p:spPr>
        <p:txBody>
          <a:bodyPr/>
          <a:lstStyle/>
          <a:p>
            <a:r>
              <a:rPr kumimoji="1" lang="ja-JP" altLang="en-US" b="1" spc="600" dirty="0"/>
              <a:t>マニフェストに係る罰則②</a:t>
            </a:r>
          </a:p>
        </p:txBody>
      </p:sp>
      <p:sp>
        <p:nvSpPr>
          <p:cNvPr id="3" name="コンテンツ プレースホルダー 2"/>
          <p:cNvSpPr>
            <a:spLocks noGrp="1"/>
          </p:cNvSpPr>
          <p:nvPr>
            <p:ph idx="1"/>
          </p:nvPr>
        </p:nvSpPr>
        <p:spPr>
          <a:xfrm>
            <a:off x="457200" y="1412776"/>
            <a:ext cx="8229600" cy="4713387"/>
          </a:xfrm>
        </p:spPr>
        <p:txBody>
          <a:bodyPr>
            <a:normAutofit/>
          </a:bodyPr>
          <a:lstStyle/>
          <a:p>
            <a:pPr marL="0" indent="0">
              <a:buNone/>
            </a:pPr>
            <a:r>
              <a:rPr kumimoji="1" lang="en-US" altLang="ja-JP" dirty="0"/>
              <a:t>【</a:t>
            </a:r>
            <a:r>
              <a:rPr kumimoji="1" lang="ja-JP" altLang="en-US" dirty="0"/>
              <a:t>措置命令の対象</a:t>
            </a:r>
            <a:r>
              <a:rPr lang="en-US" altLang="ja-JP" dirty="0"/>
              <a:t>】</a:t>
            </a:r>
          </a:p>
          <a:p>
            <a:pPr marL="0" indent="0">
              <a:buNone/>
            </a:pPr>
            <a:r>
              <a:rPr lang="ja-JP" altLang="en-US" dirty="0"/>
              <a:t>　委託した廃棄物が</a:t>
            </a:r>
            <a:endParaRPr lang="en-US" altLang="ja-JP" dirty="0"/>
          </a:p>
          <a:p>
            <a:pPr marL="0" indent="0">
              <a:buNone/>
            </a:pPr>
            <a:r>
              <a:rPr lang="ja-JP" altLang="en-US" dirty="0"/>
              <a:t>　不法投棄等の不適正処理される。</a:t>
            </a:r>
            <a:endParaRPr lang="en-US" altLang="ja-JP" dirty="0"/>
          </a:p>
          <a:p>
            <a:pPr marL="0" indent="0">
              <a:buNone/>
            </a:pPr>
            <a:r>
              <a:rPr lang="ja-JP" altLang="en-US" dirty="0"/>
              <a:t>　　　　　　　　　＋</a:t>
            </a:r>
            <a:endParaRPr lang="en-US" altLang="ja-JP" dirty="0"/>
          </a:p>
          <a:p>
            <a:pPr marL="0" indent="0">
              <a:buNone/>
            </a:pPr>
            <a:r>
              <a:rPr lang="ja-JP" altLang="en-US" dirty="0"/>
              <a:t>　マニフェストの運用に不備がある。</a:t>
            </a:r>
            <a:endParaRPr lang="en-US" altLang="ja-JP" dirty="0"/>
          </a:p>
          <a:p>
            <a:pPr marL="0" indent="0">
              <a:buNone/>
            </a:pPr>
            <a:endParaRPr lang="en-US" altLang="ja-JP" dirty="0"/>
          </a:p>
          <a:p>
            <a:pPr marL="0" indent="0">
              <a:buNone/>
            </a:pPr>
            <a:r>
              <a:rPr lang="ja-JP" altLang="en-US" dirty="0"/>
              <a:t>再度、実費での処分が命令されることも・・・</a:t>
            </a:r>
            <a:endParaRPr lang="en-US" altLang="ja-JP" dirty="0"/>
          </a:p>
          <a:p>
            <a:pPr>
              <a:buFont typeface="Wingdings" panose="05000000000000000000" pitchFamily="2" charset="2"/>
              <a:buChar char="Ø"/>
            </a:pPr>
            <a:endParaRPr kumimoji="1" lang="en-US" altLang="ja-JP" dirty="0"/>
          </a:p>
          <a:p>
            <a:pPr marL="0" indent="0">
              <a:buNone/>
            </a:pPr>
            <a:endParaRPr kumimoji="1" lang="ja-JP" altLang="en-US" dirty="0"/>
          </a:p>
        </p:txBody>
      </p:sp>
      <p:sp>
        <p:nvSpPr>
          <p:cNvPr id="4" name="角丸四角形 3"/>
          <p:cNvSpPr/>
          <p:nvPr/>
        </p:nvSpPr>
        <p:spPr>
          <a:xfrm>
            <a:off x="611560" y="1988840"/>
            <a:ext cx="6192688" cy="122413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611560" y="3717032"/>
            <a:ext cx="6192688" cy="61206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18</a:t>
            </a:fld>
            <a:endParaRPr kumimoji="1" lang="ja-JP" altLang="en-US"/>
          </a:p>
        </p:txBody>
      </p:sp>
      <p:pic>
        <p:nvPicPr>
          <p:cNvPr id="7"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82006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1560" y="980728"/>
            <a:ext cx="8229600" cy="5256584"/>
          </a:xfrm>
        </p:spPr>
        <p:txBody>
          <a:bodyPr>
            <a:normAutofit/>
          </a:bodyPr>
          <a:lstStyle/>
          <a:p>
            <a:pPr marL="0" indent="0">
              <a:buNone/>
            </a:pPr>
            <a:r>
              <a:rPr lang="en-US" altLang="ja-JP" dirty="0"/>
              <a:t>『</a:t>
            </a:r>
            <a:r>
              <a:rPr lang="ja-JP" altLang="en-US" dirty="0"/>
              <a:t>第６回マニフェストの正しい運用</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マニフェストが必要な理由、使用方法は、ご理解いただけたでしょうか。</a:t>
            </a:r>
            <a:endParaRPr lang="en-US" altLang="ja-JP" dirty="0"/>
          </a:p>
          <a:p>
            <a:pPr marL="0" indent="0">
              <a:buNone/>
            </a:pPr>
            <a:endParaRPr kumimoji="1" lang="en-US" altLang="ja-JP" sz="1200" dirty="0"/>
          </a:p>
          <a:p>
            <a:pPr marL="0" indent="0">
              <a:buNone/>
            </a:pPr>
            <a:r>
              <a:rPr lang="ja-JP" altLang="en-US" dirty="0"/>
              <a:t>次回は、</a:t>
            </a:r>
            <a:r>
              <a:rPr lang="en-US" altLang="ja-JP" dirty="0"/>
              <a:t>『</a:t>
            </a:r>
            <a:r>
              <a:rPr lang="ja-JP" altLang="en-US" dirty="0"/>
              <a:t>不備のない委託契約書</a:t>
            </a:r>
            <a:r>
              <a:rPr lang="en-US" altLang="ja-JP" dirty="0"/>
              <a:t>』</a:t>
            </a:r>
            <a:r>
              <a:rPr lang="ja-JP" altLang="en-US" dirty="0"/>
              <a:t>です。</a:t>
            </a:r>
            <a:endParaRPr lang="en-US" altLang="ja-JP" dirty="0"/>
          </a:p>
          <a:p>
            <a:pPr marL="0" indent="0">
              <a:buNone/>
            </a:pPr>
            <a:endParaRPr kumimoji="1" lang="en-US" altLang="ja-JP" sz="500" dirty="0"/>
          </a:p>
          <a:p>
            <a:pPr marL="0" indent="0">
              <a:buNone/>
            </a:pPr>
            <a:r>
              <a:rPr lang="ja-JP" altLang="en-US" dirty="0"/>
              <a:t>マニフェストと同様に、細かな規定が多い委託契約書。どうしたら不備</a:t>
            </a:r>
            <a:r>
              <a:rPr lang="ja-JP" altLang="en-US"/>
              <a:t>にならないの</a:t>
            </a:r>
            <a:r>
              <a:rPr lang="ja-JP" altLang="en-US" dirty="0"/>
              <a:t>か、自分で判断できることが重要になります。</a:t>
            </a:r>
            <a:endParaRPr lang="en-US" altLang="ja-JP"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19</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7260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マニフェストとは？</a:t>
            </a:r>
            <a:endParaRPr kumimoji="1" lang="ja-JP" altLang="en-US" b="1" spc="600" dirty="0"/>
          </a:p>
        </p:txBody>
      </p:sp>
      <p:sp>
        <p:nvSpPr>
          <p:cNvPr id="3" name="コンテンツ プレースホルダー 2"/>
          <p:cNvSpPr>
            <a:spLocks noGrp="1"/>
          </p:cNvSpPr>
          <p:nvPr>
            <p:ph idx="1"/>
          </p:nvPr>
        </p:nvSpPr>
        <p:spPr>
          <a:xfrm>
            <a:off x="251520" y="1484784"/>
            <a:ext cx="8579296" cy="4525963"/>
          </a:xfrm>
        </p:spPr>
        <p:txBody>
          <a:bodyPr>
            <a:normAutofit/>
          </a:bodyPr>
          <a:lstStyle/>
          <a:p>
            <a:pPr>
              <a:buFont typeface="Wingdings" panose="05000000000000000000" pitchFamily="2" charset="2"/>
              <a:buChar char="Ø"/>
            </a:pPr>
            <a:r>
              <a:rPr lang="ja-JP" altLang="en-US" dirty="0">
                <a:latin typeface="ＭＳ Ｐゴシック 本文"/>
              </a:rPr>
              <a:t>産業廃棄物の運搬・中間処分・最終処分の３つが完了したことを、排出事業者にそれぞれ伝えるための管理票です。　　</a:t>
            </a:r>
            <a:endParaRPr lang="en-US" altLang="ja-JP" dirty="0">
              <a:latin typeface="ＭＳ Ｐゴシック 本文"/>
            </a:endParaRPr>
          </a:p>
          <a:p>
            <a:pPr>
              <a:buFont typeface="Wingdings" panose="05000000000000000000" pitchFamily="2" charset="2"/>
              <a:buChar char="Ø"/>
            </a:pPr>
            <a:r>
              <a:rPr lang="ja-JP" altLang="en-US" dirty="0"/>
              <a:t>“産業廃棄物管理票”とも言います。</a:t>
            </a:r>
            <a:endParaRPr lang="en-US" altLang="ja-JP" dirty="0"/>
          </a:p>
          <a:p>
            <a:pPr>
              <a:buFont typeface="Wingdings" panose="05000000000000000000" pitchFamily="2" charset="2"/>
              <a:buChar char="Ø"/>
            </a:pPr>
            <a:r>
              <a:rPr lang="ja-JP" altLang="en-US" dirty="0"/>
              <a:t>産業廃棄物の処理を委託する際は、必ず交付しなくてはなりません。</a:t>
            </a:r>
            <a:endParaRPr lang="en-US" altLang="ja-JP" dirty="0"/>
          </a:p>
          <a:p>
            <a:pPr>
              <a:buFont typeface="Wingdings" panose="05000000000000000000" pitchFamily="2" charset="2"/>
              <a:buChar char="Ø"/>
            </a:pPr>
            <a:r>
              <a:rPr lang="ja-JP" altLang="en-US" dirty="0"/>
              <a:t>“紙マニフェスト”　と　“電子マニフェスト”　の２種類があります。</a:t>
            </a: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マニフェストが必要な理由</a:t>
            </a:r>
          </a:p>
        </p:txBody>
      </p:sp>
      <p:sp>
        <p:nvSpPr>
          <p:cNvPr id="3" name="コンテンツ プレースホルダー 2"/>
          <p:cNvSpPr>
            <a:spLocks noGrp="1"/>
          </p:cNvSpPr>
          <p:nvPr>
            <p:ph idx="1"/>
          </p:nvPr>
        </p:nvSpPr>
        <p:spPr>
          <a:xfrm>
            <a:off x="251520" y="1340768"/>
            <a:ext cx="8712968" cy="4752528"/>
          </a:xfrm>
        </p:spPr>
        <p:txBody>
          <a:bodyPr>
            <a:normAutofit fontScale="92500" lnSpcReduction="20000"/>
          </a:bodyPr>
          <a:lstStyle/>
          <a:p>
            <a:pPr marL="0" indent="0">
              <a:buNone/>
            </a:pPr>
            <a:r>
              <a:rPr lang="ja-JP" altLang="en-US" dirty="0"/>
              <a:t>排出事業者が、排出した産廃の処理状況を把握できるようにする。</a:t>
            </a:r>
            <a:endParaRPr lang="en-US" altLang="ja-JP" dirty="0"/>
          </a:p>
          <a:p>
            <a:pPr marL="355600" indent="-355600">
              <a:buNone/>
            </a:pPr>
            <a:r>
              <a:rPr lang="ja-JP" altLang="en-US" dirty="0"/>
              <a:t>⇒排出事業者責任を明確化し、不法投棄の防止等の　　産廃の処理の適正化がそもそもの目的</a:t>
            </a:r>
            <a:endParaRPr lang="en-US" altLang="ja-JP" dirty="0"/>
          </a:p>
          <a:p>
            <a:pPr marL="0" indent="0">
              <a:buNone/>
            </a:pPr>
            <a:endParaRPr lang="en-US" altLang="ja-JP" dirty="0"/>
          </a:p>
          <a:p>
            <a:pPr marL="355600" indent="-355600">
              <a:buNone/>
            </a:pPr>
            <a:r>
              <a:rPr lang="ja-JP" altLang="en-US" dirty="0"/>
              <a:t>⇒自分が排出した産廃の処理状況を、排出事業者が常に把握できるようにするため</a:t>
            </a:r>
            <a:endParaRPr lang="en-US" altLang="ja-JP" dirty="0"/>
          </a:p>
          <a:p>
            <a:pPr marL="0" indent="0">
              <a:buNone/>
            </a:pPr>
            <a:endParaRPr lang="en-US" altLang="ja-JP" dirty="0"/>
          </a:p>
          <a:p>
            <a:pPr marL="355600" indent="-355600">
              <a:buNone/>
            </a:pPr>
            <a:r>
              <a:rPr lang="ja-JP" altLang="en-US" dirty="0"/>
              <a:t>⇒マニフェストがないとか、記載事項が不正確だと、処理状況を把握することは困難となってしまい、排出事業者としての責任が果たせなくなる。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0668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紙マニフェスト</a:t>
            </a:r>
            <a:endParaRPr kumimoji="1" lang="ja-JP" altLang="en-US" b="1" spc="600" dirty="0"/>
          </a:p>
        </p:txBody>
      </p:sp>
      <p:pic>
        <p:nvPicPr>
          <p:cNvPr id="4" name="Picture 2" descr="C:\Users\72016\Desktop\thumb-9.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1289938"/>
            <a:ext cx="5760640" cy="4659342"/>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11431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紙マニフェストの使い方</a:t>
            </a:r>
            <a:endParaRPr kumimoji="1" lang="ja-JP" altLang="en-US" b="1" spc="600" dirty="0"/>
          </a:p>
        </p:txBody>
      </p:sp>
      <p:sp>
        <p:nvSpPr>
          <p:cNvPr id="3" name="コンテンツ プレースホルダー 2"/>
          <p:cNvSpPr>
            <a:spLocks noGrp="1"/>
          </p:cNvSpPr>
          <p:nvPr>
            <p:ph idx="1"/>
          </p:nvPr>
        </p:nvSpPr>
        <p:spPr>
          <a:xfrm>
            <a:off x="251520" y="1412777"/>
            <a:ext cx="8579296" cy="4752528"/>
          </a:xfrm>
        </p:spPr>
        <p:txBody>
          <a:bodyPr>
            <a:normAutofit/>
          </a:bodyPr>
          <a:lstStyle/>
          <a:p>
            <a:pPr>
              <a:buFont typeface="Wingdings" panose="05000000000000000000" pitchFamily="2" charset="2"/>
              <a:buChar char="Ø"/>
            </a:pPr>
            <a:r>
              <a:rPr lang="ja-JP" altLang="en-US" dirty="0"/>
              <a:t>マニフェストを用意し、必要事項を記入する。</a:t>
            </a:r>
            <a:endParaRPr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収集運搬業者に廃棄物と紙マニフェストを渡す。</a:t>
            </a:r>
            <a:endParaRPr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運搬・中間処分・最終処分完了ごとに返ってくるマニフェストで処理の進捗を確認する。</a:t>
            </a:r>
            <a:endParaRPr lang="en-US" altLang="ja-JP" dirty="0"/>
          </a:p>
          <a:p>
            <a:pPr>
              <a:buFont typeface="Wingdings" panose="05000000000000000000" pitchFamily="2" charset="2"/>
              <a:buChar char="Ø"/>
            </a:pPr>
            <a:endParaRPr lang="en-US" altLang="ja-JP" dirty="0"/>
          </a:p>
          <a:p>
            <a:pPr>
              <a:buFont typeface="Wingdings" panose="05000000000000000000" pitchFamily="2" charset="2"/>
              <a:buChar char="Ø"/>
            </a:pPr>
            <a:r>
              <a:rPr lang="ja-JP" altLang="en-US" dirty="0"/>
              <a:t>５年間保管する。</a:t>
            </a:r>
            <a:endParaRPr lang="en-US" altLang="ja-JP" dirty="0"/>
          </a:p>
          <a:p>
            <a:pPr>
              <a:buFont typeface="Wingdings" panose="05000000000000000000" pitchFamily="2" charset="2"/>
              <a:buChar char="Ø"/>
            </a:pP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4614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72016\Desktop\scan-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04664"/>
            <a:ext cx="6341764" cy="5598948"/>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899592" y="620688"/>
            <a:ext cx="5256584" cy="410445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6377260" y="1772816"/>
            <a:ext cx="2646878" cy="1077218"/>
          </a:xfrm>
          <a:prstGeom prst="rect">
            <a:avLst/>
          </a:prstGeom>
          <a:noFill/>
        </p:spPr>
        <p:txBody>
          <a:bodyPr wrap="none" rtlCol="0">
            <a:spAutoFit/>
          </a:bodyPr>
          <a:lstStyle/>
          <a:p>
            <a:r>
              <a:rPr kumimoji="1" lang="ja-JP" altLang="en-US" sz="3200" dirty="0"/>
              <a:t>排出事業者が</a:t>
            </a:r>
            <a:endParaRPr kumimoji="1" lang="en-US" altLang="ja-JP" sz="3200" dirty="0"/>
          </a:p>
          <a:p>
            <a:r>
              <a:rPr kumimoji="1" lang="ja-JP" altLang="en-US" sz="3200" dirty="0"/>
              <a:t>記載すべき欄</a:t>
            </a:r>
          </a:p>
        </p:txBody>
      </p:sp>
      <p:sp>
        <p:nvSpPr>
          <p:cNvPr id="6" name="テキスト ボックス 5"/>
          <p:cNvSpPr txBox="1"/>
          <p:nvPr/>
        </p:nvSpPr>
        <p:spPr>
          <a:xfrm>
            <a:off x="3791525" y="2780928"/>
            <a:ext cx="492443" cy="461665"/>
          </a:xfrm>
          <a:prstGeom prst="rect">
            <a:avLst/>
          </a:prstGeom>
          <a:noFill/>
        </p:spPr>
        <p:txBody>
          <a:bodyPr wrap="none" rtlCol="0">
            <a:spAutoFit/>
          </a:bodyPr>
          <a:lstStyle/>
          <a:p>
            <a:r>
              <a:rPr kumimoji="1" lang="en-US" altLang="ja-JP" sz="2400" b="1" dirty="0">
                <a:solidFill>
                  <a:srgbClr val="FF0000"/>
                </a:solidFill>
              </a:rPr>
              <a:t>※</a:t>
            </a:r>
            <a:endParaRPr kumimoji="1" lang="ja-JP" altLang="en-US" sz="2400" b="1" dirty="0">
              <a:solidFill>
                <a:srgbClr val="FF0000"/>
              </a:solidFill>
            </a:endParaRPr>
          </a:p>
        </p:txBody>
      </p:sp>
      <p:sp>
        <p:nvSpPr>
          <p:cNvPr id="7" name="テキスト ボックス 6"/>
          <p:cNvSpPr txBox="1"/>
          <p:nvPr/>
        </p:nvSpPr>
        <p:spPr>
          <a:xfrm>
            <a:off x="6377260" y="3503910"/>
            <a:ext cx="2509020" cy="1077218"/>
          </a:xfrm>
          <a:prstGeom prst="rect">
            <a:avLst/>
          </a:prstGeom>
          <a:noFill/>
          <a:ln w="28575">
            <a:solidFill>
              <a:srgbClr val="FF0000"/>
            </a:solidFill>
            <a:prstDash val="lgDash"/>
          </a:ln>
        </p:spPr>
        <p:txBody>
          <a:bodyPr wrap="none" rtlCol="0">
            <a:spAutoFit/>
          </a:bodyPr>
          <a:lstStyle/>
          <a:p>
            <a:r>
              <a:rPr kumimoji="1" lang="en-US" altLang="ja-JP" sz="3200" dirty="0"/>
              <a:t>※</a:t>
            </a:r>
            <a:r>
              <a:rPr lang="ja-JP" altLang="en-US" sz="3200" dirty="0"/>
              <a:t>の欄は、記</a:t>
            </a:r>
            <a:endParaRPr lang="en-US" altLang="ja-JP" sz="3200" dirty="0"/>
          </a:p>
          <a:p>
            <a:r>
              <a:rPr lang="ja-JP" altLang="en-US" sz="3200" dirty="0"/>
              <a:t>入不要です。</a:t>
            </a:r>
            <a:endParaRPr kumimoji="1" lang="ja-JP" altLang="en-US" sz="3200" dirty="0"/>
          </a:p>
        </p:txBody>
      </p:sp>
      <p:sp>
        <p:nvSpPr>
          <p:cNvPr id="8" name="正方形/長方形 7"/>
          <p:cNvSpPr/>
          <p:nvPr/>
        </p:nvSpPr>
        <p:spPr>
          <a:xfrm>
            <a:off x="4499991" y="5157192"/>
            <a:ext cx="1732959" cy="866214"/>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9"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9922"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08560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マニフェストと廃棄物の流れ</a:t>
            </a:r>
          </a:p>
        </p:txBody>
      </p:sp>
      <p:sp>
        <p:nvSpPr>
          <p:cNvPr id="4" name="テキスト ボックス 3"/>
          <p:cNvSpPr txBox="1"/>
          <p:nvPr/>
        </p:nvSpPr>
        <p:spPr>
          <a:xfrm>
            <a:off x="107504" y="1836113"/>
            <a:ext cx="1415772" cy="338554"/>
          </a:xfrm>
          <a:prstGeom prst="rect">
            <a:avLst/>
          </a:prstGeom>
          <a:noFill/>
        </p:spPr>
        <p:txBody>
          <a:bodyPr wrap="none" rtlCol="0">
            <a:spAutoFit/>
          </a:bodyPr>
          <a:lstStyle/>
          <a:p>
            <a:r>
              <a:rPr kumimoji="1" lang="ja-JP" altLang="en-US" sz="1600" dirty="0">
                <a:latin typeface="+mn-ea"/>
              </a:rPr>
              <a:t>廃棄物の流れ</a:t>
            </a:r>
          </a:p>
        </p:txBody>
      </p:sp>
      <p:sp>
        <p:nvSpPr>
          <p:cNvPr id="5" name="テキスト ボックス 4"/>
          <p:cNvSpPr txBox="1"/>
          <p:nvPr/>
        </p:nvSpPr>
        <p:spPr>
          <a:xfrm>
            <a:off x="-36512" y="2874422"/>
            <a:ext cx="1810111" cy="338554"/>
          </a:xfrm>
          <a:prstGeom prst="rect">
            <a:avLst/>
          </a:prstGeom>
          <a:noFill/>
        </p:spPr>
        <p:txBody>
          <a:bodyPr wrap="none" rtlCol="0">
            <a:spAutoFit/>
          </a:bodyPr>
          <a:lstStyle/>
          <a:p>
            <a:r>
              <a:rPr lang="ja-JP" altLang="en-US" sz="1600" dirty="0">
                <a:latin typeface="+mn-ea"/>
              </a:rPr>
              <a:t>マニフェストの流れ</a:t>
            </a:r>
            <a:endParaRPr kumimoji="1" lang="ja-JP" altLang="en-US" sz="1600" dirty="0">
              <a:latin typeface="+mn-ea"/>
            </a:endParaRPr>
          </a:p>
        </p:txBody>
      </p:sp>
      <p:sp>
        <p:nvSpPr>
          <p:cNvPr id="6" name="テキスト ボックス 5"/>
          <p:cNvSpPr txBox="1"/>
          <p:nvPr/>
        </p:nvSpPr>
        <p:spPr>
          <a:xfrm>
            <a:off x="107504" y="4653136"/>
            <a:ext cx="1399742" cy="584775"/>
          </a:xfrm>
          <a:prstGeom prst="rect">
            <a:avLst/>
          </a:prstGeom>
          <a:noFill/>
        </p:spPr>
        <p:txBody>
          <a:bodyPr wrap="none" rtlCol="0">
            <a:spAutoFit/>
          </a:bodyPr>
          <a:lstStyle/>
          <a:p>
            <a:r>
              <a:rPr kumimoji="1" lang="ja-JP" altLang="en-US" sz="1600" dirty="0">
                <a:latin typeface="+mn-ea"/>
              </a:rPr>
              <a:t>マニフェストの</a:t>
            </a:r>
            <a:endParaRPr kumimoji="1" lang="en-US" altLang="ja-JP" sz="1600" dirty="0">
              <a:latin typeface="+mn-ea"/>
            </a:endParaRPr>
          </a:p>
          <a:p>
            <a:r>
              <a:rPr kumimoji="1" lang="ja-JP" altLang="en-US" sz="1600" dirty="0">
                <a:latin typeface="+mn-ea"/>
              </a:rPr>
              <a:t>写しの流れ</a:t>
            </a:r>
          </a:p>
        </p:txBody>
      </p:sp>
      <p:sp>
        <p:nvSpPr>
          <p:cNvPr id="7" name="テキスト ボックス 6"/>
          <p:cNvSpPr txBox="1"/>
          <p:nvPr/>
        </p:nvSpPr>
        <p:spPr>
          <a:xfrm>
            <a:off x="1619672" y="1836113"/>
            <a:ext cx="1082348" cy="307777"/>
          </a:xfrm>
          <a:prstGeom prst="rect">
            <a:avLst/>
          </a:prstGeom>
          <a:solidFill>
            <a:schemeClr val="accent6">
              <a:lumMod val="60000"/>
              <a:lumOff val="40000"/>
            </a:schemeClr>
          </a:solidFill>
          <a:ln>
            <a:noFill/>
          </a:ln>
        </p:spPr>
        <p:txBody>
          <a:bodyPr wrap="none" rtlCol="0">
            <a:spAutoFit/>
          </a:bodyPr>
          <a:lstStyle/>
          <a:p>
            <a:r>
              <a:rPr lang="ja-JP" altLang="en-US" sz="1400" dirty="0">
                <a:latin typeface="+mn-ea"/>
              </a:rPr>
              <a:t>排出事業者</a:t>
            </a:r>
            <a:endParaRPr kumimoji="1" lang="ja-JP" altLang="en-US" sz="1400" dirty="0">
              <a:latin typeface="+mn-ea"/>
            </a:endParaRPr>
          </a:p>
        </p:txBody>
      </p:sp>
      <p:sp>
        <p:nvSpPr>
          <p:cNvPr id="8" name="テキスト ボックス 7"/>
          <p:cNvSpPr txBox="1"/>
          <p:nvPr/>
        </p:nvSpPr>
        <p:spPr>
          <a:xfrm>
            <a:off x="3031395" y="1836113"/>
            <a:ext cx="1261884" cy="307777"/>
          </a:xfrm>
          <a:prstGeom prst="rect">
            <a:avLst/>
          </a:prstGeom>
          <a:solidFill>
            <a:schemeClr val="accent6">
              <a:lumMod val="60000"/>
              <a:lumOff val="40000"/>
            </a:schemeClr>
          </a:solidFill>
          <a:ln>
            <a:noFill/>
          </a:ln>
        </p:spPr>
        <p:txBody>
          <a:bodyPr wrap="none" rtlCol="0">
            <a:spAutoFit/>
          </a:bodyPr>
          <a:lstStyle/>
          <a:p>
            <a:r>
              <a:rPr lang="ja-JP" altLang="en-US" sz="1400" dirty="0">
                <a:latin typeface="+mn-ea"/>
              </a:rPr>
              <a:t>収集</a:t>
            </a:r>
            <a:r>
              <a:rPr kumimoji="1" lang="ja-JP" altLang="en-US" sz="1400" dirty="0">
                <a:latin typeface="+mn-ea"/>
              </a:rPr>
              <a:t>運搬業者</a:t>
            </a:r>
          </a:p>
        </p:txBody>
      </p:sp>
      <p:sp>
        <p:nvSpPr>
          <p:cNvPr id="9" name="テキスト ボックス 8"/>
          <p:cNvSpPr txBox="1"/>
          <p:nvPr/>
        </p:nvSpPr>
        <p:spPr>
          <a:xfrm>
            <a:off x="4622654" y="1836113"/>
            <a:ext cx="1261884" cy="307777"/>
          </a:xfrm>
          <a:prstGeom prst="rect">
            <a:avLst/>
          </a:prstGeom>
          <a:solidFill>
            <a:schemeClr val="accent6">
              <a:lumMod val="60000"/>
              <a:lumOff val="40000"/>
            </a:schemeClr>
          </a:solidFill>
          <a:ln>
            <a:noFill/>
          </a:ln>
        </p:spPr>
        <p:txBody>
          <a:bodyPr wrap="none" rtlCol="0">
            <a:spAutoFit/>
          </a:bodyPr>
          <a:lstStyle/>
          <a:p>
            <a:r>
              <a:rPr kumimoji="1" lang="ja-JP" altLang="en-US" sz="1400" dirty="0">
                <a:latin typeface="+mn-ea"/>
              </a:rPr>
              <a:t>中間処理業者</a:t>
            </a:r>
          </a:p>
        </p:txBody>
      </p:sp>
      <p:sp>
        <p:nvSpPr>
          <p:cNvPr id="13" name="テキスト ボックス 12"/>
          <p:cNvSpPr txBox="1"/>
          <p:nvPr/>
        </p:nvSpPr>
        <p:spPr>
          <a:xfrm>
            <a:off x="7805172" y="1836113"/>
            <a:ext cx="1261884" cy="307777"/>
          </a:xfrm>
          <a:prstGeom prst="rect">
            <a:avLst/>
          </a:prstGeom>
          <a:solidFill>
            <a:schemeClr val="accent6">
              <a:lumMod val="60000"/>
              <a:lumOff val="40000"/>
            </a:schemeClr>
          </a:solidFill>
          <a:ln>
            <a:noFill/>
          </a:ln>
        </p:spPr>
        <p:txBody>
          <a:bodyPr wrap="none" rtlCol="0">
            <a:spAutoFit/>
          </a:bodyPr>
          <a:lstStyle/>
          <a:p>
            <a:r>
              <a:rPr kumimoji="1" lang="ja-JP" altLang="en-US" sz="1400" dirty="0">
                <a:latin typeface="+mn-ea"/>
              </a:rPr>
              <a:t>最終処分業者</a:t>
            </a:r>
          </a:p>
        </p:txBody>
      </p:sp>
      <p:sp>
        <p:nvSpPr>
          <p:cNvPr id="14" name="テキスト ボックス 13"/>
          <p:cNvSpPr txBox="1"/>
          <p:nvPr/>
        </p:nvSpPr>
        <p:spPr>
          <a:xfrm>
            <a:off x="6213913" y="1836113"/>
            <a:ext cx="1261884" cy="307777"/>
          </a:xfrm>
          <a:prstGeom prst="rect">
            <a:avLst/>
          </a:prstGeom>
          <a:solidFill>
            <a:schemeClr val="accent6">
              <a:lumMod val="60000"/>
              <a:lumOff val="40000"/>
            </a:schemeClr>
          </a:solidFill>
          <a:ln>
            <a:noFill/>
          </a:ln>
        </p:spPr>
        <p:txBody>
          <a:bodyPr wrap="none" rtlCol="0">
            <a:spAutoFit/>
          </a:bodyPr>
          <a:lstStyle/>
          <a:p>
            <a:r>
              <a:rPr lang="ja-JP" altLang="en-US" sz="1400" dirty="0">
                <a:latin typeface="+mn-ea"/>
              </a:rPr>
              <a:t>収集</a:t>
            </a:r>
            <a:r>
              <a:rPr kumimoji="1" lang="ja-JP" altLang="en-US" sz="1400" dirty="0">
                <a:latin typeface="+mn-ea"/>
              </a:rPr>
              <a:t>運搬業者</a:t>
            </a:r>
          </a:p>
        </p:txBody>
      </p:sp>
      <p:sp>
        <p:nvSpPr>
          <p:cNvPr id="15" name="二等辺三角形 14"/>
          <p:cNvSpPr/>
          <p:nvPr/>
        </p:nvSpPr>
        <p:spPr>
          <a:xfrm rot="16200000" flipV="1">
            <a:off x="2712937"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二等辺三角形 15"/>
          <p:cNvSpPr/>
          <p:nvPr/>
        </p:nvSpPr>
        <p:spPr>
          <a:xfrm rot="16200000" flipV="1">
            <a:off x="2856953"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691680" y="1340768"/>
            <a:ext cx="3600400" cy="369332"/>
          </a:xfrm>
          <a:prstGeom prst="rect">
            <a:avLst/>
          </a:prstGeom>
          <a:solidFill>
            <a:schemeClr val="accent6"/>
          </a:solidFill>
          <a:ln>
            <a:noFill/>
          </a:ln>
        </p:spPr>
        <p:txBody>
          <a:bodyPr wrap="square" rtlCol="0">
            <a:spAutoFit/>
          </a:bodyPr>
          <a:lstStyle/>
          <a:p>
            <a:pPr algn="ctr"/>
            <a:r>
              <a:rPr lang="ja-JP" altLang="en-US" dirty="0">
                <a:latin typeface="+mn-ea"/>
              </a:rPr>
              <a:t>１次マニフェスト</a:t>
            </a:r>
            <a:endParaRPr kumimoji="1" lang="ja-JP" altLang="en-US" dirty="0">
              <a:latin typeface="+mn-ea"/>
            </a:endParaRPr>
          </a:p>
        </p:txBody>
      </p:sp>
      <p:sp>
        <p:nvSpPr>
          <p:cNvPr id="24" name="テキスト ボックス 23"/>
          <p:cNvSpPr txBox="1"/>
          <p:nvPr/>
        </p:nvSpPr>
        <p:spPr>
          <a:xfrm>
            <a:off x="5423902" y="1340768"/>
            <a:ext cx="3600400" cy="369332"/>
          </a:xfrm>
          <a:prstGeom prst="rect">
            <a:avLst/>
          </a:prstGeom>
          <a:solidFill>
            <a:schemeClr val="accent6"/>
          </a:solidFill>
          <a:ln>
            <a:noFill/>
          </a:ln>
        </p:spPr>
        <p:txBody>
          <a:bodyPr wrap="square" rtlCol="0">
            <a:spAutoFit/>
          </a:bodyPr>
          <a:lstStyle/>
          <a:p>
            <a:pPr algn="ctr"/>
            <a:r>
              <a:rPr lang="ja-JP" altLang="en-US" dirty="0">
                <a:latin typeface="+mn-ea"/>
              </a:rPr>
              <a:t>２次マニフェスト</a:t>
            </a:r>
            <a:endParaRPr kumimoji="1" lang="ja-JP" altLang="en-US" dirty="0">
              <a:latin typeface="+mn-ea"/>
            </a:endParaRPr>
          </a:p>
        </p:txBody>
      </p:sp>
      <p:cxnSp>
        <p:nvCxnSpPr>
          <p:cNvPr id="26" name="直線コネクタ 25"/>
          <p:cNvCxnSpPr/>
          <p:nvPr/>
        </p:nvCxnSpPr>
        <p:spPr>
          <a:xfrm>
            <a:off x="107504" y="2276872"/>
            <a:ext cx="9036496"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107504" y="3789040"/>
            <a:ext cx="9036496"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1682665" y="2492896"/>
            <a:ext cx="468000" cy="338554"/>
          </a:xfrm>
          <a:prstGeom prst="rect">
            <a:avLst/>
          </a:prstGeom>
          <a:noFill/>
          <a:ln>
            <a:solidFill>
              <a:schemeClr val="tx1"/>
            </a:solidFill>
          </a:ln>
        </p:spPr>
        <p:txBody>
          <a:bodyPr wrap="none" rtlCol="0">
            <a:spAutoFit/>
          </a:bodyPr>
          <a:lstStyle/>
          <a:p>
            <a:pPr algn="ctr"/>
            <a:r>
              <a:rPr kumimoji="1" lang="ja-JP" altLang="en-US" sz="1600" dirty="0">
                <a:latin typeface="+mn-ea"/>
              </a:rPr>
              <a:t>Ｂ１</a:t>
            </a:r>
          </a:p>
        </p:txBody>
      </p:sp>
      <p:sp>
        <p:nvSpPr>
          <p:cNvPr id="29" name="テキスト ボックス 28"/>
          <p:cNvSpPr txBox="1"/>
          <p:nvPr/>
        </p:nvSpPr>
        <p:spPr>
          <a:xfrm>
            <a:off x="2196971" y="2492896"/>
            <a:ext cx="468000" cy="338554"/>
          </a:xfrm>
          <a:prstGeom prst="rect">
            <a:avLst/>
          </a:prstGeom>
          <a:noFill/>
          <a:ln>
            <a:solidFill>
              <a:schemeClr val="tx1"/>
            </a:solidFill>
          </a:ln>
        </p:spPr>
        <p:txBody>
          <a:bodyPr wrap="none" rtlCol="0">
            <a:spAutoFit/>
          </a:bodyPr>
          <a:lstStyle/>
          <a:p>
            <a:pPr algn="ctr"/>
            <a:r>
              <a:rPr lang="ja-JP" altLang="en-US" sz="1600" dirty="0">
                <a:latin typeface="+mn-ea"/>
              </a:rPr>
              <a:t>Ｂ２</a:t>
            </a:r>
            <a:endParaRPr kumimoji="1" lang="ja-JP" altLang="en-US" sz="1600" dirty="0">
              <a:latin typeface="+mn-ea"/>
            </a:endParaRPr>
          </a:p>
        </p:txBody>
      </p:sp>
      <p:sp>
        <p:nvSpPr>
          <p:cNvPr id="30" name="テキスト ボックス 29"/>
          <p:cNvSpPr txBox="1"/>
          <p:nvPr/>
        </p:nvSpPr>
        <p:spPr>
          <a:xfrm>
            <a:off x="1686672" y="2899683"/>
            <a:ext cx="468000" cy="338554"/>
          </a:xfrm>
          <a:prstGeom prst="rect">
            <a:avLst/>
          </a:prstGeom>
          <a:noFill/>
          <a:ln>
            <a:solidFill>
              <a:schemeClr val="tx1"/>
            </a:solidFill>
          </a:ln>
        </p:spPr>
        <p:txBody>
          <a:bodyPr wrap="none" rtlCol="0">
            <a:spAutoFit/>
          </a:bodyPr>
          <a:lstStyle/>
          <a:p>
            <a:pPr algn="ctr"/>
            <a:r>
              <a:rPr lang="ja-JP" altLang="en-US" sz="1600" dirty="0">
                <a:latin typeface="+mn-ea"/>
              </a:rPr>
              <a:t>Ｃ１</a:t>
            </a:r>
            <a:endParaRPr kumimoji="1" lang="ja-JP" altLang="en-US" sz="1600" dirty="0">
              <a:latin typeface="+mn-ea"/>
            </a:endParaRPr>
          </a:p>
        </p:txBody>
      </p:sp>
      <p:sp>
        <p:nvSpPr>
          <p:cNvPr id="31" name="テキスト ボックス 30"/>
          <p:cNvSpPr txBox="1"/>
          <p:nvPr/>
        </p:nvSpPr>
        <p:spPr>
          <a:xfrm>
            <a:off x="2200978" y="2899683"/>
            <a:ext cx="468000" cy="338554"/>
          </a:xfrm>
          <a:prstGeom prst="rect">
            <a:avLst/>
          </a:prstGeom>
          <a:noFill/>
          <a:ln>
            <a:solidFill>
              <a:schemeClr val="tx1"/>
            </a:solidFill>
          </a:ln>
        </p:spPr>
        <p:txBody>
          <a:bodyPr wrap="none" rtlCol="0">
            <a:spAutoFit/>
          </a:bodyPr>
          <a:lstStyle/>
          <a:p>
            <a:pPr algn="ctr"/>
            <a:r>
              <a:rPr lang="ja-JP" altLang="en-US" sz="1600" dirty="0">
                <a:latin typeface="+mn-ea"/>
              </a:rPr>
              <a:t>Ｃ２</a:t>
            </a:r>
            <a:endParaRPr kumimoji="1" lang="ja-JP" altLang="en-US" sz="1600" dirty="0">
              <a:latin typeface="+mn-ea"/>
            </a:endParaRPr>
          </a:p>
        </p:txBody>
      </p:sp>
      <p:sp>
        <p:nvSpPr>
          <p:cNvPr id="32" name="テキスト ボックス 31"/>
          <p:cNvSpPr txBox="1"/>
          <p:nvPr/>
        </p:nvSpPr>
        <p:spPr>
          <a:xfrm>
            <a:off x="1691680" y="3306470"/>
            <a:ext cx="468000" cy="338554"/>
          </a:xfrm>
          <a:prstGeom prst="rect">
            <a:avLst/>
          </a:prstGeom>
          <a:noFill/>
          <a:ln>
            <a:solidFill>
              <a:schemeClr val="tx1"/>
            </a:solidFill>
          </a:ln>
        </p:spPr>
        <p:txBody>
          <a:bodyPr wrap="none" rtlCol="0">
            <a:spAutoFit/>
          </a:bodyPr>
          <a:lstStyle/>
          <a:p>
            <a:pPr algn="ctr"/>
            <a:r>
              <a:rPr kumimoji="1" lang="ja-JP" altLang="en-US" sz="1600" dirty="0">
                <a:latin typeface="+mn-ea"/>
              </a:rPr>
              <a:t>Ｄ</a:t>
            </a:r>
          </a:p>
        </p:txBody>
      </p:sp>
      <p:sp>
        <p:nvSpPr>
          <p:cNvPr id="33" name="テキスト ボックス 32"/>
          <p:cNvSpPr txBox="1"/>
          <p:nvPr/>
        </p:nvSpPr>
        <p:spPr>
          <a:xfrm>
            <a:off x="2195736" y="3306470"/>
            <a:ext cx="468000" cy="338554"/>
          </a:xfrm>
          <a:prstGeom prst="rect">
            <a:avLst/>
          </a:prstGeom>
          <a:noFill/>
          <a:ln>
            <a:solidFill>
              <a:schemeClr val="tx1"/>
            </a:solidFill>
          </a:ln>
        </p:spPr>
        <p:txBody>
          <a:bodyPr wrap="none" rtlCol="0">
            <a:spAutoFit/>
          </a:bodyPr>
          <a:lstStyle/>
          <a:p>
            <a:pPr algn="ctr"/>
            <a:r>
              <a:rPr lang="ja-JP" altLang="en-US" sz="1600" dirty="0">
                <a:latin typeface="+mn-ea"/>
              </a:rPr>
              <a:t>Ｅ</a:t>
            </a:r>
            <a:endParaRPr kumimoji="1" lang="ja-JP" altLang="en-US" sz="1600" dirty="0">
              <a:latin typeface="+mn-ea"/>
            </a:endParaRPr>
          </a:p>
        </p:txBody>
      </p:sp>
      <p:sp>
        <p:nvSpPr>
          <p:cNvPr id="34" name="テキスト ボックス 33"/>
          <p:cNvSpPr txBox="1"/>
          <p:nvPr/>
        </p:nvSpPr>
        <p:spPr>
          <a:xfrm>
            <a:off x="1691680" y="3945830"/>
            <a:ext cx="468000" cy="338554"/>
          </a:xfrm>
          <a:prstGeom prst="rect">
            <a:avLst/>
          </a:prstGeom>
          <a:noFill/>
          <a:ln>
            <a:solidFill>
              <a:schemeClr val="tx1"/>
            </a:solidFill>
          </a:ln>
        </p:spPr>
        <p:txBody>
          <a:bodyPr wrap="none" rtlCol="0">
            <a:spAutoFit/>
          </a:bodyPr>
          <a:lstStyle/>
          <a:p>
            <a:pPr algn="ctr"/>
            <a:r>
              <a:rPr lang="en-US" altLang="ja-JP" sz="1600" dirty="0">
                <a:latin typeface="+mn-ea"/>
              </a:rPr>
              <a:t>A</a:t>
            </a:r>
          </a:p>
        </p:txBody>
      </p:sp>
      <p:cxnSp>
        <p:nvCxnSpPr>
          <p:cNvPr id="42" name="直線コネクタ 41"/>
          <p:cNvCxnSpPr/>
          <p:nvPr/>
        </p:nvCxnSpPr>
        <p:spPr>
          <a:xfrm>
            <a:off x="5292080" y="2276872"/>
            <a:ext cx="0" cy="3744416"/>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67" name="二等辺三角形 66"/>
          <p:cNvSpPr/>
          <p:nvPr/>
        </p:nvSpPr>
        <p:spPr>
          <a:xfrm rot="16200000" flipV="1">
            <a:off x="4302017"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二等辺三角形 67"/>
          <p:cNvSpPr/>
          <p:nvPr/>
        </p:nvSpPr>
        <p:spPr>
          <a:xfrm rot="16200000" flipV="1">
            <a:off x="4446033"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二等辺三角形 68"/>
          <p:cNvSpPr/>
          <p:nvPr/>
        </p:nvSpPr>
        <p:spPr>
          <a:xfrm rot="16200000" flipV="1">
            <a:off x="5904149"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二等辺三角形 69"/>
          <p:cNvSpPr/>
          <p:nvPr/>
        </p:nvSpPr>
        <p:spPr>
          <a:xfrm rot="16200000" flipV="1">
            <a:off x="6048165"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二等辺三角形 70"/>
          <p:cNvSpPr/>
          <p:nvPr/>
        </p:nvSpPr>
        <p:spPr>
          <a:xfrm rot="16200000" flipV="1">
            <a:off x="7471265"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二等辺三角形 71"/>
          <p:cNvSpPr/>
          <p:nvPr/>
        </p:nvSpPr>
        <p:spPr>
          <a:xfrm rot="16200000" flipV="1">
            <a:off x="7615281" y="1957956"/>
            <a:ext cx="166874" cy="9486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7" name="グループ化 96"/>
          <p:cNvGrpSpPr/>
          <p:nvPr/>
        </p:nvGrpSpPr>
        <p:grpSpPr>
          <a:xfrm>
            <a:off x="1821787" y="1340768"/>
            <a:ext cx="648072" cy="508846"/>
            <a:chOff x="1821787" y="1340768"/>
            <a:chExt cx="648072" cy="508846"/>
          </a:xfrm>
        </p:grpSpPr>
        <p:sp>
          <p:nvSpPr>
            <p:cNvPr id="94" name="雲 93"/>
            <p:cNvSpPr/>
            <p:nvPr/>
          </p:nvSpPr>
          <p:spPr>
            <a:xfrm rot="5400000">
              <a:off x="1982897" y="1411881"/>
              <a:ext cx="256651" cy="179510"/>
            </a:xfrm>
            <a:prstGeom prst="cloud">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雲 94"/>
            <p:cNvSpPr/>
            <p:nvPr/>
          </p:nvSpPr>
          <p:spPr>
            <a:xfrm rot="5566905">
              <a:off x="1821542" y="1416086"/>
              <a:ext cx="256651" cy="179510"/>
            </a:xfrm>
            <a:prstGeom prst="cloud">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2" name="グループ化 91"/>
            <p:cNvGrpSpPr/>
            <p:nvPr/>
          </p:nvGrpSpPr>
          <p:grpSpPr>
            <a:xfrm>
              <a:off x="1821787" y="1340768"/>
              <a:ext cx="648072" cy="508846"/>
              <a:chOff x="6444208" y="4504330"/>
              <a:chExt cx="648072" cy="508846"/>
            </a:xfrm>
            <a:effectLst/>
          </p:grpSpPr>
          <p:sp>
            <p:nvSpPr>
              <p:cNvPr id="86" name="正方形/長方形 85"/>
              <p:cNvSpPr/>
              <p:nvPr/>
            </p:nvSpPr>
            <p:spPr>
              <a:xfrm>
                <a:off x="6444208" y="4694075"/>
                <a:ext cx="648072" cy="247093"/>
              </a:xfrm>
              <a:prstGeom prst="rect">
                <a:avLst/>
              </a:pr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1 つの角を丸めた四角形 86"/>
              <p:cNvSpPr/>
              <p:nvPr/>
            </p:nvSpPr>
            <p:spPr>
              <a:xfrm>
                <a:off x="6840585" y="4504330"/>
                <a:ext cx="251695" cy="189746"/>
              </a:xfrm>
              <a:prstGeom prst="snipRoundRect">
                <a:avLst>
                  <a:gd name="adj1" fmla="val 2476"/>
                  <a:gd name="adj2" fmla="val 28020"/>
                </a:avLst>
              </a:pr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円/楕円 88"/>
              <p:cNvSpPr/>
              <p:nvPr/>
            </p:nvSpPr>
            <p:spPr>
              <a:xfrm>
                <a:off x="6516216" y="4869160"/>
                <a:ext cx="144016" cy="144016"/>
              </a:xfrm>
              <a:prstGeom prst="ellipse">
                <a:avLst/>
              </a:prstGeom>
              <a:solidFill>
                <a:schemeClr val="tx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円/楕円 89"/>
              <p:cNvSpPr/>
              <p:nvPr/>
            </p:nvSpPr>
            <p:spPr>
              <a:xfrm>
                <a:off x="6894424" y="4869160"/>
                <a:ext cx="144016" cy="144016"/>
              </a:xfrm>
              <a:prstGeom prst="ellipse">
                <a:avLst/>
              </a:prstGeom>
              <a:solidFill>
                <a:schemeClr val="tx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6" name="1 つの角を切り取った四角形 95"/>
            <p:cNvSpPr/>
            <p:nvPr/>
          </p:nvSpPr>
          <p:spPr>
            <a:xfrm>
              <a:off x="2344011" y="1381719"/>
              <a:ext cx="90966" cy="128326"/>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7" name="角丸四角形吹き出し 106"/>
          <p:cNvSpPr/>
          <p:nvPr/>
        </p:nvSpPr>
        <p:spPr>
          <a:xfrm>
            <a:off x="3347864" y="2798639"/>
            <a:ext cx="864096" cy="677108"/>
          </a:xfrm>
          <a:prstGeom prst="wedgeRoundRectCallout">
            <a:avLst>
              <a:gd name="adj1" fmla="val 105933"/>
              <a:gd name="adj2" fmla="val -197743"/>
              <a:gd name="adj3" fmla="val 16667"/>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dirty="0"/>
              <a:t>運搬終了</a:t>
            </a:r>
          </a:p>
        </p:txBody>
      </p:sp>
      <p:sp>
        <p:nvSpPr>
          <p:cNvPr id="108" name="角丸四角形吹き出し 107"/>
          <p:cNvSpPr/>
          <p:nvPr/>
        </p:nvSpPr>
        <p:spPr>
          <a:xfrm>
            <a:off x="3031395" y="2780928"/>
            <a:ext cx="1180565" cy="677108"/>
          </a:xfrm>
          <a:prstGeom prst="wedgeRoundRectCallout">
            <a:avLst>
              <a:gd name="adj1" fmla="val 91410"/>
              <a:gd name="adj2" fmla="val -194930"/>
              <a:gd name="adj3" fmla="val 16667"/>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dirty="0"/>
              <a:t>中間処分終了</a:t>
            </a:r>
          </a:p>
        </p:txBody>
      </p:sp>
      <p:grpSp>
        <p:nvGrpSpPr>
          <p:cNvPr id="109" name="グループ化 108"/>
          <p:cNvGrpSpPr/>
          <p:nvPr/>
        </p:nvGrpSpPr>
        <p:grpSpPr>
          <a:xfrm>
            <a:off x="5434416" y="1340768"/>
            <a:ext cx="648072" cy="508846"/>
            <a:chOff x="1821787" y="1340768"/>
            <a:chExt cx="648072" cy="508846"/>
          </a:xfrm>
        </p:grpSpPr>
        <p:sp>
          <p:nvSpPr>
            <p:cNvPr id="110" name="雲 109"/>
            <p:cNvSpPr/>
            <p:nvPr/>
          </p:nvSpPr>
          <p:spPr>
            <a:xfrm rot="5400000">
              <a:off x="1982897" y="1411881"/>
              <a:ext cx="256651" cy="179510"/>
            </a:xfrm>
            <a:prstGeom prst="cloud">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雲 110"/>
            <p:cNvSpPr/>
            <p:nvPr/>
          </p:nvSpPr>
          <p:spPr>
            <a:xfrm rot="5566905">
              <a:off x="1821542" y="1416086"/>
              <a:ext cx="256651" cy="179510"/>
            </a:xfrm>
            <a:prstGeom prst="cloud">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2" name="グループ化 111"/>
            <p:cNvGrpSpPr/>
            <p:nvPr/>
          </p:nvGrpSpPr>
          <p:grpSpPr>
            <a:xfrm>
              <a:off x="1821787" y="1340768"/>
              <a:ext cx="648072" cy="508846"/>
              <a:chOff x="6444208" y="4504330"/>
              <a:chExt cx="648072" cy="508846"/>
            </a:xfrm>
            <a:effectLst/>
          </p:grpSpPr>
          <p:sp>
            <p:nvSpPr>
              <p:cNvPr id="114" name="正方形/長方形 113"/>
              <p:cNvSpPr/>
              <p:nvPr/>
            </p:nvSpPr>
            <p:spPr>
              <a:xfrm>
                <a:off x="6444208" y="4694075"/>
                <a:ext cx="648072" cy="24709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1 つの角を丸めた四角形 114"/>
              <p:cNvSpPr/>
              <p:nvPr/>
            </p:nvSpPr>
            <p:spPr>
              <a:xfrm>
                <a:off x="6840585" y="4504330"/>
                <a:ext cx="251695" cy="189746"/>
              </a:xfrm>
              <a:prstGeom prst="snipRoundRect">
                <a:avLst>
                  <a:gd name="adj1" fmla="val 2476"/>
                  <a:gd name="adj2" fmla="val 2802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円/楕円 115"/>
              <p:cNvSpPr/>
              <p:nvPr/>
            </p:nvSpPr>
            <p:spPr>
              <a:xfrm>
                <a:off x="6516216" y="4869160"/>
                <a:ext cx="144016" cy="144016"/>
              </a:xfrm>
              <a:prstGeom prst="ellipse">
                <a:avLst/>
              </a:prstGeom>
              <a:solidFill>
                <a:schemeClr val="tx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円/楕円 116"/>
              <p:cNvSpPr/>
              <p:nvPr/>
            </p:nvSpPr>
            <p:spPr>
              <a:xfrm>
                <a:off x="6894424" y="4869160"/>
                <a:ext cx="144016" cy="144016"/>
              </a:xfrm>
              <a:prstGeom prst="ellipse">
                <a:avLst/>
              </a:prstGeom>
              <a:solidFill>
                <a:schemeClr val="tx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3" name="1 つの角を切り取った四角形 112"/>
            <p:cNvSpPr/>
            <p:nvPr/>
          </p:nvSpPr>
          <p:spPr>
            <a:xfrm>
              <a:off x="2344011" y="1381719"/>
              <a:ext cx="90966" cy="128326"/>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8" name="テキスト ボックス 117"/>
          <p:cNvSpPr txBox="1"/>
          <p:nvPr/>
        </p:nvSpPr>
        <p:spPr>
          <a:xfrm>
            <a:off x="5391081" y="2492896"/>
            <a:ext cx="468000" cy="338554"/>
          </a:xfrm>
          <a:prstGeom prst="rect">
            <a:avLst/>
          </a:prstGeom>
          <a:noFill/>
          <a:ln>
            <a:solidFill>
              <a:schemeClr val="tx1"/>
            </a:solidFill>
          </a:ln>
        </p:spPr>
        <p:txBody>
          <a:bodyPr wrap="none" rtlCol="0">
            <a:spAutoFit/>
          </a:bodyPr>
          <a:lstStyle/>
          <a:p>
            <a:pPr algn="ctr"/>
            <a:r>
              <a:rPr kumimoji="1" lang="ja-JP" altLang="en-US" sz="1600" dirty="0">
                <a:latin typeface="+mn-ea"/>
              </a:rPr>
              <a:t>Ｂ１</a:t>
            </a:r>
          </a:p>
        </p:txBody>
      </p:sp>
      <p:sp>
        <p:nvSpPr>
          <p:cNvPr id="119" name="テキスト ボックス 118"/>
          <p:cNvSpPr txBox="1"/>
          <p:nvPr/>
        </p:nvSpPr>
        <p:spPr>
          <a:xfrm>
            <a:off x="5905387" y="2492896"/>
            <a:ext cx="468000" cy="338554"/>
          </a:xfrm>
          <a:prstGeom prst="rect">
            <a:avLst/>
          </a:prstGeom>
          <a:noFill/>
          <a:ln>
            <a:solidFill>
              <a:schemeClr val="tx1"/>
            </a:solidFill>
          </a:ln>
        </p:spPr>
        <p:txBody>
          <a:bodyPr wrap="none" rtlCol="0">
            <a:spAutoFit/>
          </a:bodyPr>
          <a:lstStyle/>
          <a:p>
            <a:pPr algn="ctr"/>
            <a:r>
              <a:rPr lang="ja-JP" altLang="en-US" sz="1600" dirty="0">
                <a:latin typeface="+mn-ea"/>
              </a:rPr>
              <a:t>Ｂ２</a:t>
            </a:r>
            <a:endParaRPr kumimoji="1" lang="ja-JP" altLang="en-US" sz="1600" dirty="0">
              <a:latin typeface="+mn-ea"/>
            </a:endParaRPr>
          </a:p>
        </p:txBody>
      </p:sp>
      <p:sp>
        <p:nvSpPr>
          <p:cNvPr id="120" name="テキスト ボックス 119"/>
          <p:cNvSpPr txBox="1"/>
          <p:nvPr/>
        </p:nvSpPr>
        <p:spPr>
          <a:xfrm>
            <a:off x="5395088" y="2899683"/>
            <a:ext cx="468000" cy="338554"/>
          </a:xfrm>
          <a:prstGeom prst="rect">
            <a:avLst/>
          </a:prstGeom>
          <a:noFill/>
          <a:ln>
            <a:solidFill>
              <a:schemeClr val="tx1"/>
            </a:solidFill>
          </a:ln>
        </p:spPr>
        <p:txBody>
          <a:bodyPr wrap="none" rtlCol="0">
            <a:spAutoFit/>
          </a:bodyPr>
          <a:lstStyle/>
          <a:p>
            <a:pPr algn="ctr"/>
            <a:r>
              <a:rPr lang="ja-JP" altLang="en-US" sz="1600" dirty="0">
                <a:latin typeface="+mn-ea"/>
              </a:rPr>
              <a:t>Ｃ１</a:t>
            </a:r>
            <a:endParaRPr kumimoji="1" lang="ja-JP" altLang="en-US" sz="1600" dirty="0">
              <a:latin typeface="+mn-ea"/>
            </a:endParaRPr>
          </a:p>
        </p:txBody>
      </p:sp>
      <p:sp>
        <p:nvSpPr>
          <p:cNvPr id="121" name="テキスト ボックス 120"/>
          <p:cNvSpPr txBox="1"/>
          <p:nvPr/>
        </p:nvSpPr>
        <p:spPr>
          <a:xfrm>
            <a:off x="5909394" y="2899683"/>
            <a:ext cx="468000" cy="338554"/>
          </a:xfrm>
          <a:prstGeom prst="rect">
            <a:avLst/>
          </a:prstGeom>
          <a:noFill/>
          <a:ln>
            <a:solidFill>
              <a:schemeClr val="tx1"/>
            </a:solidFill>
          </a:ln>
        </p:spPr>
        <p:txBody>
          <a:bodyPr wrap="none" rtlCol="0">
            <a:spAutoFit/>
          </a:bodyPr>
          <a:lstStyle/>
          <a:p>
            <a:pPr algn="ctr"/>
            <a:r>
              <a:rPr lang="ja-JP" altLang="en-US" sz="1600" dirty="0">
                <a:latin typeface="+mn-ea"/>
              </a:rPr>
              <a:t>Ｃ２</a:t>
            </a:r>
            <a:endParaRPr kumimoji="1" lang="ja-JP" altLang="en-US" sz="1600" dirty="0">
              <a:latin typeface="+mn-ea"/>
            </a:endParaRPr>
          </a:p>
        </p:txBody>
      </p:sp>
      <p:sp>
        <p:nvSpPr>
          <p:cNvPr id="122" name="テキスト ボックス 121"/>
          <p:cNvSpPr txBox="1"/>
          <p:nvPr/>
        </p:nvSpPr>
        <p:spPr>
          <a:xfrm>
            <a:off x="5400096" y="3306470"/>
            <a:ext cx="468000" cy="338554"/>
          </a:xfrm>
          <a:prstGeom prst="rect">
            <a:avLst/>
          </a:prstGeom>
          <a:noFill/>
          <a:ln>
            <a:solidFill>
              <a:schemeClr val="tx1"/>
            </a:solidFill>
          </a:ln>
        </p:spPr>
        <p:txBody>
          <a:bodyPr wrap="none" rtlCol="0">
            <a:spAutoFit/>
          </a:bodyPr>
          <a:lstStyle/>
          <a:p>
            <a:pPr algn="ctr"/>
            <a:r>
              <a:rPr kumimoji="1" lang="ja-JP" altLang="en-US" sz="1600" dirty="0">
                <a:latin typeface="+mn-ea"/>
              </a:rPr>
              <a:t>Ｄ</a:t>
            </a:r>
          </a:p>
        </p:txBody>
      </p:sp>
      <p:sp>
        <p:nvSpPr>
          <p:cNvPr id="123" name="テキスト ボックス 122"/>
          <p:cNvSpPr txBox="1"/>
          <p:nvPr/>
        </p:nvSpPr>
        <p:spPr>
          <a:xfrm>
            <a:off x="5904152" y="3306470"/>
            <a:ext cx="468000" cy="338554"/>
          </a:xfrm>
          <a:prstGeom prst="rect">
            <a:avLst/>
          </a:prstGeom>
          <a:noFill/>
          <a:ln>
            <a:solidFill>
              <a:schemeClr val="tx1"/>
            </a:solidFill>
          </a:ln>
        </p:spPr>
        <p:txBody>
          <a:bodyPr wrap="none" rtlCol="0">
            <a:spAutoFit/>
          </a:bodyPr>
          <a:lstStyle/>
          <a:p>
            <a:pPr algn="ctr"/>
            <a:r>
              <a:rPr lang="ja-JP" altLang="en-US" sz="1600" dirty="0">
                <a:latin typeface="+mn-ea"/>
              </a:rPr>
              <a:t>Ｅ</a:t>
            </a:r>
            <a:endParaRPr kumimoji="1" lang="ja-JP" altLang="en-US" sz="1600" dirty="0">
              <a:latin typeface="+mn-ea"/>
            </a:endParaRPr>
          </a:p>
        </p:txBody>
      </p:sp>
      <p:sp>
        <p:nvSpPr>
          <p:cNvPr id="124" name="テキスト ボックス 123"/>
          <p:cNvSpPr txBox="1"/>
          <p:nvPr/>
        </p:nvSpPr>
        <p:spPr>
          <a:xfrm>
            <a:off x="5400096" y="3945830"/>
            <a:ext cx="468000" cy="338554"/>
          </a:xfrm>
          <a:prstGeom prst="rect">
            <a:avLst/>
          </a:prstGeom>
          <a:noFill/>
          <a:ln>
            <a:solidFill>
              <a:schemeClr val="tx1"/>
            </a:solidFill>
          </a:ln>
        </p:spPr>
        <p:txBody>
          <a:bodyPr wrap="none" rtlCol="0">
            <a:spAutoFit/>
          </a:bodyPr>
          <a:lstStyle/>
          <a:p>
            <a:pPr algn="ctr"/>
            <a:r>
              <a:rPr lang="en-US" altLang="ja-JP" sz="1600" dirty="0">
                <a:latin typeface="+mn-ea"/>
              </a:rPr>
              <a:t>A</a:t>
            </a:r>
          </a:p>
        </p:txBody>
      </p:sp>
      <p:sp>
        <p:nvSpPr>
          <p:cNvPr id="126" name="角丸四角形吹き出し 125"/>
          <p:cNvSpPr/>
          <p:nvPr/>
        </p:nvSpPr>
        <p:spPr>
          <a:xfrm>
            <a:off x="7020272" y="5013176"/>
            <a:ext cx="2004030" cy="893132"/>
          </a:xfrm>
          <a:prstGeom prst="wedgeRoundRectCallout">
            <a:avLst>
              <a:gd name="adj1" fmla="val -107240"/>
              <a:gd name="adj2" fmla="val 47411"/>
              <a:gd name="adj3" fmla="val 16667"/>
            </a:avLst>
          </a:prstGeom>
          <a:solidFill>
            <a:srgbClr val="0070C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dirty="0"/>
              <a:t>最終処分が完了したため、Ｅ票も同時に返却</a:t>
            </a:r>
          </a:p>
        </p:txBody>
      </p:sp>
      <p:sp>
        <p:nvSpPr>
          <p:cNvPr id="127" name="角丸四角形吹き出し 126"/>
          <p:cNvSpPr/>
          <p:nvPr/>
        </p:nvSpPr>
        <p:spPr>
          <a:xfrm>
            <a:off x="3209945" y="5157539"/>
            <a:ext cx="2004030" cy="893132"/>
          </a:xfrm>
          <a:prstGeom prst="wedgeRoundRectCallout">
            <a:avLst>
              <a:gd name="adj1" fmla="val -93457"/>
              <a:gd name="adj2" fmla="val 19683"/>
              <a:gd name="adj3" fmla="val 16667"/>
            </a:avLst>
          </a:prstGeom>
          <a:solidFill>
            <a:srgbClr val="FF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dirty="0"/>
              <a:t>最終処分の確認</a:t>
            </a:r>
            <a:endParaRPr lang="en-US" altLang="ja-JP" dirty="0"/>
          </a:p>
          <a:p>
            <a:pPr algn="ctr"/>
            <a:r>
              <a:rPr kumimoji="1" lang="ja-JP" altLang="en-US" dirty="0"/>
              <a:t>⇒１次のＥ票返却</a:t>
            </a:r>
          </a:p>
        </p:txBody>
      </p:sp>
      <p:sp>
        <p:nvSpPr>
          <p:cNvPr id="128" name="円/楕円 127"/>
          <p:cNvSpPr/>
          <p:nvPr/>
        </p:nvSpPr>
        <p:spPr>
          <a:xfrm>
            <a:off x="1433493" y="3645024"/>
            <a:ext cx="978267" cy="266429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62"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10" name="フッター プレースホルダー 9"/>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17986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38889E-6 -4.44444E-6 L 0.28264 -4.44444E-6 " pathEditMode="relative" rAng="0" ptsTypes="AA">
                                      <p:cBhvr>
                                        <p:cTn id="6" dur="2000" fill="hold"/>
                                        <p:tgtEl>
                                          <p:spTgt spid="28"/>
                                        </p:tgtEl>
                                        <p:attrNameLst>
                                          <p:attrName>ppt_x</p:attrName>
                                          <p:attrName>ppt_y</p:attrName>
                                        </p:attrNameLst>
                                      </p:cBhvr>
                                      <p:rCtr x="14132" y="0"/>
                                    </p:animMotion>
                                  </p:childTnLst>
                                </p:cTn>
                              </p:par>
                              <p:par>
                                <p:cTn id="7" presetID="63" presetClass="path" presetSubtype="0" accel="50000" decel="50000" fill="hold" grpId="0" nodeType="withEffect">
                                  <p:stCondLst>
                                    <p:cond delay="0"/>
                                  </p:stCondLst>
                                  <p:childTnLst>
                                    <p:animMotion origin="layout" path="M 4.16667E-6 -3.7037E-6 L 0.28229 -3.7037E-6 " pathEditMode="relative" rAng="0" ptsTypes="AA">
                                      <p:cBhvr>
                                        <p:cTn id="8" dur="2000" fill="hold"/>
                                        <p:tgtEl>
                                          <p:spTgt spid="30"/>
                                        </p:tgtEl>
                                        <p:attrNameLst>
                                          <p:attrName>ppt_x</p:attrName>
                                          <p:attrName>ppt_y</p:attrName>
                                        </p:attrNameLst>
                                      </p:cBhvr>
                                      <p:rCtr x="14115" y="0"/>
                                    </p:animMotion>
                                  </p:childTnLst>
                                </p:cTn>
                              </p:par>
                              <p:par>
                                <p:cTn id="9" presetID="63" presetClass="path" presetSubtype="0" accel="50000" decel="50000" fill="hold" grpId="0" nodeType="withEffect">
                                  <p:stCondLst>
                                    <p:cond delay="0"/>
                                  </p:stCondLst>
                                  <p:childTnLst>
                                    <p:animMotion origin="layout" path="M 1.38889E-6 -4.44444E-6 L 0.28142 -4.44444E-6 " pathEditMode="relative" rAng="0" ptsTypes="AA">
                                      <p:cBhvr>
                                        <p:cTn id="10" dur="2000" fill="hold"/>
                                        <p:tgtEl>
                                          <p:spTgt spid="29"/>
                                        </p:tgtEl>
                                        <p:attrNameLst>
                                          <p:attrName>ppt_x</p:attrName>
                                          <p:attrName>ppt_y</p:attrName>
                                        </p:attrNameLst>
                                      </p:cBhvr>
                                      <p:rCtr x="14063" y="0"/>
                                    </p:animMotion>
                                  </p:childTnLst>
                                </p:cTn>
                              </p:par>
                              <p:par>
                                <p:cTn id="11" presetID="63" presetClass="path" presetSubtype="0" accel="50000" decel="50000" fill="hold" grpId="0" nodeType="withEffect">
                                  <p:stCondLst>
                                    <p:cond delay="0"/>
                                  </p:stCondLst>
                                  <p:childTnLst>
                                    <p:animMotion origin="layout" path="M 4.16667E-6 -3.7037E-6 L 0.28107 -3.7037E-6 " pathEditMode="relative" rAng="0" ptsTypes="AA">
                                      <p:cBhvr>
                                        <p:cTn id="12" dur="2000" fill="hold"/>
                                        <p:tgtEl>
                                          <p:spTgt spid="31"/>
                                        </p:tgtEl>
                                        <p:attrNameLst>
                                          <p:attrName>ppt_x</p:attrName>
                                          <p:attrName>ppt_y</p:attrName>
                                        </p:attrNameLst>
                                      </p:cBhvr>
                                      <p:rCtr x="14045" y="0"/>
                                    </p:animMotion>
                                  </p:childTnLst>
                                </p:cTn>
                              </p:par>
                              <p:par>
                                <p:cTn id="13" presetID="63" presetClass="path" presetSubtype="0" accel="50000" decel="50000" fill="hold" grpId="0" nodeType="withEffect">
                                  <p:stCondLst>
                                    <p:cond delay="0"/>
                                  </p:stCondLst>
                                  <p:childTnLst>
                                    <p:animMotion origin="layout" path="M 5E-6 -2.96296E-6 L 0.2816 -2.96296E-6 " pathEditMode="relative" rAng="0" ptsTypes="AA">
                                      <p:cBhvr>
                                        <p:cTn id="14" dur="2000" fill="hold"/>
                                        <p:tgtEl>
                                          <p:spTgt spid="33"/>
                                        </p:tgtEl>
                                        <p:attrNameLst>
                                          <p:attrName>ppt_x</p:attrName>
                                          <p:attrName>ppt_y</p:attrName>
                                        </p:attrNameLst>
                                      </p:cBhvr>
                                      <p:rCtr x="14080" y="0"/>
                                    </p:animMotion>
                                  </p:childTnLst>
                                </p:cTn>
                              </p:par>
                              <p:par>
                                <p:cTn id="15" presetID="63" presetClass="path" presetSubtype="0" accel="50000" decel="50000" fill="hold" grpId="0" nodeType="withEffect">
                                  <p:stCondLst>
                                    <p:cond delay="0"/>
                                  </p:stCondLst>
                                  <p:childTnLst>
                                    <p:animMotion origin="layout" path="M -2.77778E-7 -2.96296E-6 L 0.2816 -2.96296E-6 " pathEditMode="relative" rAng="0" ptsTypes="AA">
                                      <p:cBhvr>
                                        <p:cTn id="16" dur="2000" fill="hold"/>
                                        <p:tgtEl>
                                          <p:spTgt spid="32"/>
                                        </p:tgtEl>
                                        <p:attrNameLst>
                                          <p:attrName>ppt_x</p:attrName>
                                          <p:attrName>ppt_y</p:attrName>
                                        </p:attrNameLst>
                                      </p:cBhvr>
                                      <p:rCtr x="14080" y="0"/>
                                    </p:animMotion>
                                  </p:childTnLst>
                                </p:cTn>
                              </p:par>
                              <p:par>
                                <p:cTn id="17" presetID="63" presetClass="path" presetSubtype="0" accel="50000" decel="50000" fill="hold" nodeType="withEffect">
                                  <p:stCondLst>
                                    <p:cond delay="0"/>
                                  </p:stCondLst>
                                  <p:childTnLst>
                                    <p:animMotion origin="layout" path="M -2.22222E-6 1.11111E-6 L 0.32049 1.11111E-6 " pathEditMode="relative" rAng="0" ptsTypes="AA">
                                      <p:cBhvr>
                                        <p:cTn id="18" dur="2000" fill="hold"/>
                                        <p:tgtEl>
                                          <p:spTgt spid="97"/>
                                        </p:tgtEl>
                                        <p:attrNameLst>
                                          <p:attrName>ppt_x</p:attrName>
                                          <p:attrName>ppt_y</p:attrName>
                                        </p:attrNameLst>
                                      </p:cBhvr>
                                      <p:rCtr x="16024" y="0"/>
                                    </p:animMotion>
                                  </p:childTnLst>
                                </p:cTn>
                              </p:par>
                            </p:childTnLst>
                          </p:cTn>
                        </p:par>
                      </p:childTnLst>
                    </p:cTn>
                  </p:par>
                  <p:par>
                    <p:cTn id="19" fill="hold">
                      <p:stCondLst>
                        <p:cond delay="indefinite"/>
                      </p:stCondLst>
                      <p:childTnLst>
                        <p:par>
                          <p:cTn id="20" fill="hold">
                            <p:stCondLst>
                              <p:cond delay="0"/>
                            </p:stCondLst>
                            <p:childTnLst>
                              <p:par>
                                <p:cTn id="21" presetID="50" presetClass="path" presetSubtype="0" accel="50000" decel="50000" fill="hold" grpId="1" nodeType="clickEffect">
                                  <p:stCondLst>
                                    <p:cond delay="0"/>
                                  </p:stCondLst>
                                  <p:childTnLst>
                                    <p:animMotion origin="layout" path="M 0.28264 -4.44444E-6 L 0.28264 0.10301 C 0.28264 0.14931 0.25868 0.20625 0.23923 0.20625 L 0.19601 0.20625 " pathEditMode="relative" rAng="5400000" ptsTypes="FfFF">
                                      <p:cBhvr>
                                        <p:cTn id="22" dur="2000" fill="hold"/>
                                        <p:tgtEl>
                                          <p:spTgt spid="28"/>
                                        </p:tgtEl>
                                        <p:attrNameLst>
                                          <p:attrName>ppt_x</p:attrName>
                                          <p:attrName>ppt_y</p:attrName>
                                        </p:attrNameLst>
                                      </p:cBhvr>
                                      <p:rCtr x="-4340" y="10301"/>
                                    </p:animMotion>
                                  </p:childTnLst>
                                </p:cTn>
                              </p:par>
                              <p:par>
                                <p:cTn id="23" presetID="50" presetClass="path" presetSubtype="0" accel="50000" decel="50000" fill="hold" grpId="1" nodeType="withEffect">
                                  <p:stCondLst>
                                    <p:cond delay="0"/>
                                  </p:stCondLst>
                                  <p:childTnLst>
                                    <p:animMotion origin="layout" path="M 0.28142 -4.44444E-6 L 0.28142 0.15024 C 0.28142 0.2176 0.18785 0.3007 0.11215 0.3007 L -0.05712 0.3007 " pathEditMode="relative" rAng="5400000" ptsTypes="FfFF">
                                      <p:cBhvr>
                                        <p:cTn id="24" dur="2000" fill="hold"/>
                                        <p:tgtEl>
                                          <p:spTgt spid="29"/>
                                        </p:tgtEl>
                                        <p:attrNameLst>
                                          <p:attrName>ppt_x</p:attrName>
                                          <p:attrName>ppt_y</p:attrName>
                                        </p:attrNameLst>
                                      </p:cBhvr>
                                      <p:rCtr x="-16927" y="15023"/>
                                    </p:animMotion>
                                  </p:childTnLst>
                                </p:cTn>
                              </p:par>
                              <p:par>
                                <p:cTn id="25" presetID="10" presetClass="entr" presetSubtype="0" fill="hold" grpId="0" nodeType="withEffect">
                                  <p:stCondLst>
                                    <p:cond delay="0"/>
                                  </p:stCondLst>
                                  <p:childTnLst>
                                    <p:set>
                                      <p:cBhvr>
                                        <p:cTn id="26" dur="1" fill="hold">
                                          <p:stCondLst>
                                            <p:cond delay="0"/>
                                          </p:stCondLst>
                                        </p:cTn>
                                        <p:tgtEl>
                                          <p:spTgt spid="107"/>
                                        </p:tgtEl>
                                        <p:attrNameLst>
                                          <p:attrName>style.visibility</p:attrName>
                                        </p:attrNameLst>
                                      </p:cBhvr>
                                      <p:to>
                                        <p:strVal val="visible"/>
                                      </p:to>
                                    </p:set>
                                    <p:animEffect transition="in" filter="fade">
                                      <p:cBhvr>
                                        <p:cTn id="27" dur="500"/>
                                        <p:tgtEl>
                                          <p:spTgt spid="107"/>
                                        </p:tgtEl>
                                      </p:cBhvr>
                                    </p:animEffect>
                                  </p:childTnLst>
                                </p:cTn>
                              </p:par>
                            </p:childTnLst>
                          </p:cTn>
                        </p:par>
                      </p:childTnLst>
                    </p:cTn>
                  </p:par>
                  <p:par>
                    <p:cTn id="28" fill="hold">
                      <p:stCondLst>
                        <p:cond delay="indefinite"/>
                      </p:stCondLst>
                      <p:childTnLst>
                        <p:par>
                          <p:cTn id="29" fill="hold">
                            <p:stCondLst>
                              <p:cond delay="0"/>
                            </p:stCondLst>
                            <p:childTnLst>
                              <p:par>
                                <p:cTn id="30" presetID="50" presetClass="path" presetSubtype="0" accel="50000" decel="50000" fill="hold" grpId="1" nodeType="clickEffect">
                                  <p:stCondLst>
                                    <p:cond delay="0"/>
                                  </p:stCondLst>
                                  <p:childTnLst>
                                    <p:animMotion origin="layout" path="M 0.33715 0.14699 L 0.33715 0.07361 C 0.33715 0.04074 0.32204 -0.00023 0.30972 -0.00023 L 0.28211 -0.00023 " pathEditMode="relative" rAng="-5400000" ptsTypes="FfFF">
                                      <p:cBhvr>
                                        <p:cTn id="31" dur="2000" spd="-100000" fill="hold"/>
                                        <p:tgtEl>
                                          <p:spTgt spid="30"/>
                                        </p:tgtEl>
                                        <p:attrNameLst>
                                          <p:attrName>ppt_x</p:attrName>
                                          <p:attrName>ppt_y</p:attrName>
                                        </p:attrNameLst>
                                      </p:cBhvr>
                                      <p:rCtr x="-2743" y="-7361"/>
                                    </p:animMotion>
                                  </p:childTnLst>
                                </p:cTn>
                              </p:par>
                              <p:par>
                                <p:cTn id="32" presetID="50" presetClass="path" presetSubtype="0" accel="50000" decel="50000" fill="hold" grpId="1" nodeType="withEffect">
                                  <p:stCondLst>
                                    <p:cond delay="0"/>
                                  </p:stCondLst>
                                  <p:childTnLst>
                                    <p:animMotion origin="layout" path="M 0.28107 -3.7037E-6 L 0.28107 0.10486 C 0.28107 0.15186 0.24184 0.20996 0.21024 0.20996 L 0.13941 0.20996 " pathEditMode="relative" rAng="5400000" ptsTypes="FfFF">
                                      <p:cBhvr>
                                        <p:cTn id="33" dur="2000" fill="hold"/>
                                        <p:tgtEl>
                                          <p:spTgt spid="31"/>
                                        </p:tgtEl>
                                        <p:attrNameLst>
                                          <p:attrName>ppt_x</p:attrName>
                                          <p:attrName>ppt_y</p:attrName>
                                        </p:attrNameLst>
                                      </p:cBhvr>
                                      <p:rCtr x="-7083" y="10486"/>
                                    </p:animMotion>
                                  </p:childTnLst>
                                </p:cTn>
                              </p:par>
                              <p:par>
                                <p:cTn id="34" presetID="50" presetClass="path" presetSubtype="0" accel="50000" decel="50000" fill="hold" grpId="1" nodeType="withEffect">
                                  <p:stCondLst>
                                    <p:cond delay="0"/>
                                  </p:stCondLst>
                                  <p:childTnLst>
                                    <p:animMotion origin="layout" path="M 0.2816 -2.96296E-6 L 0.2816 0.1331 C 0.2816 0.1926 0.2033 0.26621 0.13976 0.26621 L -0.00191 0.26621 " pathEditMode="relative" rAng="5400000" ptsTypes="FfFF">
                                      <p:cBhvr>
                                        <p:cTn id="35" dur="2000" fill="hold"/>
                                        <p:tgtEl>
                                          <p:spTgt spid="32"/>
                                        </p:tgtEl>
                                        <p:attrNameLst>
                                          <p:attrName>ppt_x</p:attrName>
                                          <p:attrName>ppt_y</p:attrName>
                                        </p:attrNameLst>
                                      </p:cBhvr>
                                      <p:rCtr x="-14184" y="13310"/>
                                    </p:animMotion>
                                  </p:childTnLst>
                                </p:cTn>
                              </p:par>
                              <p:par>
                                <p:cTn id="36" presetID="10" presetClass="exit" presetSubtype="0" fill="hold" grpId="1" nodeType="withEffect">
                                  <p:stCondLst>
                                    <p:cond delay="0"/>
                                  </p:stCondLst>
                                  <p:childTnLst>
                                    <p:animEffect transition="out" filter="fade">
                                      <p:cBhvr>
                                        <p:cTn id="37" dur="500"/>
                                        <p:tgtEl>
                                          <p:spTgt spid="107"/>
                                        </p:tgtEl>
                                      </p:cBhvr>
                                    </p:animEffect>
                                    <p:set>
                                      <p:cBhvr>
                                        <p:cTn id="38" dur="1" fill="hold">
                                          <p:stCondLst>
                                            <p:cond delay="499"/>
                                          </p:stCondLst>
                                        </p:cTn>
                                        <p:tgtEl>
                                          <p:spTgt spid="107"/>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108"/>
                                        </p:tgtEl>
                                        <p:attrNameLst>
                                          <p:attrName>style.visibility</p:attrName>
                                        </p:attrNameLst>
                                      </p:cBhvr>
                                      <p:to>
                                        <p:strVal val="visible"/>
                                      </p:to>
                                    </p:set>
                                    <p:animEffect transition="in" filter="fade">
                                      <p:cBhvr>
                                        <p:cTn id="41" dur="500"/>
                                        <p:tgtEl>
                                          <p:spTgt spid="10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97"/>
                                        </p:tgtEl>
                                      </p:cBhvr>
                                    </p:animEffect>
                                    <p:set>
                                      <p:cBhvr>
                                        <p:cTn id="46" dur="1" fill="hold">
                                          <p:stCondLst>
                                            <p:cond delay="499"/>
                                          </p:stCondLst>
                                        </p:cTn>
                                        <p:tgtEl>
                                          <p:spTgt spid="97"/>
                                        </p:tgtEl>
                                        <p:attrNameLst>
                                          <p:attrName>style.visibility</p:attrName>
                                        </p:attrNameLst>
                                      </p:cBhvr>
                                      <p:to>
                                        <p:strVal val="hidden"/>
                                      </p:to>
                                    </p:set>
                                  </p:childTnLst>
                                </p:cTn>
                              </p:par>
                              <p:par>
                                <p:cTn id="47" presetID="10" presetClass="entr" presetSubtype="0" fill="hold" nodeType="withEffect">
                                  <p:stCondLst>
                                    <p:cond delay="0"/>
                                  </p:stCondLst>
                                  <p:childTnLst>
                                    <p:set>
                                      <p:cBhvr>
                                        <p:cTn id="48" dur="1" fill="hold">
                                          <p:stCondLst>
                                            <p:cond delay="0"/>
                                          </p:stCondLst>
                                        </p:cTn>
                                        <p:tgtEl>
                                          <p:spTgt spid="109"/>
                                        </p:tgtEl>
                                        <p:attrNameLst>
                                          <p:attrName>style.visibility</p:attrName>
                                        </p:attrNameLst>
                                      </p:cBhvr>
                                      <p:to>
                                        <p:strVal val="visible"/>
                                      </p:to>
                                    </p:set>
                                    <p:animEffect transition="in" filter="fade">
                                      <p:cBhvr>
                                        <p:cTn id="49" dur="500"/>
                                        <p:tgtEl>
                                          <p:spTgt spid="109"/>
                                        </p:tgtEl>
                                      </p:cBhvr>
                                    </p:animEffect>
                                  </p:childTnLst>
                                </p:cTn>
                              </p:par>
                              <p:par>
                                <p:cTn id="50" presetID="10" presetClass="exit" presetSubtype="0" fill="hold" grpId="1" nodeType="withEffect">
                                  <p:stCondLst>
                                    <p:cond delay="0"/>
                                  </p:stCondLst>
                                  <p:childTnLst>
                                    <p:animEffect transition="out" filter="fade">
                                      <p:cBhvr>
                                        <p:cTn id="51" dur="500"/>
                                        <p:tgtEl>
                                          <p:spTgt spid="108"/>
                                        </p:tgtEl>
                                      </p:cBhvr>
                                    </p:animEffect>
                                    <p:set>
                                      <p:cBhvr>
                                        <p:cTn id="52" dur="1" fill="hold">
                                          <p:stCondLst>
                                            <p:cond delay="499"/>
                                          </p:stCondLst>
                                        </p:cTn>
                                        <p:tgtEl>
                                          <p:spTgt spid="108"/>
                                        </p:tgtEl>
                                        <p:attrNameLst>
                                          <p:attrName>style.visibility</p:attrName>
                                        </p:attrNameLst>
                                      </p:cBhvr>
                                      <p:to>
                                        <p:strVal val="hidden"/>
                                      </p:to>
                                    </p:set>
                                  </p:childTnLst>
                                </p:cTn>
                              </p:par>
                              <p:par>
                                <p:cTn id="53" presetID="10" presetClass="entr" presetSubtype="0" fill="hold" grpId="2" nodeType="withEffect">
                                  <p:stCondLst>
                                    <p:cond delay="0"/>
                                  </p:stCondLst>
                                  <p:childTnLst>
                                    <p:set>
                                      <p:cBhvr>
                                        <p:cTn id="54" dur="1" fill="hold">
                                          <p:stCondLst>
                                            <p:cond delay="0"/>
                                          </p:stCondLst>
                                        </p:cTn>
                                        <p:tgtEl>
                                          <p:spTgt spid="118"/>
                                        </p:tgtEl>
                                        <p:attrNameLst>
                                          <p:attrName>style.visibility</p:attrName>
                                        </p:attrNameLst>
                                      </p:cBhvr>
                                      <p:to>
                                        <p:strVal val="visible"/>
                                      </p:to>
                                    </p:set>
                                    <p:animEffect transition="in" filter="fade">
                                      <p:cBhvr>
                                        <p:cTn id="55" dur="500"/>
                                        <p:tgtEl>
                                          <p:spTgt spid="118"/>
                                        </p:tgtEl>
                                      </p:cBhvr>
                                    </p:animEffect>
                                  </p:childTnLst>
                                </p:cTn>
                              </p:par>
                              <p:par>
                                <p:cTn id="56" presetID="10" presetClass="entr" presetSubtype="0" fill="hold" grpId="2" nodeType="withEffect">
                                  <p:stCondLst>
                                    <p:cond delay="0"/>
                                  </p:stCondLst>
                                  <p:childTnLst>
                                    <p:set>
                                      <p:cBhvr>
                                        <p:cTn id="57" dur="1" fill="hold">
                                          <p:stCondLst>
                                            <p:cond delay="0"/>
                                          </p:stCondLst>
                                        </p:cTn>
                                        <p:tgtEl>
                                          <p:spTgt spid="120"/>
                                        </p:tgtEl>
                                        <p:attrNameLst>
                                          <p:attrName>style.visibility</p:attrName>
                                        </p:attrNameLst>
                                      </p:cBhvr>
                                      <p:to>
                                        <p:strVal val="visible"/>
                                      </p:to>
                                    </p:set>
                                    <p:animEffect transition="in" filter="fade">
                                      <p:cBhvr>
                                        <p:cTn id="58" dur="500"/>
                                        <p:tgtEl>
                                          <p:spTgt spid="120"/>
                                        </p:tgtEl>
                                      </p:cBhvr>
                                    </p:animEffect>
                                  </p:childTnLst>
                                </p:cTn>
                              </p:par>
                              <p:par>
                                <p:cTn id="59" presetID="10" presetClass="entr" presetSubtype="0" fill="hold" grpId="2" nodeType="withEffect">
                                  <p:stCondLst>
                                    <p:cond delay="0"/>
                                  </p:stCondLst>
                                  <p:childTnLst>
                                    <p:set>
                                      <p:cBhvr>
                                        <p:cTn id="60" dur="1" fill="hold">
                                          <p:stCondLst>
                                            <p:cond delay="0"/>
                                          </p:stCondLst>
                                        </p:cTn>
                                        <p:tgtEl>
                                          <p:spTgt spid="119"/>
                                        </p:tgtEl>
                                        <p:attrNameLst>
                                          <p:attrName>style.visibility</p:attrName>
                                        </p:attrNameLst>
                                      </p:cBhvr>
                                      <p:to>
                                        <p:strVal val="visible"/>
                                      </p:to>
                                    </p:set>
                                    <p:animEffect transition="in" filter="fade">
                                      <p:cBhvr>
                                        <p:cTn id="61" dur="500"/>
                                        <p:tgtEl>
                                          <p:spTgt spid="119"/>
                                        </p:tgtEl>
                                      </p:cBhvr>
                                    </p:animEffect>
                                  </p:childTnLst>
                                </p:cTn>
                              </p:par>
                              <p:par>
                                <p:cTn id="62" presetID="10" presetClass="entr" presetSubtype="0" fill="hold" grpId="2" nodeType="withEffect">
                                  <p:stCondLst>
                                    <p:cond delay="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500"/>
                                        <p:tgtEl>
                                          <p:spTgt spid="121"/>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123"/>
                                        </p:tgtEl>
                                        <p:attrNameLst>
                                          <p:attrName>style.visibility</p:attrName>
                                        </p:attrNameLst>
                                      </p:cBhvr>
                                      <p:to>
                                        <p:strVal val="visible"/>
                                      </p:to>
                                    </p:set>
                                    <p:animEffect transition="in" filter="fade">
                                      <p:cBhvr>
                                        <p:cTn id="67" dur="500"/>
                                        <p:tgtEl>
                                          <p:spTgt spid="123"/>
                                        </p:tgtEl>
                                      </p:cBhvr>
                                    </p:animEffect>
                                  </p:childTnLst>
                                </p:cTn>
                              </p:par>
                              <p:par>
                                <p:cTn id="68" presetID="10" presetClass="entr" presetSubtype="0" fill="hold" grpId="2" nodeType="withEffect">
                                  <p:stCondLst>
                                    <p:cond delay="0"/>
                                  </p:stCondLst>
                                  <p:childTnLst>
                                    <p:set>
                                      <p:cBhvr>
                                        <p:cTn id="69" dur="1" fill="hold">
                                          <p:stCondLst>
                                            <p:cond delay="0"/>
                                          </p:stCondLst>
                                        </p:cTn>
                                        <p:tgtEl>
                                          <p:spTgt spid="122"/>
                                        </p:tgtEl>
                                        <p:attrNameLst>
                                          <p:attrName>style.visibility</p:attrName>
                                        </p:attrNameLst>
                                      </p:cBhvr>
                                      <p:to>
                                        <p:strVal val="visible"/>
                                      </p:to>
                                    </p:set>
                                    <p:animEffect transition="in" filter="fade">
                                      <p:cBhvr>
                                        <p:cTn id="70" dur="500"/>
                                        <p:tgtEl>
                                          <p:spTgt spid="12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fade">
                                      <p:cBhvr>
                                        <p:cTn id="73" dur="500"/>
                                        <p:tgtEl>
                                          <p:spTgt spid="124"/>
                                        </p:tgtEl>
                                      </p:cBhvr>
                                    </p:animEffect>
                                  </p:childTnLst>
                                </p:cTn>
                              </p:par>
                            </p:childTnLst>
                          </p:cTn>
                        </p:par>
                      </p:childTnLst>
                    </p:cTn>
                  </p:par>
                  <p:par>
                    <p:cTn id="74" fill="hold">
                      <p:stCondLst>
                        <p:cond delay="indefinite"/>
                      </p:stCondLst>
                      <p:childTnLst>
                        <p:par>
                          <p:cTn id="75" fill="hold">
                            <p:stCondLst>
                              <p:cond delay="0"/>
                            </p:stCondLst>
                            <p:childTnLst>
                              <p:par>
                                <p:cTn id="76" presetID="63" presetClass="path" presetSubtype="0" accel="50000" decel="50000" fill="hold" grpId="0" nodeType="clickEffect">
                                  <p:stCondLst>
                                    <p:cond delay="0"/>
                                  </p:stCondLst>
                                  <p:childTnLst>
                                    <p:animMotion origin="layout" path="M 1.38889E-6 -4.44444E-6 L 0.28264 -4.44444E-6 " pathEditMode="relative" rAng="0" ptsTypes="AA">
                                      <p:cBhvr>
                                        <p:cTn id="77" dur="2000" fill="hold"/>
                                        <p:tgtEl>
                                          <p:spTgt spid="118"/>
                                        </p:tgtEl>
                                        <p:attrNameLst>
                                          <p:attrName>ppt_x</p:attrName>
                                          <p:attrName>ppt_y</p:attrName>
                                        </p:attrNameLst>
                                      </p:cBhvr>
                                      <p:rCtr x="14132" y="0"/>
                                    </p:animMotion>
                                  </p:childTnLst>
                                </p:cTn>
                              </p:par>
                              <p:par>
                                <p:cTn id="78" presetID="63" presetClass="path" presetSubtype="0" accel="50000" decel="50000" fill="hold" grpId="0" nodeType="withEffect">
                                  <p:stCondLst>
                                    <p:cond delay="0"/>
                                  </p:stCondLst>
                                  <p:childTnLst>
                                    <p:animMotion origin="layout" path="M 4.16667E-6 -3.7037E-6 L 0.28229 -3.7037E-6 " pathEditMode="relative" rAng="0" ptsTypes="AA">
                                      <p:cBhvr>
                                        <p:cTn id="79" dur="2000" fill="hold"/>
                                        <p:tgtEl>
                                          <p:spTgt spid="120"/>
                                        </p:tgtEl>
                                        <p:attrNameLst>
                                          <p:attrName>ppt_x</p:attrName>
                                          <p:attrName>ppt_y</p:attrName>
                                        </p:attrNameLst>
                                      </p:cBhvr>
                                      <p:rCtr x="14115" y="0"/>
                                    </p:animMotion>
                                  </p:childTnLst>
                                </p:cTn>
                              </p:par>
                              <p:par>
                                <p:cTn id="80" presetID="63" presetClass="path" presetSubtype="0" accel="50000" decel="50000" fill="hold" grpId="0" nodeType="withEffect">
                                  <p:stCondLst>
                                    <p:cond delay="0"/>
                                  </p:stCondLst>
                                  <p:childTnLst>
                                    <p:animMotion origin="layout" path="M 1.38889E-6 -4.44444E-6 L 0.28142 -4.44444E-6 " pathEditMode="relative" rAng="0" ptsTypes="AA">
                                      <p:cBhvr>
                                        <p:cTn id="81" dur="2000" fill="hold"/>
                                        <p:tgtEl>
                                          <p:spTgt spid="119"/>
                                        </p:tgtEl>
                                        <p:attrNameLst>
                                          <p:attrName>ppt_x</p:attrName>
                                          <p:attrName>ppt_y</p:attrName>
                                        </p:attrNameLst>
                                      </p:cBhvr>
                                      <p:rCtr x="14063" y="0"/>
                                    </p:animMotion>
                                  </p:childTnLst>
                                </p:cTn>
                              </p:par>
                              <p:par>
                                <p:cTn id="82" presetID="63" presetClass="path" presetSubtype="0" accel="50000" decel="50000" fill="hold" grpId="0" nodeType="withEffect">
                                  <p:stCondLst>
                                    <p:cond delay="0"/>
                                  </p:stCondLst>
                                  <p:childTnLst>
                                    <p:animMotion origin="layout" path="M 4.16667E-6 -3.7037E-6 L 0.28107 -3.7037E-6 " pathEditMode="relative" rAng="0" ptsTypes="AA">
                                      <p:cBhvr>
                                        <p:cTn id="83" dur="2000" fill="hold"/>
                                        <p:tgtEl>
                                          <p:spTgt spid="121"/>
                                        </p:tgtEl>
                                        <p:attrNameLst>
                                          <p:attrName>ppt_x</p:attrName>
                                          <p:attrName>ppt_y</p:attrName>
                                        </p:attrNameLst>
                                      </p:cBhvr>
                                      <p:rCtr x="14045" y="0"/>
                                    </p:animMotion>
                                  </p:childTnLst>
                                </p:cTn>
                              </p:par>
                              <p:par>
                                <p:cTn id="84" presetID="63" presetClass="path" presetSubtype="0" accel="50000" decel="50000" fill="hold" grpId="0" nodeType="withEffect">
                                  <p:stCondLst>
                                    <p:cond delay="0"/>
                                  </p:stCondLst>
                                  <p:childTnLst>
                                    <p:animMotion origin="layout" path="M 5E-6 -2.96296E-6 L 0.2816 -2.96296E-6 " pathEditMode="relative" rAng="0" ptsTypes="AA">
                                      <p:cBhvr>
                                        <p:cTn id="85" dur="2000" fill="hold"/>
                                        <p:tgtEl>
                                          <p:spTgt spid="123"/>
                                        </p:tgtEl>
                                        <p:attrNameLst>
                                          <p:attrName>ppt_x</p:attrName>
                                          <p:attrName>ppt_y</p:attrName>
                                        </p:attrNameLst>
                                      </p:cBhvr>
                                      <p:rCtr x="14080" y="0"/>
                                    </p:animMotion>
                                  </p:childTnLst>
                                </p:cTn>
                              </p:par>
                              <p:par>
                                <p:cTn id="86" presetID="63" presetClass="path" presetSubtype="0" accel="50000" decel="50000" fill="hold" grpId="0" nodeType="withEffect">
                                  <p:stCondLst>
                                    <p:cond delay="0"/>
                                  </p:stCondLst>
                                  <p:childTnLst>
                                    <p:animMotion origin="layout" path="M -2.77778E-7 -2.96296E-6 L 0.2816 -2.96296E-6 " pathEditMode="relative" rAng="0" ptsTypes="AA">
                                      <p:cBhvr>
                                        <p:cTn id="87" dur="2000" fill="hold"/>
                                        <p:tgtEl>
                                          <p:spTgt spid="122"/>
                                        </p:tgtEl>
                                        <p:attrNameLst>
                                          <p:attrName>ppt_x</p:attrName>
                                          <p:attrName>ppt_y</p:attrName>
                                        </p:attrNameLst>
                                      </p:cBhvr>
                                      <p:rCtr x="14080" y="0"/>
                                    </p:animMotion>
                                  </p:childTnLst>
                                </p:cTn>
                              </p:par>
                              <p:par>
                                <p:cTn id="88" presetID="63" presetClass="path" presetSubtype="0" accel="50000" decel="50000" fill="hold" nodeType="withEffect">
                                  <p:stCondLst>
                                    <p:cond delay="0"/>
                                  </p:stCondLst>
                                  <p:childTnLst>
                                    <p:animMotion origin="layout" path="M -2.22222E-6 1.11111E-6 L 0.32049 1.11111E-6 " pathEditMode="relative" rAng="0" ptsTypes="AA">
                                      <p:cBhvr>
                                        <p:cTn id="89" dur="2000" fill="hold"/>
                                        <p:tgtEl>
                                          <p:spTgt spid="109"/>
                                        </p:tgtEl>
                                        <p:attrNameLst>
                                          <p:attrName>ppt_x</p:attrName>
                                          <p:attrName>ppt_y</p:attrName>
                                        </p:attrNameLst>
                                      </p:cBhvr>
                                      <p:rCtr x="16024" y="0"/>
                                    </p:animMotion>
                                  </p:childTnLst>
                                </p:cTn>
                              </p:par>
                            </p:childTnLst>
                          </p:cTn>
                        </p:par>
                        <p:par>
                          <p:cTn id="90" fill="hold">
                            <p:stCondLst>
                              <p:cond delay="2000"/>
                            </p:stCondLst>
                            <p:childTnLst>
                              <p:par>
                                <p:cTn id="91" presetID="50" presetClass="path" presetSubtype="0" accel="50000" decel="50000" fill="hold" grpId="1" nodeType="afterEffect">
                                  <p:stCondLst>
                                    <p:cond delay="0"/>
                                  </p:stCondLst>
                                  <p:childTnLst>
                                    <p:animMotion origin="layout" path="M 0.28264 -4.44444E-6 L 0.28264 0.10301 C 0.28264 0.14931 0.25868 0.20625 0.23923 0.20625 L 0.19601 0.20625 " pathEditMode="relative" rAng="5400000" ptsTypes="FfFF">
                                      <p:cBhvr>
                                        <p:cTn id="92" dur="2000" fill="hold"/>
                                        <p:tgtEl>
                                          <p:spTgt spid="118"/>
                                        </p:tgtEl>
                                        <p:attrNameLst>
                                          <p:attrName>ppt_x</p:attrName>
                                          <p:attrName>ppt_y</p:attrName>
                                        </p:attrNameLst>
                                      </p:cBhvr>
                                      <p:rCtr x="-4340" y="10301"/>
                                    </p:animMotion>
                                  </p:childTnLst>
                                </p:cTn>
                              </p:par>
                              <p:par>
                                <p:cTn id="93" presetID="50" presetClass="path" presetSubtype="0" accel="50000" decel="50000" fill="hold" grpId="1" nodeType="withEffect">
                                  <p:stCondLst>
                                    <p:cond delay="0"/>
                                  </p:stCondLst>
                                  <p:childTnLst>
                                    <p:animMotion origin="layout" path="M 0.28142 -4.44444E-6 L 0.28142 0.15024 C 0.28142 0.2176 0.18785 0.3007 0.11215 0.3007 L -0.05712 0.3007 " pathEditMode="relative" rAng="5400000" ptsTypes="FfFF">
                                      <p:cBhvr>
                                        <p:cTn id="94" dur="2000" fill="hold"/>
                                        <p:tgtEl>
                                          <p:spTgt spid="119"/>
                                        </p:tgtEl>
                                        <p:attrNameLst>
                                          <p:attrName>ppt_x</p:attrName>
                                          <p:attrName>ppt_y</p:attrName>
                                        </p:attrNameLst>
                                      </p:cBhvr>
                                      <p:rCtr x="-16927" y="15023"/>
                                    </p:animMotion>
                                  </p:childTnLst>
                                </p:cTn>
                              </p:par>
                            </p:childTnLst>
                          </p:cTn>
                        </p:par>
                      </p:childTnLst>
                    </p:cTn>
                  </p:par>
                  <p:par>
                    <p:cTn id="95" fill="hold">
                      <p:stCondLst>
                        <p:cond delay="indefinite"/>
                      </p:stCondLst>
                      <p:childTnLst>
                        <p:par>
                          <p:cTn id="96" fill="hold">
                            <p:stCondLst>
                              <p:cond delay="0"/>
                            </p:stCondLst>
                            <p:childTnLst>
                              <p:par>
                                <p:cTn id="97" presetID="50" presetClass="path" presetSubtype="0" accel="50000" decel="50000" fill="hold" grpId="1" nodeType="clickEffect">
                                  <p:stCondLst>
                                    <p:cond delay="0"/>
                                  </p:stCondLst>
                                  <p:childTnLst>
                                    <p:animMotion origin="layout" path="M 0.33715 0.14699 L 0.33715 0.07361 C 0.33715 0.04074 0.32204 -0.00023 0.30972 -0.00023 L 0.28211 -0.00023 " pathEditMode="relative" rAng="-5400000" ptsTypes="FfFF">
                                      <p:cBhvr>
                                        <p:cTn id="98" dur="2000" spd="-100000" fill="hold"/>
                                        <p:tgtEl>
                                          <p:spTgt spid="120"/>
                                        </p:tgtEl>
                                        <p:attrNameLst>
                                          <p:attrName>ppt_x</p:attrName>
                                          <p:attrName>ppt_y</p:attrName>
                                        </p:attrNameLst>
                                      </p:cBhvr>
                                      <p:rCtr x="-2743" y="-7361"/>
                                    </p:animMotion>
                                  </p:childTnLst>
                                </p:cTn>
                              </p:par>
                              <p:par>
                                <p:cTn id="99" presetID="50" presetClass="path" presetSubtype="0" accel="50000" decel="50000" fill="hold" grpId="1" nodeType="withEffect">
                                  <p:stCondLst>
                                    <p:cond delay="0"/>
                                  </p:stCondLst>
                                  <p:childTnLst>
                                    <p:animMotion origin="layout" path="M 0.28107 -3.7037E-6 L 0.28107 0.10486 C 0.28107 0.15186 0.24184 0.20996 0.21024 0.20996 L 0.13941 0.20996 " pathEditMode="relative" rAng="5400000" ptsTypes="FfFF">
                                      <p:cBhvr>
                                        <p:cTn id="100" dur="2000" fill="hold"/>
                                        <p:tgtEl>
                                          <p:spTgt spid="121"/>
                                        </p:tgtEl>
                                        <p:attrNameLst>
                                          <p:attrName>ppt_x</p:attrName>
                                          <p:attrName>ppt_y</p:attrName>
                                        </p:attrNameLst>
                                      </p:cBhvr>
                                      <p:rCtr x="-7083" y="10486"/>
                                    </p:animMotion>
                                  </p:childTnLst>
                                </p:cTn>
                              </p:par>
                              <p:par>
                                <p:cTn id="101" presetID="50" presetClass="path" presetSubtype="0" accel="50000" decel="50000" fill="hold" grpId="1" nodeType="withEffect">
                                  <p:stCondLst>
                                    <p:cond delay="0"/>
                                  </p:stCondLst>
                                  <p:childTnLst>
                                    <p:animMotion origin="layout" path="M 0.2816 -2.96296E-6 L 0.2816 0.1331 C 0.2816 0.1926 0.2033 0.26621 0.13976 0.26621 L -0.00191 0.26621 " pathEditMode="relative" rAng="5400000" ptsTypes="FfFF">
                                      <p:cBhvr>
                                        <p:cTn id="102" dur="2000" fill="hold"/>
                                        <p:tgtEl>
                                          <p:spTgt spid="122"/>
                                        </p:tgtEl>
                                        <p:attrNameLst>
                                          <p:attrName>ppt_x</p:attrName>
                                          <p:attrName>ppt_y</p:attrName>
                                        </p:attrNameLst>
                                      </p:cBhvr>
                                      <p:rCtr x="-14184" y="13310"/>
                                    </p:animMotion>
                                  </p:childTnLst>
                                </p:cTn>
                              </p:par>
                              <p:par>
                                <p:cTn id="103" presetID="50" presetClass="path" presetSubtype="0" accel="50000" decel="50000" fill="hold" grpId="2" nodeType="withEffect">
                                  <p:stCondLst>
                                    <p:cond delay="0"/>
                                  </p:stCondLst>
                                  <p:childTnLst>
                                    <p:animMotion origin="layout" path="M 0.2816 0 L 0.2816 0.17431 C 0.2816 0.25278 0.18854 0.35069 0.11337 0.35069 L -0.05312 0.35069 " pathEditMode="relative" rAng="5400000" ptsTypes="FfFF">
                                      <p:cBhvr>
                                        <p:cTn id="104" dur="2000" fill="hold"/>
                                        <p:tgtEl>
                                          <p:spTgt spid="123"/>
                                        </p:tgtEl>
                                        <p:attrNameLst>
                                          <p:attrName>ppt_x</p:attrName>
                                          <p:attrName>ppt_y</p:attrName>
                                        </p:attrNameLst>
                                      </p:cBhvr>
                                      <p:rCtr x="-16736" y="17523"/>
                                    </p:animMotion>
                                  </p:childTnLst>
                                </p:cTn>
                              </p:par>
                            </p:childTnLst>
                          </p:cTn>
                        </p:par>
                        <p:par>
                          <p:cTn id="105" fill="hold">
                            <p:stCondLst>
                              <p:cond delay="2000"/>
                            </p:stCondLst>
                            <p:childTnLst>
                              <p:par>
                                <p:cTn id="106" presetID="10" presetClass="entr" presetSubtype="0" fill="hold" grpId="0" nodeType="afterEffect">
                                  <p:stCondLst>
                                    <p:cond delay="0"/>
                                  </p:stCondLst>
                                  <p:childTnLst>
                                    <p:set>
                                      <p:cBhvr>
                                        <p:cTn id="107" dur="1" fill="hold">
                                          <p:stCondLst>
                                            <p:cond delay="0"/>
                                          </p:stCondLst>
                                        </p:cTn>
                                        <p:tgtEl>
                                          <p:spTgt spid="126"/>
                                        </p:tgtEl>
                                        <p:attrNameLst>
                                          <p:attrName>style.visibility</p:attrName>
                                        </p:attrNameLst>
                                      </p:cBhvr>
                                      <p:to>
                                        <p:strVal val="visible"/>
                                      </p:to>
                                    </p:set>
                                    <p:animEffect transition="in" filter="fade">
                                      <p:cBhvr>
                                        <p:cTn id="108" dur="500"/>
                                        <p:tgtEl>
                                          <p:spTgt spid="126"/>
                                        </p:tgtEl>
                                      </p:cBhvr>
                                    </p:animEffect>
                                  </p:childTnLst>
                                </p:cTn>
                              </p:par>
                            </p:childTnLst>
                          </p:cTn>
                        </p:par>
                      </p:childTnLst>
                    </p:cTn>
                  </p:par>
                  <p:par>
                    <p:cTn id="109" fill="hold">
                      <p:stCondLst>
                        <p:cond delay="indefinite"/>
                      </p:stCondLst>
                      <p:childTnLst>
                        <p:par>
                          <p:cTn id="110" fill="hold">
                            <p:stCondLst>
                              <p:cond delay="0"/>
                            </p:stCondLst>
                            <p:childTnLst>
                              <p:par>
                                <p:cTn id="111" presetID="50" presetClass="path" presetSubtype="0" accel="50000" decel="50000" fill="hold" grpId="1" nodeType="clickEffect">
                                  <p:stCondLst>
                                    <p:cond delay="0"/>
                                  </p:stCondLst>
                                  <p:childTnLst>
                                    <p:animMotion origin="layout" path="M 0.2816 -2.96296E-6 L 0.2816 0.16991 C 0.2816 0.24607 0.18803 0.33982 0.11233 0.33982 L -0.05695 0.33982 " pathEditMode="relative" rAng="5400000" ptsTypes="FfFF">
                                      <p:cBhvr>
                                        <p:cTn id="112" dur="2000" fill="hold"/>
                                        <p:tgtEl>
                                          <p:spTgt spid="33"/>
                                        </p:tgtEl>
                                        <p:attrNameLst>
                                          <p:attrName>ppt_x</p:attrName>
                                          <p:attrName>ppt_y</p:attrName>
                                        </p:attrNameLst>
                                      </p:cBhvr>
                                      <p:rCtr x="-16927" y="16991"/>
                                    </p:animMotion>
                                  </p:childTnLst>
                                </p:cTn>
                              </p:par>
                              <p:par>
                                <p:cTn id="113" presetID="1" presetClass="emph" presetSubtype="2" fill="hold" nodeType="withEffect">
                                  <p:stCondLst>
                                    <p:cond delay="0"/>
                                  </p:stCondLst>
                                  <p:childTnLst>
                                    <p:animClr clrSpc="rgb" dir="cw">
                                      <p:cBhvr>
                                        <p:cTn id="114" dur="2000" fill="hold"/>
                                        <p:tgtEl>
                                          <p:spTgt spid="33"/>
                                        </p:tgtEl>
                                        <p:attrNameLst>
                                          <p:attrName>fillcolor</p:attrName>
                                        </p:attrNameLst>
                                      </p:cBhvr>
                                      <p:to>
                                        <a:srgbClr val="FFFF00"/>
                                      </p:to>
                                    </p:animClr>
                                    <p:set>
                                      <p:cBhvr>
                                        <p:cTn id="115" dur="2000" fill="hold"/>
                                        <p:tgtEl>
                                          <p:spTgt spid="33"/>
                                        </p:tgtEl>
                                        <p:attrNameLst>
                                          <p:attrName>fill.type</p:attrName>
                                        </p:attrNameLst>
                                      </p:cBhvr>
                                      <p:to>
                                        <p:strVal val="solid"/>
                                      </p:to>
                                    </p:set>
                                    <p:set>
                                      <p:cBhvr>
                                        <p:cTn id="116" dur="2000" fill="hold"/>
                                        <p:tgtEl>
                                          <p:spTgt spid="33"/>
                                        </p:tgtEl>
                                        <p:attrNameLst>
                                          <p:attrName>fill.on</p:attrName>
                                        </p:attrNameLst>
                                      </p:cBhvr>
                                      <p:to>
                                        <p:strVal val="true"/>
                                      </p:to>
                                    </p:set>
                                  </p:childTnLst>
                                </p:cTn>
                              </p:par>
                              <p:par>
                                <p:cTn id="117" presetID="10" presetClass="exit" presetSubtype="0" fill="hold" grpId="1" nodeType="withEffect">
                                  <p:stCondLst>
                                    <p:cond delay="0"/>
                                  </p:stCondLst>
                                  <p:childTnLst>
                                    <p:animEffect transition="out" filter="fade">
                                      <p:cBhvr>
                                        <p:cTn id="118" dur="500"/>
                                        <p:tgtEl>
                                          <p:spTgt spid="126"/>
                                        </p:tgtEl>
                                      </p:cBhvr>
                                    </p:animEffect>
                                    <p:set>
                                      <p:cBhvr>
                                        <p:cTn id="119" dur="1" fill="hold">
                                          <p:stCondLst>
                                            <p:cond delay="499"/>
                                          </p:stCondLst>
                                        </p:cTn>
                                        <p:tgtEl>
                                          <p:spTgt spid="126"/>
                                        </p:tgtEl>
                                        <p:attrNameLst>
                                          <p:attrName>style.visibility</p:attrName>
                                        </p:attrNameLst>
                                      </p:cBhvr>
                                      <p:to>
                                        <p:strVal val="hidden"/>
                                      </p:to>
                                    </p:set>
                                  </p:childTnLst>
                                </p:cTn>
                              </p:par>
                            </p:childTnLst>
                          </p:cTn>
                        </p:par>
                        <p:par>
                          <p:cTn id="120" fill="hold">
                            <p:stCondLst>
                              <p:cond delay="2000"/>
                            </p:stCondLst>
                            <p:childTnLst>
                              <p:par>
                                <p:cTn id="121" presetID="10" presetClass="entr" presetSubtype="0" fill="hold" grpId="0" nodeType="afterEffect">
                                  <p:stCondLst>
                                    <p:cond delay="0"/>
                                  </p:stCondLst>
                                  <p:childTnLst>
                                    <p:set>
                                      <p:cBhvr>
                                        <p:cTn id="122" dur="1" fill="hold">
                                          <p:stCondLst>
                                            <p:cond delay="0"/>
                                          </p:stCondLst>
                                        </p:cTn>
                                        <p:tgtEl>
                                          <p:spTgt spid="127"/>
                                        </p:tgtEl>
                                        <p:attrNameLst>
                                          <p:attrName>style.visibility</p:attrName>
                                        </p:attrNameLst>
                                      </p:cBhvr>
                                      <p:to>
                                        <p:strVal val="visible"/>
                                      </p:to>
                                    </p:set>
                                    <p:animEffect transition="in" filter="fade">
                                      <p:cBhvr>
                                        <p:cTn id="123" dur="500"/>
                                        <p:tgtEl>
                                          <p:spTgt spid="127"/>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xit" presetSubtype="0" fill="hold" grpId="1" nodeType="clickEffect">
                                  <p:stCondLst>
                                    <p:cond delay="0"/>
                                  </p:stCondLst>
                                  <p:childTnLst>
                                    <p:animEffect transition="out" filter="fade">
                                      <p:cBhvr>
                                        <p:cTn id="127" dur="500"/>
                                        <p:tgtEl>
                                          <p:spTgt spid="127"/>
                                        </p:tgtEl>
                                      </p:cBhvr>
                                    </p:animEffect>
                                    <p:set>
                                      <p:cBhvr>
                                        <p:cTn id="128" dur="1" fill="hold">
                                          <p:stCondLst>
                                            <p:cond delay="499"/>
                                          </p:stCondLst>
                                        </p:cTn>
                                        <p:tgtEl>
                                          <p:spTgt spid="127"/>
                                        </p:tgtEl>
                                        <p:attrNameLst>
                                          <p:attrName>style.visibility</p:attrName>
                                        </p:attrNameLst>
                                      </p:cBhvr>
                                      <p:to>
                                        <p:strVal val="hidden"/>
                                      </p:to>
                                    </p:set>
                                  </p:childTnLst>
                                </p:cTn>
                              </p:par>
                              <p:par>
                                <p:cTn id="129" presetID="10" presetClass="entr" presetSubtype="0" fill="hold" grpId="0" nodeType="withEffect">
                                  <p:stCondLst>
                                    <p:cond delay="0"/>
                                  </p:stCondLst>
                                  <p:childTnLst>
                                    <p:set>
                                      <p:cBhvr>
                                        <p:cTn id="130" dur="1" fill="hold">
                                          <p:stCondLst>
                                            <p:cond delay="0"/>
                                          </p:stCondLst>
                                        </p:cTn>
                                        <p:tgtEl>
                                          <p:spTgt spid="128"/>
                                        </p:tgtEl>
                                        <p:attrNameLst>
                                          <p:attrName>style.visibility</p:attrName>
                                        </p:attrNameLst>
                                      </p:cBhvr>
                                      <p:to>
                                        <p:strVal val="visible"/>
                                      </p:to>
                                    </p:set>
                                    <p:animEffect transition="in" filter="fade">
                                      <p:cBhvr>
                                        <p:cTn id="13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107" grpId="0" animBg="1"/>
      <p:bldP spid="107" grpId="1" animBg="1"/>
      <p:bldP spid="108" grpId="0" animBg="1"/>
      <p:bldP spid="108" grpId="1" animBg="1"/>
      <p:bldP spid="118" grpId="0" animBg="1"/>
      <p:bldP spid="118" grpId="1" animBg="1"/>
      <p:bldP spid="118"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6" grpId="0" animBg="1"/>
      <p:bldP spid="126" grpId="1" animBg="1"/>
      <p:bldP spid="127" grpId="0" animBg="1"/>
      <p:bldP spid="127" grpId="1" animBg="1"/>
      <p:bldP spid="1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xfrm>
            <a:off x="755576" y="274638"/>
            <a:ext cx="8229600" cy="1143000"/>
          </a:xfrm>
          <a:ln>
            <a:noFill/>
          </a:ln>
        </p:spPr>
        <p:style>
          <a:lnRef idx="2">
            <a:schemeClr val="dk1"/>
          </a:lnRef>
          <a:fillRef idx="1">
            <a:schemeClr val="lt1"/>
          </a:fillRef>
          <a:effectRef idx="0">
            <a:schemeClr val="dk1"/>
          </a:effectRef>
          <a:fontRef idx="minor">
            <a:schemeClr val="dk1"/>
          </a:fontRef>
        </p:style>
        <p:txBody>
          <a:bodyPr/>
          <a:lstStyle/>
          <a:p>
            <a:pPr eaLnBrk="1" hangingPunct="1">
              <a:defRPr/>
            </a:pPr>
            <a:r>
              <a:rPr lang="ja-JP" altLang="en-US" b="1" spc="600" dirty="0"/>
              <a:t>処理終了報告期限について</a:t>
            </a:r>
          </a:p>
        </p:txBody>
      </p:sp>
      <p:grpSp>
        <p:nvGrpSpPr>
          <p:cNvPr id="2" name="グループ化 1"/>
          <p:cNvGrpSpPr/>
          <p:nvPr/>
        </p:nvGrpSpPr>
        <p:grpSpPr>
          <a:xfrm>
            <a:off x="1043954" y="1625600"/>
            <a:ext cx="7056438" cy="4618037"/>
            <a:chOff x="971550" y="1773238"/>
            <a:chExt cx="7056438" cy="4618037"/>
          </a:xfrm>
        </p:grpSpPr>
        <p:sp>
          <p:nvSpPr>
            <p:cNvPr id="24579" name="Line 12"/>
            <p:cNvSpPr>
              <a:spLocks noChangeShapeType="1"/>
            </p:cNvSpPr>
            <p:nvPr/>
          </p:nvSpPr>
          <p:spPr bwMode="auto">
            <a:xfrm>
              <a:off x="1619250" y="5516563"/>
              <a:ext cx="0" cy="0"/>
            </a:xfrm>
            <a:prstGeom prst="line">
              <a:avLst/>
            </a:prstGeom>
            <a:ln>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3" name="Line 14"/>
            <p:cNvSpPr>
              <a:spLocks noChangeShapeType="1"/>
            </p:cNvSpPr>
            <p:nvPr/>
          </p:nvSpPr>
          <p:spPr bwMode="auto">
            <a:xfrm>
              <a:off x="1619251" y="5445125"/>
              <a:ext cx="3025775" cy="0"/>
            </a:xfrm>
            <a:prstGeom prst="line">
              <a:avLst/>
            </a:prstGeom>
            <a:ln w="98425">
              <a:solidFill>
                <a:srgbClr val="FF0000"/>
              </a:solidFill>
              <a:headEnd/>
              <a:tailEn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5" name="Line 13"/>
            <p:cNvSpPr>
              <a:spLocks noChangeShapeType="1"/>
            </p:cNvSpPr>
            <p:nvPr/>
          </p:nvSpPr>
          <p:spPr bwMode="auto">
            <a:xfrm rot="10800000">
              <a:off x="1619251" y="5013325"/>
              <a:ext cx="0" cy="433388"/>
            </a:xfrm>
            <a:prstGeom prst="line">
              <a:avLst/>
            </a:prstGeom>
            <a:ln w="57150">
              <a:solidFill>
                <a:srgbClr val="FF0000"/>
              </a:solidFill>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6" name="Line 15"/>
            <p:cNvSpPr>
              <a:spLocks noChangeShapeType="1"/>
            </p:cNvSpPr>
            <p:nvPr/>
          </p:nvSpPr>
          <p:spPr bwMode="auto">
            <a:xfrm flipV="1">
              <a:off x="4643438" y="5013325"/>
              <a:ext cx="0" cy="433388"/>
            </a:xfrm>
            <a:prstGeom prst="line">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7" name="Line 21"/>
            <p:cNvSpPr>
              <a:spLocks noChangeShapeType="1"/>
            </p:cNvSpPr>
            <p:nvPr/>
          </p:nvSpPr>
          <p:spPr bwMode="auto">
            <a:xfrm flipV="1">
              <a:off x="7740651" y="2349500"/>
              <a:ext cx="0" cy="576263"/>
            </a:xfrm>
            <a:prstGeom prst="line">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8" name="Line 16"/>
            <p:cNvSpPr>
              <a:spLocks noChangeShapeType="1"/>
            </p:cNvSpPr>
            <p:nvPr/>
          </p:nvSpPr>
          <p:spPr bwMode="auto">
            <a:xfrm rot="10800000" flipV="1">
              <a:off x="1619251" y="2349500"/>
              <a:ext cx="0" cy="576263"/>
            </a:xfrm>
            <a:prstGeom prst="line">
              <a:avLst/>
            </a:prstGeom>
            <a:ln w="57150">
              <a:solidFill>
                <a:srgbClr val="FF0000"/>
              </a:solidFill>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9" name="Rectangle 3"/>
            <p:cNvSpPr>
              <a:spLocks noChangeArrowheads="1"/>
            </p:cNvSpPr>
            <p:nvPr/>
          </p:nvSpPr>
          <p:spPr bwMode="auto">
            <a:xfrm>
              <a:off x="1331913" y="2925763"/>
              <a:ext cx="647700" cy="2016125"/>
            </a:xfrm>
            <a:prstGeom prst="rect">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vert="eaVert" wrap="none" anchor="ct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2800" b="1" dirty="0">
                  <a:latin typeface="Arial" charset="0"/>
                </a:rPr>
                <a:t>排出事業者</a:t>
              </a:r>
            </a:p>
          </p:txBody>
        </p:sp>
        <p:sp>
          <p:nvSpPr>
            <p:cNvPr id="24590" name="Rectangle 4"/>
            <p:cNvSpPr>
              <a:spLocks noChangeArrowheads="1"/>
            </p:cNvSpPr>
            <p:nvPr/>
          </p:nvSpPr>
          <p:spPr bwMode="auto">
            <a:xfrm>
              <a:off x="2843213" y="2854325"/>
              <a:ext cx="647700" cy="2160588"/>
            </a:xfrm>
            <a:prstGeom prst="rect">
              <a:avLst/>
            </a:prstGeom>
            <a:ln>
              <a:headEnd/>
              <a:tailEnd/>
            </a:ln>
          </p:spPr>
          <p:style>
            <a:lnRef idx="2">
              <a:schemeClr val="dk1"/>
            </a:lnRef>
            <a:fillRef idx="1">
              <a:schemeClr val="lt1"/>
            </a:fillRef>
            <a:effectRef idx="0">
              <a:schemeClr val="dk1"/>
            </a:effectRef>
            <a:fontRef idx="minor">
              <a:schemeClr val="dk1"/>
            </a:fontRef>
          </p:style>
          <p:txBody>
            <a:bodyPr vert="eaVert" wrap="none" anchor="ct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2400">
                  <a:latin typeface="Arial" charset="0"/>
                  <a:ea typeface="ＭＳ Ｐ明朝" charset="-128"/>
                </a:rPr>
                <a:t>収集運搬業者</a:t>
              </a:r>
            </a:p>
          </p:txBody>
        </p:sp>
        <p:sp>
          <p:nvSpPr>
            <p:cNvPr id="24591" name="Rectangle 5"/>
            <p:cNvSpPr>
              <a:spLocks noChangeArrowheads="1"/>
            </p:cNvSpPr>
            <p:nvPr/>
          </p:nvSpPr>
          <p:spPr bwMode="auto">
            <a:xfrm>
              <a:off x="5868988" y="2925763"/>
              <a:ext cx="647700" cy="2087563"/>
            </a:xfrm>
            <a:prstGeom prst="rect">
              <a:avLst/>
            </a:prstGeom>
            <a:ln>
              <a:headEnd/>
              <a:tailEnd/>
            </a:ln>
          </p:spPr>
          <p:style>
            <a:lnRef idx="2">
              <a:schemeClr val="dk1"/>
            </a:lnRef>
            <a:fillRef idx="1">
              <a:schemeClr val="lt1"/>
            </a:fillRef>
            <a:effectRef idx="0">
              <a:schemeClr val="dk1"/>
            </a:effectRef>
            <a:fontRef idx="minor">
              <a:schemeClr val="dk1"/>
            </a:fontRef>
          </p:style>
          <p:txBody>
            <a:bodyPr vert="eaVert" wrap="none" anchor="ct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2400">
                  <a:latin typeface="Arial" charset="0"/>
                  <a:ea typeface="ＭＳ Ｐ明朝" charset="-128"/>
                </a:rPr>
                <a:t>収集運搬業者</a:t>
              </a:r>
            </a:p>
          </p:txBody>
        </p:sp>
        <p:sp>
          <p:nvSpPr>
            <p:cNvPr id="24592" name="Rectangle 6"/>
            <p:cNvSpPr>
              <a:spLocks noChangeArrowheads="1"/>
            </p:cNvSpPr>
            <p:nvPr/>
          </p:nvSpPr>
          <p:spPr bwMode="auto">
            <a:xfrm>
              <a:off x="4356101" y="2781300"/>
              <a:ext cx="647700" cy="2376488"/>
            </a:xfrm>
            <a:prstGeom prst="rect">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vert="eaVert" wrap="none" anchor="ct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2800" b="1" dirty="0">
                  <a:latin typeface="Arial" charset="0"/>
                </a:rPr>
                <a:t>中間処分業者</a:t>
              </a:r>
            </a:p>
          </p:txBody>
        </p:sp>
        <p:sp>
          <p:nvSpPr>
            <p:cNvPr id="24593" name="Rectangle 7"/>
            <p:cNvSpPr>
              <a:spLocks noChangeArrowheads="1"/>
            </p:cNvSpPr>
            <p:nvPr/>
          </p:nvSpPr>
          <p:spPr bwMode="auto">
            <a:xfrm>
              <a:off x="7380288" y="2781300"/>
              <a:ext cx="647700" cy="2447925"/>
            </a:xfrm>
            <a:prstGeom prst="rect">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vert="eaVert" wrap="none" anchor="ct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algn="ctr" eaLnBrk="1" hangingPunct="1">
                <a:spcBef>
                  <a:spcPct val="0"/>
                </a:spcBef>
                <a:buClrTx/>
                <a:buSzTx/>
                <a:buFontTx/>
                <a:buNone/>
              </a:pPr>
              <a:r>
                <a:rPr lang="ja-JP" altLang="en-US" sz="2800" b="1">
                  <a:latin typeface="Arial" charset="0"/>
                </a:rPr>
                <a:t>最終処分業者</a:t>
              </a:r>
            </a:p>
          </p:txBody>
        </p:sp>
        <p:sp>
          <p:nvSpPr>
            <p:cNvPr id="24594" name="Line 8"/>
            <p:cNvSpPr>
              <a:spLocks noChangeShapeType="1"/>
            </p:cNvSpPr>
            <p:nvPr/>
          </p:nvSpPr>
          <p:spPr bwMode="auto">
            <a:xfrm>
              <a:off x="1979613" y="3933825"/>
              <a:ext cx="865188" cy="0"/>
            </a:xfrm>
            <a:prstGeom prst="line">
              <a:avLst/>
            </a:prstGeom>
            <a:ln w="76200">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95" name="Line 9"/>
            <p:cNvSpPr>
              <a:spLocks noChangeShapeType="1"/>
            </p:cNvSpPr>
            <p:nvPr/>
          </p:nvSpPr>
          <p:spPr bwMode="auto">
            <a:xfrm>
              <a:off x="3492501" y="3933825"/>
              <a:ext cx="865188" cy="0"/>
            </a:xfrm>
            <a:prstGeom prst="line">
              <a:avLst/>
            </a:prstGeom>
            <a:ln w="76200">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96" name="Line 10"/>
            <p:cNvSpPr>
              <a:spLocks noChangeShapeType="1"/>
            </p:cNvSpPr>
            <p:nvPr/>
          </p:nvSpPr>
          <p:spPr bwMode="auto">
            <a:xfrm>
              <a:off x="5003801" y="3933825"/>
              <a:ext cx="865188" cy="0"/>
            </a:xfrm>
            <a:prstGeom prst="line">
              <a:avLst/>
            </a:prstGeom>
            <a:ln w="76200">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97" name="Line 11"/>
            <p:cNvSpPr>
              <a:spLocks noChangeShapeType="1"/>
            </p:cNvSpPr>
            <p:nvPr/>
          </p:nvSpPr>
          <p:spPr bwMode="auto">
            <a:xfrm>
              <a:off x="6515101" y="3933825"/>
              <a:ext cx="865188" cy="0"/>
            </a:xfrm>
            <a:prstGeom prst="line">
              <a:avLst/>
            </a:prstGeom>
            <a:ln w="76200">
              <a:headEnd/>
              <a:tailEnd type="triangle" w="med" len="me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98" name="Line 17"/>
            <p:cNvSpPr>
              <a:spLocks noChangeShapeType="1"/>
            </p:cNvSpPr>
            <p:nvPr/>
          </p:nvSpPr>
          <p:spPr bwMode="auto">
            <a:xfrm>
              <a:off x="1619672" y="2349500"/>
              <a:ext cx="6120558" cy="0"/>
            </a:xfrm>
            <a:prstGeom prst="line">
              <a:avLst/>
            </a:prstGeom>
            <a:ln w="57150">
              <a:solidFill>
                <a:srgbClr val="FF0000"/>
              </a:solidFill>
              <a:headEnd/>
              <a:tailEnd/>
            </a:ln>
          </p:spPr>
          <p:style>
            <a:lnRef idx="2">
              <a:schemeClr val="dk1"/>
            </a:lnRef>
            <a:fillRef idx="1">
              <a:schemeClr val="lt1"/>
            </a:fillRef>
            <a:effectRef idx="0">
              <a:schemeClr val="dk1"/>
            </a:effectRef>
            <a:fontRef idx="minor">
              <a:schemeClr val="dk1"/>
            </a:fontRef>
          </p:style>
          <p:txBody>
            <a:bodyPr/>
            <a:lstStyle/>
            <a:p>
              <a:endParaRPr lang="ja-JP" altLang="en-US"/>
            </a:p>
          </p:txBody>
        </p:sp>
        <p:sp>
          <p:nvSpPr>
            <p:cNvPr id="24581" name="Text Box 18"/>
            <p:cNvSpPr txBox="1">
              <a:spLocks noChangeArrowheads="1"/>
            </p:cNvSpPr>
            <p:nvPr/>
          </p:nvSpPr>
          <p:spPr bwMode="auto">
            <a:xfrm>
              <a:off x="1979612" y="1773238"/>
              <a:ext cx="5329237" cy="523220"/>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50000"/>
                </a:spcBef>
                <a:buClrTx/>
                <a:buSzTx/>
                <a:buFontTx/>
                <a:buNone/>
              </a:pPr>
              <a:r>
                <a:rPr lang="en-US" altLang="ja-JP" sz="2400" b="1" dirty="0">
                  <a:latin typeface="Arial" charset="0"/>
                </a:rPr>
                <a:t>【</a:t>
              </a:r>
              <a:r>
                <a:rPr lang="ja-JP" altLang="en-US" sz="2400" b="1" dirty="0">
                  <a:latin typeface="Arial" charset="0"/>
                </a:rPr>
                <a:t>Ｅ票</a:t>
              </a:r>
              <a:r>
                <a:rPr lang="en-US" altLang="ja-JP" sz="2400" b="1" dirty="0">
                  <a:latin typeface="Arial" charset="0"/>
                </a:rPr>
                <a:t>】</a:t>
              </a:r>
              <a:r>
                <a:rPr lang="ja-JP" altLang="en-US" sz="2400" b="1" dirty="0">
                  <a:latin typeface="Arial" charset="0"/>
                </a:rPr>
                <a:t>マニフェスト交付後</a:t>
              </a:r>
              <a:r>
                <a:rPr lang="ja-JP" altLang="en-US" sz="2800" b="1" u="sng" dirty="0">
                  <a:latin typeface="Arial" charset="0"/>
                </a:rPr>
                <a:t>１８０日以内</a:t>
              </a:r>
            </a:p>
          </p:txBody>
        </p:sp>
        <p:sp>
          <p:nvSpPr>
            <p:cNvPr id="24582" name="Text Box 20"/>
            <p:cNvSpPr txBox="1">
              <a:spLocks noChangeArrowheads="1"/>
            </p:cNvSpPr>
            <p:nvPr/>
          </p:nvSpPr>
          <p:spPr bwMode="auto">
            <a:xfrm>
              <a:off x="971550" y="5445125"/>
              <a:ext cx="6337300" cy="946150"/>
            </a:xfrm>
            <a:prstGeom prst="rect">
              <a:avLst/>
            </a:prstGeom>
            <a:ln>
              <a:noFill/>
            </a:ln>
          </p:spPr>
          <p:style>
            <a:lnRef idx="2">
              <a:schemeClr val="dk1"/>
            </a:lnRef>
            <a:fillRef idx="1">
              <a:schemeClr val="lt1"/>
            </a:fillRef>
            <a:effectRef idx="0">
              <a:schemeClr val="dk1"/>
            </a:effectRef>
            <a:fontRef idx="minor">
              <a:schemeClr val="dk1"/>
            </a:fontRef>
          </p:style>
          <p:txBody>
            <a:bodyPr>
              <a:spAutoFit/>
            </a:bodyPr>
            <a:lstStyle>
              <a:lvl1pPr eaLnBrk="0" hangingPunct="0">
                <a:spcBef>
                  <a:spcPct val="20000"/>
                </a:spcBef>
                <a:buClr>
                  <a:schemeClr val="hlink"/>
                </a:buClr>
                <a:buSzPct val="70000"/>
                <a:buFont typeface="Wingdings" pitchFamily="2" charset="2"/>
                <a:buChar char="n"/>
                <a:defRPr kumimoji="1" sz="3200">
                  <a:solidFill>
                    <a:schemeClr val="tx1"/>
                  </a:solidFill>
                  <a:latin typeface="Tahoma" pitchFamily="34" charset="0"/>
                  <a:ea typeface="ＭＳ Ｐゴシック" charset="-128"/>
                </a:defRPr>
              </a:lvl1pPr>
              <a:lvl2pPr marL="742950" indent="-285750" eaLnBrk="0" hangingPunct="0">
                <a:spcBef>
                  <a:spcPct val="20000"/>
                </a:spcBef>
                <a:buClr>
                  <a:schemeClr val="tx1"/>
                </a:buClr>
                <a:buChar char="–"/>
                <a:defRPr kumimoji="1" sz="2800">
                  <a:solidFill>
                    <a:schemeClr val="tx1"/>
                  </a:solidFill>
                  <a:latin typeface="Tahoma" pitchFamily="34" charset="0"/>
                  <a:ea typeface="ＭＳ Ｐゴシック" charset="-128"/>
                </a:defRPr>
              </a:lvl2pPr>
              <a:lvl3pPr marL="1143000" indent="-228600" eaLnBrk="0" hangingPunct="0">
                <a:spcBef>
                  <a:spcPct val="20000"/>
                </a:spcBef>
                <a:buClr>
                  <a:schemeClr val="hlink"/>
                </a:buClr>
                <a:buSzPct val="70000"/>
                <a:buFont typeface="Wingdings" pitchFamily="2" charset="2"/>
                <a:buChar char="n"/>
                <a:defRPr kumimoji="1" sz="2400">
                  <a:solidFill>
                    <a:schemeClr val="tx1"/>
                  </a:solidFill>
                  <a:latin typeface="Tahoma" pitchFamily="34" charset="0"/>
                  <a:ea typeface="ＭＳ Ｐゴシック" charset="-128"/>
                </a:defRPr>
              </a:lvl3pPr>
              <a:lvl4pPr marL="1600200" indent="-228600" eaLnBrk="0" hangingPunct="0">
                <a:spcBef>
                  <a:spcPct val="20000"/>
                </a:spcBef>
                <a:buClr>
                  <a:schemeClr val="tx1"/>
                </a:buClr>
                <a:buChar char="–"/>
                <a:defRPr kumimoji="1" sz="2000">
                  <a:solidFill>
                    <a:schemeClr val="tx1"/>
                  </a:solidFill>
                  <a:latin typeface="Tahoma" pitchFamily="34" charset="0"/>
                  <a:ea typeface="ＭＳ Ｐゴシック" charset="-128"/>
                </a:defRPr>
              </a:lvl4pPr>
              <a:lvl5pPr marL="2057400" indent="-228600" eaLnBrk="0" hangingPunct="0">
                <a:spcBef>
                  <a:spcPct val="20000"/>
                </a:spcBef>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5pPr>
              <a:lvl6pPr marL="25146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6pPr>
              <a:lvl7pPr marL="29718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7pPr>
              <a:lvl8pPr marL="34290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8pPr>
              <a:lvl9pPr marL="3886200" indent="-228600" eaLnBrk="0" fontAlgn="base" hangingPunct="0">
                <a:spcBef>
                  <a:spcPct val="20000"/>
                </a:spcBef>
                <a:spcAft>
                  <a:spcPct val="0"/>
                </a:spcAft>
                <a:buClr>
                  <a:schemeClr val="hlink"/>
                </a:buClr>
                <a:buSzPct val="70000"/>
                <a:buFont typeface="Wingdings" pitchFamily="2" charset="2"/>
                <a:buChar char="n"/>
                <a:defRPr kumimoji="1" sz="2000">
                  <a:solidFill>
                    <a:schemeClr val="tx1"/>
                  </a:solidFill>
                  <a:latin typeface="Tahoma" pitchFamily="34" charset="0"/>
                  <a:ea typeface="ＭＳ Ｐゴシック" charset="-128"/>
                </a:defRPr>
              </a:lvl9pPr>
            </a:lstStyle>
            <a:p>
              <a:pPr eaLnBrk="1" hangingPunct="1">
                <a:spcBef>
                  <a:spcPct val="0"/>
                </a:spcBef>
                <a:buClrTx/>
                <a:buSzTx/>
                <a:buFontTx/>
                <a:buNone/>
              </a:pPr>
              <a:r>
                <a:rPr lang="en-US" altLang="ja-JP" sz="2400" b="1" dirty="0">
                  <a:latin typeface="Arial" charset="0"/>
                </a:rPr>
                <a:t>【</a:t>
              </a:r>
              <a:r>
                <a:rPr lang="ja-JP" altLang="en-US" sz="2400" b="1" dirty="0">
                  <a:latin typeface="Arial" charset="0"/>
                </a:rPr>
                <a:t>Ｄ票</a:t>
              </a:r>
              <a:r>
                <a:rPr lang="en-US" altLang="ja-JP" sz="2400" b="1" dirty="0">
                  <a:latin typeface="Arial" charset="0"/>
                </a:rPr>
                <a:t>】</a:t>
              </a:r>
              <a:r>
                <a:rPr lang="ja-JP" altLang="en-US" sz="2400" b="1" dirty="0">
                  <a:latin typeface="Arial" charset="0"/>
                </a:rPr>
                <a:t>マニフェスト交付後</a:t>
              </a:r>
              <a:r>
                <a:rPr lang="ja-JP" altLang="en-US" sz="2800" b="1" u="sng" dirty="0">
                  <a:latin typeface="Arial" charset="0"/>
                </a:rPr>
                <a:t>９０日以内</a:t>
              </a:r>
            </a:p>
            <a:p>
              <a:pPr eaLnBrk="1" hangingPunct="1">
                <a:spcBef>
                  <a:spcPct val="0"/>
                </a:spcBef>
                <a:buClrTx/>
                <a:buSzTx/>
                <a:buFontTx/>
                <a:buNone/>
              </a:pPr>
              <a:r>
                <a:rPr lang="ja-JP" altLang="en-US" sz="2400" b="1" dirty="0">
                  <a:latin typeface="Arial" charset="0"/>
                </a:rPr>
                <a:t>（特別管理産業廃棄物の場合は</a:t>
              </a:r>
              <a:r>
                <a:rPr lang="ja-JP" altLang="en-US" sz="2800" b="1" u="sng" dirty="0">
                  <a:latin typeface="Arial" charset="0"/>
                </a:rPr>
                <a:t>６０日以内</a:t>
              </a:r>
              <a:r>
                <a:rPr lang="ja-JP" altLang="en-US" sz="2400" b="1" dirty="0">
                  <a:latin typeface="Arial" charset="0"/>
                </a:rPr>
                <a:t>）</a:t>
              </a:r>
            </a:p>
          </p:txBody>
        </p:sp>
      </p:grp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23"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32015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8904" y="274638"/>
            <a:ext cx="8229600" cy="1143000"/>
          </a:xfrm>
        </p:spPr>
        <p:txBody>
          <a:bodyPr>
            <a:normAutofit/>
          </a:bodyPr>
          <a:lstStyle/>
          <a:p>
            <a:r>
              <a:rPr kumimoji="1" lang="ja-JP" altLang="en-US" b="1" spc="600" dirty="0"/>
              <a:t>紙マニフェストの実績報告書</a:t>
            </a:r>
          </a:p>
        </p:txBody>
      </p:sp>
      <p:sp>
        <p:nvSpPr>
          <p:cNvPr id="3" name="コンテンツ プレースホルダー 2"/>
          <p:cNvSpPr>
            <a:spLocks noGrp="1"/>
          </p:cNvSpPr>
          <p:nvPr>
            <p:ph idx="1"/>
          </p:nvPr>
        </p:nvSpPr>
        <p:spPr>
          <a:xfrm>
            <a:off x="251520" y="1268760"/>
            <a:ext cx="8712968" cy="4896543"/>
          </a:xfrm>
        </p:spPr>
        <p:txBody>
          <a:bodyPr>
            <a:normAutofit lnSpcReduction="10000"/>
          </a:bodyPr>
          <a:lstStyle/>
          <a:p>
            <a:pPr>
              <a:buFont typeface="Wingdings" panose="05000000000000000000" pitchFamily="2" charset="2"/>
              <a:buChar char="Ø"/>
            </a:pPr>
            <a:r>
              <a:rPr lang="ja-JP" altLang="en-US" dirty="0"/>
              <a:t>名称</a:t>
            </a:r>
            <a:endParaRPr lang="en-US" altLang="ja-JP" dirty="0"/>
          </a:p>
          <a:p>
            <a:pPr marL="0" indent="0">
              <a:buNone/>
            </a:pPr>
            <a:r>
              <a:rPr lang="ja-JP" altLang="en-US" dirty="0"/>
              <a:t>　 産業廃棄物管理票交付等状況報告書</a:t>
            </a:r>
            <a:endParaRPr lang="en-US" altLang="ja-JP" dirty="0"/>
          </a:p>
          <a:p>
            <a:pPr>
              <a:buFont typeface="Wingdings" panose="05000000000000000000" pitchFamily="2" charset="2"/>
              <a:buChar char="Ø"/>
            </a:pPr>
            <a:r>
              <a:rPr lang="ja-JP" altLang="en-US" dirty="0"/>
              <a:t>提出時期</a:t>
            </a:r>
            <a:endParaRPr lang="en-US" altLang="ja-JP" dirty="0"/>
          </a:p>
          <a:p>
            <a:pPr marL="0" indent="0">
              <a:buNone/>
            </a:pPr>
            <a:r>
              <a:rPr lang="ja-JP" altLang="en-US" dirty="0"/>
              <a:t>　 毎年　４月１日～６月３０日</a:t>
            </a:r>
            <a:endParaRPr lang="en-US" altLang="ja-JP" dirty="0"/>
          </a:p>
          <a:p>
            <a:pPr>
              <a:buFont typeface="Wingdings" panose="05000000000000000000" pitchFamily="2" charset="2"/>
              <a:buChar char="Ø"/>
            </a:pPr>
            <a:r>
              <a:rPr lang="ja-JP" altLang="en-US" dirty="0"/>
              <a:t>提出義務のある者</a:t>
            </a:r>
            <a:endParaRPr lang="en-US" altLang="ja-JP" dirty="0"/>
          </a:p>
          <a:p>
            <a:pPr marL="355600" indent="-355600">
              <a:buNone/>
            </a:pPr>
            <a:r>
              <a:rPr lang="ja-JP" altLang="en-US" dirty="0"/>
              <a:t>　 その年の３月３１日以前の１年間に紙マニフェストを交付した者</a:t>
            </a:r>
            <a:endParaRPr lang="en-US" altLang="ja-JP" dirty="0"/>
          </a:p>
          <a:p>
            <a:pPr>
              <a:buFont typeface="Wingdings" panose="05000000000000000000" pitchFamily="2" charset="2"/>
              <a:buChar char="Ø"/>
            </a:pPr>
            <a:r>
              <a:rPr lang="ja-JP" altLang="en-US" dirty="0"/>
              <a:t>報告内容</a:t>
            </a:r>
            <a:endParaRPr lang="en-US" altLang="ja-JP" dirty="0"/>
          </a:p>
          <a:p>
            <a:pPr marL="0" indent="0">
              <a:buNone/>
            </a:pPr>
            <a:r>
              <a:rPr lang="ja-JP" altLang="en-US" dirty="0"/>
              <a:t>　その年の３月３１日以前の１年間の交付状況</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8002556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2190</TotalTime>
  <Words>4147</Words>
  <Application>Microsoft Office PowerPoint</Application>
  <PresentationFormat>画面に合わせる (4:3)</PresentationFormat>
  <Paragraphs>382</Paragraphs>
  <Slides>19</Slides>
  <Notes>19</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ＭＳ Ｐゴシック</vt:lpstr>
      <vt:lpstr>ＭＳ Ｐゴシック 本文</vt:lpstr>
      <vt:lpstr>Arial</vt:lpstr>
      <vt:lpstr>Calibri</vt:lpstr>
      <vt:lpstr>Wingdings</vt:lpstr>
      <vt:lpstr>Office ​​テーマ</vt:lpstr>
      <vt:lpstr>１０分でわかる◎ 産業廃棄物ちょっと講座</vt:lpstr>
      <vt:lpstr>マニフェストとは？</vt:lpstr>
      <vt:lpstr>マニフェストが必要な理由</vt:lpstr>
      <vt:lpstr>紙マニフェスト</vt:lpstr>
      <vt:lpstr>紙マニフェストの使い方</vt:lpstr>
      <vt:lpstr>PowerPoint プレゼンテーション</vt:lpstr>
      <vt:lpstr>マニフェストと廃棄物の流れ</vt:lpstr>
      <vt:lpstr>処理終了報告期限について</vt:lpstr>
      <vt:lpstr>紙マニフェストの実績報告書</vt:lpstr>
      <vt:lpstr>PowerPoint プレゼンテーション</vt:lpstr>
      <vt:lpstr>紙と電子の比較</vt:lpstr>
      <vt:lpstr>実務で学ぶ①</vt:lpstr>
      <vt:lpstr>実務で学ぶ②</vt:lpstr>
      <vt:lpstr>実務で学ぶ③</vt:lpstr>
      <vt:lpstr>実務で学ぶ④</vt:lpstr>
      <vt:lpstr>実務で学ぶ⑤</vt:lpstr>
      <vt:lpstr>マニフェストに係る罰則①</vt:lpstr>
      <vt:lpstr>マニフェストに係る罰則②</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82</cp:revision>
  <cp:lastPrinted>2019-08-30T03:23:56Z</cp:lastPrinted>
  <dcterms:created xsi:type="dcterms:W3CDTF">2015-10-21T01:57:29Z</dcterms:created>
  <dcterms:modified xsi:type="dcterms:W3CDTF">2023-08-17T06:00:58Z</dcterms:modified>
</cp:coreProperties>
</file>