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4" r:id="rId3"/>
    <p:sldId id="265" r:id="rId4"/>
    <p:sldId id="266" r:id="rId5"/>
    <p:sldId id="267" r:id="rId6"/>
    <p:sldId id="268" r:id="rId7"/>
    <p:sldId id="269" r:id="rId8"/>
    <p:sldId id="263" r:id="rId9"/>
    <p:sldId id="270" r:id="rId10"/>
    <p:sldId id="271" r:id="rId1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232" autoAdjust="0"/>
  </p:normalViewPr>
  <p:slideViewPr>
    <p:cSldViewPr>
      <p:cViewPr varScale="1">
        <p:scale>
          <a:sx n="92" d="100"/>
          <a:sy n="92" d="100"/>
        </p:scale>
        <p:origin x="215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1A2010-B794-475A-9E6E-902712A082EC}" type="datetimeFigureOut">
              <a:rPr kumimoji="1" lang="ja-JP" altLang="en-US" smtClean="0"/>
              <a:t>2023/8/16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F6F092-C0DF-4159-9B01-58E086374480}" type="slidenum">
              <a:rPr kumimoji="1" lang="ja-JP" altLang="en-US" smtClean="0"/>
              <a:t>‹#›</a:t>
            </a:fld>
            <a:endParaRPr kumimoji="1" lang="ja-JP" altLang="en-US"/>
          </a:p>
        </p:txBody>
      </p:sp>
    </p:spTree>
    <p:extLst>
      <p:ext uri="{BB962C8B-B14F-4D97-AF65-F5344CB8AC3E}">
        <p14:creationId xmlns:p14="http://schemas.microsoft.com/office/powerpoint/2010/main" val="178203857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今回のテーマは、「廃棄物とは？」です。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廃棄物と聞いて、皆さんは、何を連想しますか？</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おそらく、パッと思いつくのは、家庭からでる生活ごみだと思います。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廃棄物の定義と考え方をしっかりと押さえていきしょう。</a:t>
            </a: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1</a:t>
            </a:fld>
            <a:endParaRPr kumimoji="1" lang="ja-JP" altLang="en-US"/>
          </a:p>
        </p:txBody>
      </p:sp>
    </p:spTree>
    <p:extLst>
      <p:ext uri="{BB962C8B-B14F-4D97-AF65-F5344CB8AC3E}">
        <p14:creationId xmlns:p14="http://schemas.microsoft.com/office/powerpoint/2010/main" val="2079371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10</a:t>
            </a:fld>
            <a:endParaRPr kumimoji="1" lang="ja-JP" altLang="en-US"/>
          </a:p>
        </p:txBody>
      </p:sp>
    </p:spTree>
    <p:extLst>
      <p:ext uri="{BB962C8B-B14F-4D97-AF65-F5344CB8AC3E}">
        <p14:creationId xmlns:p14="http://schemas.microsoft.com/office/powerpoint/2010/main" val="2592907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早速ですが、生活ごみは廃棄物です。これは疑いようがありません。</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廃棄物処理法では、明確に廃棄物を定義づけしています。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具体的に条文を見てみましょう。</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第２条</a:t>
            </a:r>
            <a:endParaRPr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こ</a:t>
            </a:r>
            <a:r>
              <a:rPr lang="ja-JP" altLang="en-US" dirty="0">
                <a:solidFill>
                  <a:schemeClr val="tx1"/>
                </a:solidFill>
                <a:latin typeface="+mn-ea"/>
                <a:ea typeface="+mn-ea"/>
              </a:rPr>
              <a:t>の法律において「廃棄物」とは、ごみ、粗大ごみ、燃え殻、汚泥、</a:t>
            </a:r>
            <a:r>
              <a:rPr lang="ja-JP" altLang="en-US" dirty="0" err="1">
                <a:solidFill>
                  <a:schemeClr val="tx1"/>
                </a:solidFill>
                <a:latin typeface="+mn-ea"/>
                <a:ea typeface="+mn-ea"/>
              </a:rPr>
              <a:t>ふん</a:t>
            </a:r>
            <a:r>
              <a:rPr lang="ja-JP" altLang="en-US" dirty="0">
                <a:solidFill>
                  <a:schemeClr val="tx1"/>
                </a:solidFill>
                <a:latin typeface="+mn-ea"/>
                <a:ea typeface="+mn-ea"/>
              </a:rPr>
              <a:t>尿、廃油、</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廃酸、廃アルカリ、動物の死体その他の汚物又は不要物であって、固形状又は液状の物をいう。</a:t>
            </a: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2</a:t>
            </a:fld>
            <a:endParaRPr kumimoji="1" lang="ja-JP" altLang="en-US"/>
          </a:p>
        </p:txBody>
      </p:sp>
    </p:spTree>
    <p:extLst>
      <p:ext uri="{BB962C8B-B14F-4D97-AF65-F5344CB8AC3E}">
        <p14:creationId xmlns:p14="http://schemas.microsoft.com/office/powerpoint/2010/main" val="153308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要するに、いらない物であり、固体か液体である物が廃棄物に該当するということです。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先の生活ごみもこれに当てはまります。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定義からすると、容器に入っていない気体状の物はいくら不要になっても、廃棄物にはなり得ません。</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ちなみに、廃棄物でないものは有価物です。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実際にはこのようにスパッと区分けできないことも多くありますが、まずは原則を覚えてください。</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廃棄物に該当するとなれば、廃棄物処理法の適用をうけることになるので、どちらに該当するのかを判断することは非常に大事なことです。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3</a:t>
            </a:fld>
            <a:endParaRPr kumimoji="1" lang="ja-JP" altLang="en-US"/>
          </a:p>
        </p:txBody>
      </p:sp>
    </p:spTree>
    <p:extLst>
      <p:ext uri="{BB962C8B-B14F-4D97-AF65-F5344CB8AC3E}">
        <p14:creationId xmlns:p14="http://schemas.microsoft.com/office/powerpoint/2010/main" val="1049793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この世の中にあるものは、例外なく、廃棄物か有価物かのどちらかに分類できると言いましたが、実は、そう簡単なことではありません。</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どちらかに分類するときに、よく問題になることがあります。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それは、「いらない」の部分です。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固体・液体というのは、客観的に見れば誰でもわかるので、争点になることは、まずありません。</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一方、「いらない」「いる」という判断は、極めて主観的な話になります。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例えば、骨董品が好きな人は、古い壺を「いる」といいますが、骨董品に興味がない人にしてみれば、それはただの壺でしかなく、大半の人は使い道も思い付かず、「いらない」物であると判断します。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趣味の物や芸術作品も同様です。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また、リサイクルも同じです。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例えばペットボトル、ペットボトルを加工し、資源として売却できるだけの付加価値を付することができる能力や施設を持っている人からすれば、ペットボトルは価値のあるもので、お金を出してでも欲しいでしょうが、能力や施設がない人からすれば、結局ごみのままで、かさ張るだけで、いらない物になり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4</a:t>
            </a:fld>
            <a:endParaRPr kumimoji="1" lang="ja-JP" altLang="en-US"/>
          </a:p>
        </p:txBody>
      </p:sp>
    </p:spTree>
    <p:extLst>
      <p:ext uri="{BB962C8B-B14F-4D97-AF65-F5344CB8AC3E}">
        <p14:creationId xmlns:p14="http://schemas.microsoft.com/office/powerpoint/2010/main" val="1441583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このように、主観的な部分が大いに影響を与えてしまうため、「いらない」と判断するための要素を細分化して、「いらない」を判断しましょうという考え方が出てきました。</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その要素は、「</a:t>
            </a:r>
            <a:r>
              <a:rPr lang="ja-JP" altLang="en-US" dirty="0">
                <a:solidFill>
                  <a:schemeClr val="tx1"/>
                </a:solidFill>
                <a:latin typeface="+mn-ea"/>
                <a:ea typeface="+mn-ea"/>
              </a:rPr>
              <a:t>物の性状」、「排出の状況」、「通常の取扱い形態」、「取引価値の有無」、「占有者の意思」</a:t>
            </a:r>
            <a:r>
              <a:rPr kumimoji="1" lang="ja-JP" altLang="en-US" dirty="0">
                <a:solidFill>
                  <a:schemeClr val="tx1"/>
                </a:solidFill>
                <a:latin typeface="+mn-ea"/>
                <a:ea typeface="+mn-ea"/>
              </a:rPr>
              <a:t>の５つです。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それぞれを説明するとちょっとの説明では、説明しきれないので、当講座の最後に付録で参考資料としてつけさせてもらいます。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迷ったら確認してください。</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この５つの要素を総合的に勘案し、廃棄物に該当するのか否かを判断します。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そしてこのことを「総合判断説」と呼んでいます。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総合的に勘案しても、判断できない時は、豊田市廃棄物対策課に問合せる等して、安易な判断は避けるようにしてください。</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～パワーポイントにはありませんが、おから裁判を紹介～</a:t>
            </a:r>
            <a:endParaRPr kumimoji="1" lang="en-US" altLang="ja-JP" dirty="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おから裁判では豆腐製造工場から排出される「おから」が産業廃棄物にあたるかどうかが争われました。</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産業廃棄物処理業の許可を持たない業者が、豆腐製造業者からおからを集め、加工して飼料などを製造していました。</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おから自体は栄養価の高い食品ですが、一つの客観的要素だけでなく、排出の状況や占有者の意思などの複数の要素を総合的に勘案して廃棄物にあたるかを判断する必要があることを</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示した判例となっています。結果的にこの裁判ではおからは産業廃棄物にあたると判断されています。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5</a:t>
            </a:fld>
            <a:endParaRPr kumimoji="1" lang="ja-JP" altLang="en-US"/>
          </a:p>
        </p:txBody>
      </p:sp>
    </p:spTree>
    <p:extLst>
      <p:ext uri="{BB962C8B-B14F-4D97-AF65-F5344CB8AC3E}">
        <p14:creationId xmlns:p14="http://schemas.microsoft.com/office/powerpoint/2010/main" val="1496646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dirty="0">
                <a:solidFill>
                  <a:schemeClr val="tx1"/>
                </a:solidFill>
                <a:latin typeface="+mn-ea"/>
                <a:ea typeface="+mn-ea"/>
              </a:rPr>
              <a:t>なぜそこまでして、廃棄物か否かを厳密に判断しなくてはならないか、という素朴な疑問が出てくると思います。</a:t>
            </a:r>
            <a:endParaRPr kumimoji="1" lang="en-US" altLang="ja-JP" sz="1200" b="0" dirty="0">
              <a:solidFill>
                <a:schemeClr val="tx1"/>
              </a:solidFill>
              <a:latin typeface="+mn-ea"/>
              <a:ea typeface="+mn-ea"/>
            </a:endParaRPr>
          </a:p>
          <a:p>
            <a:endParaRPr lang="en-US" altLang="ja-JP" sz="1200" b="0" dirty="0">
              <a:solidFill>
                <a:schemeClr val="tx1"/>
              </a:solidFill>
              <a:latin typeface="+mn-ea"/>
              <a:ea typeface="+mn-ea"/>
            </a:endParaRPr>
          </a:p>
          <a:p>
            <a:r>
              <a:rPr lang="ja-JP" altLang="en-US" sz="1200" b="0" dirty="0">
                <a:solidFill>
                  <a:schemeClr val="tx1"/>
                </a:solidFill>
                <a:latin typeface="+mn-ea"/>
                <a:ea typeface="+mn-ea"/>
              </a:rPr>
              <a:t>廃棄物は、粗末に扱われ、結果、環境に対し悪影響を及ぼす可能性が極めて高い物とされています。</a:t>
            </a:r>
            <a:endParaRPr kumimoji="1"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そのため、廃棄物処理法では、廃棄物に対して様々な規制をしています。</a:t>
            </a: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逆の見方をすれば、廃棄物でなければ、廃棄物処理法は一切関係ありません。</a:t>
            </a:r>
            <a:endParaRPr lang="en-US" altLang="ja-JP" sz="1200" b="0" dirty="0">
              <a:solidFill>
                <a:schemeClr val="tx1"/>
              </a:solidFill>
              <a:latin typeface="+mn-ea"/>
              <a:ea typeface="+mn-ea"/>
            </a:endParaRPr>
          </a:p>
          <a:p>
            <a:pPr marL="0" indent="0">
              <a:buNone/>
            </a:pP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当然、法律の規定に違反すれば、罰則もありますので、法律をきちんと守る必要があります。</a:t>
            </a: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有価物と判断したが、その判断が間違っていた場合、どうなるでしょう？</a:t>
            </a: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本来なら守るべき廃棄物に係る規制を、入口の判断を誤ったために、全て守れなくなります。</a:t>
            </a:r>
            <a:endParaRPr lang="en-US" altLang="ja-JP" sz="1200" b="0" dirty="0">
              <a:solidFill>
                <a:schemeClr val="tx1"/>
              </a:solidFill>
              <a:latin typeface="+mn-ea"/>
              <a:ea typeface="+mn-ea"/>
            </a:endParaRPr>
          </a:p>
          <a:p>
            <a:pPr marL="0" indent="0">
              <a:buNone/>
            </a:pPr>
            <a:r>
              <a:rPr lang="ja-JP" altLang="en-US" sz="1200" b="0" dirty="0">
                <a:solidFill>
                  <a:schemeClr val="tx1"/>
                </a:solidFill>
                <a:latin typeface="+mn-ea"/>
                <a:ea typeface="+mn-ea"/>
              </a:rPr>
              <a:t>そうした場合、廃棄物処理法違反となる可能性がありあす。</a:t>
            </a:r>
            <a:endParaRPr lang="en-US" altLang="ja-JP" sz="1200" b="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6</a:t>
            </a:fld>
            <a:endParaRPr kumimoji="1" lang="ja-JP" altLang="en-US"/>
          </a:p>
        </p:txBody>
      </p:sp>
    </p:spTree>
    <p:extLst>
      <p:ext uri="{BB962C8B-B14F-4D97-AF65-F5344CB8AC3E}">
        <p14:creationId xmlns:p14="http://schemas.microsoft.com/office/powerpoint/2010/main" val="2837117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「実務で学ぶ」は実務上、起きうる問題について、具体的な事例を基に、廃棄物処理を考えていただくコーナーです。</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「新しく発生した物」が廃棄物かどうかわからない。金属（基本的には有価物）が付着しているため、有価物ではないかと思い、馴染みの金属業者に取りに来てもらい、引き渡した。</a:t>
            </a:r>
            <a:endParaRPr lang="en-US" altLang="ja-JP" dirty="0">
              <a:solidFill>
                <a:schemeClr val="tx1"/>
              </a:solidFill>
              <a:latin typeface="+mn-ea"/>
              <a:ea typeface="+mn-ea"/>
            </a:endParaRPr>
          </a:p>
          <a:p>
            <a:r>
              <a:rPr lang="ja-JP" altLang="en-US" dirty="0">
                <a:solidFill>
                  <a:schemeClr val="tx1"/>
                </a:solidFill>
                <a:latin typeface="+mn-ea"/>
                <a:ea typeface="+mn-ea"/>
              </a:rPr>
              <a:t>このケースで、問題となりうるポイントはどこになるでしょうか？</a:t>
            </a:r>
            <a:endParaRPr lang="en-US" altLang="ja-JP" dirty="0">
              <a:solidFill>
                <a:schemeClr val="tx1"/>
              </a:solidFill>
              <a:latin typeface="+mn-ea"/>
              <a:ea typeface="+mn-ea"/>
            </a:endParaRPr>
          </a:p>
          <a:p>
            <a:r>
              <a:rPr lang="ja-JP" altLang="en-US" dirty="0">
                <a:solidFill>
                  <a:schemeClr val="tx1"/>
                </a:solidFill>
                <a:latin typeface="+mn-ea"/>
                <a:ea typeface="+mn-ea"/>
              </a:rPr>
              <a:t>少し考えてみてください。</a:t>
            </a:r>
            <a:endParaRPr lang="en-US" altLang="ja-JP" dirty="0">
              <a:solidFill>
                <a:schemeClr val="tx1"/>
              </a:solidFill>
              <a:latin typeface="+mn-ea"/>
              <a:ea typeface="+mn-ea"/>
            </a:endParaRPr>
          </a:p>
          <a:p>
            <a:endParaRPr lang="en-US" altLang="ja-JP" dirty="0">
              <a:solidFill>
                <a:schemeClr val="tx1"/>
              </a:solidFill>
              <a:latin typeface="+mn-ea"/>
              <a:ea typeface="+mn-ea"/>
            </a:endParaRPr>
          </a:p>
          <a:p>
            <a:r>
              <a:rPr lang="ja-JP" altLang="en-US" dirty="0">
                <a:solidFill>
                  <a:schemeClr val="tx1"/>
                </a:solidFill>
                <a:latin typeface="+mn-ea"/>
                <a:ea typeface="+mn-ea"/>
              </a:rPr>
              <a:t>★</a:t>
            </a:r>
            <a:endParaRPr lang="en-US" altLang="ja-JP" dirty="0">
              <a:solidFill>
                <a:schemeClr val="tx1"/>
              </a:solidFill>
              <a:latin typeface="+mn-ea"/>
              <a:ea typeface="+mn-ea"/>
            </a:endParaRPr>
          </a:p>
          <a:p>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金属が付着＝有価物ではありません。</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金属分とその他の物との割合次第では、処理費が必要となる可能性があり、処理費を支払うなら、その物は廃棄物です。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その物が総合判断説に当てはめて有価物に該当するのか否かで判断してください。</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また、馴染みの業者であれば、貴社との関係を維持するために、廃棄物でも引取ることがあります。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例え自分が処理費を払わなくても、売却費を運送費が上回れば、その物は廃棄物として取り扱わなくてはなりません。</a:t>
            </a: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7</a:t>
            </a:fld>
            <a:endParaRPr kumimoji="1" lang="ja-JP" altLang="en-US"/>
          </a:p>
        </p:txBody>
      </p:sp>
    </p:spTree>
    <p:extLst>
      <p:ext uri="{BB962C8B-B14F-4D97-AF65-F5344CB8AC3E}">
        <p14:creationId xmlns:p14="http://schemas.microsoft.com/office/powerpoint/2010/main" val="2837117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dirty="0">
                <a:solidFill>
                  <a:schemeClr val="tx1"/>
                </a:solidFill>
                <a:latin typeface="+mn-ea"/>
                <a:ea typeface="+mn-ea"/>
              </a:rPr>
              <a:t>『</a:t>
            </a:r>
            <a:r>
              <a:rPr lang="ja-JP" altLang="en-US" dirty="0">
                <a:solidFill>
                  <a:schemeClr val="tx1"/>
                </a:solidFill>
                <a:latin typeface="+mn-ea"/>
                <a:ea typeface="+mn-ea"/>
              </a:rPr>
              <a:t>第２回　廃棄物とは？</a:t>
            </a:r>
            <a:r>
              <a:rPr lang="en-US" altLang="ja-JP" dirty="0">
                <a:solidFill>
                  <a:schemeClr val="tx1"/>
                </a:solidFill>
                <a:latin typeface="+mn-ea"/>
                <a:ea typeface="+mn-ea"/>
              </a:rPr>
              <a:t>』</a:t>
            </a:r>
            <a:r>
              <a:rPr lang="ja-JP" altLang="en-US" dirty="0">
                <a:solidFill>
                  <a:schemeClr val="tx1"/>
                </a:solidFill>
                <a:latin typeface="+mn-ea"/>
                <a:ea typeface="+mn-ea"/>
              </a:rPr>
              <a:t>　は以上になります。</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廃棄物該当性の判断が非常に難しく、大事であることをご理解いただけたでしょうか？？</a:t>
            </a:r>
            <a:endParaRPr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総合判断説を用いても、「いらない」の判断が難しい場合もあります。</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そんな時は、安易な判断は避け、豊田市廃棄物対策課などに確認してください。</a:t>
            </a:r>
            <a:endParaRPr kumimoji="1" lang="en-US" altLang="ja-JP" dirty="0">
              <a:solidFill>
                <a:schemeClr val="tx1"/>
              </a:solidFill>
              <a:latin typeface="+mn-ea"/>
              <a:ea typeface="+mn-ea"/>
            </a:endParaRPr>
          </a:p>
          <a:p>
            <a:pPr marL="0" indent="0">
              <a:buNone/>
            </a:pP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次回は、</a:t>
            </a:r>
            <a:r>
              <a:rPr lang="en-US" altLang="ja-JP" dirty="0">
                <a:solidFill>
                  <a:schemeClr val="tx1"/>
                </a:solidFill>
                <a:latin typeface="+mn-ea"/>
                <a:ea typeface="+mn-ea"/>
              </a:rPr>
              <a:t>『</a:t>
            </a:r>
            <a:r>
              <a:rPr lang="ja-JP" altLang="en-US" dirty="0">
                <a:solidFill>
                  <a:schemeClr val="tx1"/>
                </a:solidFill>
                <a:latin typeface="+mn-ea"/>
                <a:ea typeface="+mn-ea"/>
              </a:rPr>
              <a:t>産業廃棄物とは？</a:t>
            </a:r>
            <a:r>
              <a:rPr lang="en-US" altLang="ja-JP" dirty="0">
                <a:solidFill>
                  <a:schemeClr val="tx1"/>
                </a:solidFill>
                <a:latin typeface="+mn-ea"/>
                <a:ea typeface="+mn-ea"/>
              </a:rPr>
              <a:t>』</a:t>
            </a:r>
            <a:r>
              <a:rPr lang="ja-JP" altLang="en-US" dirty="0">
                <a:solidFill>
                  <a:schemeClr val="tx1"/>
                </a:solidFill>
                <a:latin typeface="+mn-ea"/>
                <a:ea typeface="+mn-ea"/>
              </a:rPr>
              <a:t>です。</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廃棄物は産廃と一廃の２種類があります。それぞれに独自の決まりがあり、罰則があります。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混同しないよう、注意が必要です。</a:t>
            </a:r>
            <a:endParaRPr lang="en-US" altLang="ja-JP" dirty="0">
              <a:solidFill>
                <a:schemeClr val="tx1"/>
              </a:solidFill>
              <a:latin typeface="+mn-ea"/>
              <a:ea typeface="+mn-ea"/>
            </a:endParaRPr>
          </a:p>
          <a:p>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では、また次回。お疲れさまでした。</a:t>
            </a: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8</a:t>
            </a:fld>
            <a:endParaRPr kumimoji="1" lang="ja-JP" altLang="en-US"/>
          </a:p>
        </p:txBody>
      </p:sp>
    </p:spTree>
    <p:extLst>
      <p:ext uri="{BB962C8B-B14F-4D97-AF65-F5344CB8AC3E}">
        <p14:creationId xmlns:p14="http://schemas.microsoft.com/office/powerpoint/2010/main" val="3700157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solidFill>
                <a:schemeClr val="tx1"/>
              </a:solidFill>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9</a:t>
            </a:fld>
            <a:endParaRPr kumimoji="1" lang="ja-JP" altLang="en-US"/>
          </a:p>
        </p:txBody>
      </p:sp>
    </p:spTree>
    <p:extLst>
      <p:ext uri="{BB962C8B-B14F-4D97-AF65-F5344CB8AC3E}">
        <p14:creationId xmlns:p14="http://schemas.microsoft.com/office/powerpoint/2010/main" val="2379961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83692BC-AD6C-4D2E-B11F-8F6EAABB67E6}"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829A367-C500-459F-827F-1788741290CF}"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83373A8-C9A7-420C-8652-87F5013F7158}"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AED1B1-6D90-4F3A-AE74-10B3D1146A62}"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5F5F6BB1-62B5-4D70-A80D-BF2BEF32A7FF}" type="datetime1">
              <a:rPr kumimoji="1" lang="ja-JP" altLang="en-US" smtClean="0"/>
              <a:t>2023/8/16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6F12753-FE6D-4446-8996-FB5C8354125C}"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D60E366-8BE6-4434-9EBF-7CE85DC4A986}" type="datetime1">
              <a:rPr kumimoji="1" lang="ja-JP" altLang="en-US" smtClean="0"/>
              <a:t>2023/8/16</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0845B5D-8797-4175-84CA-073883B6E141}" type="datetime1">
              <a:rPr kumimoji="1" lang="ja-JP" altLang="en-US" smtClean="0"/>
              <a:t>2023/8/16</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E67EBAF-EAB4-46C9-B58D-A865A0AB0222}" type="datetime1">
              <a:rPr kumimoji="1" lang="ja-JP" altLang="en-US" smtClean="0"/>
              <a:t>2023/8/16</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5F0497B-4ECF-47C9-A1A0-1357ED0FA018}"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4A90356-7536-4A21-ADD8-9316CAD96719}" type="datetime1">
              <a:rPr kumimoji="1" lang="ja-JP" altLang="en-US" smtClean="0"/>
              <a:t>2023/8/16</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C53BC-876F-4D48-9463-6CEB051ACEC4}" type="datetime1">
              <a:rPr kumimoji="1" lang="ja-JP" altLang="en-US" smtClean="0"/>
              <a:t>2023/8/16</a:t>
            </a:fld>
            <a:endParaRPr kumimoji="1" lang="ja-JP" altLang="en-US"/>
          </a:p>
        </p:txBody>
      </p:sp>
      <p:sp>
        <p:nvSpPr>
          <p:cNvPr id="5" name="フッター プレースホルダー 4"/>
          <p:cNvSpPr>
            <a:spLocks noGrp="1"/>
          </p:cNvSpPr>
          <p:nvPr>
            <p:ph type="ftr" sz="quarter" idx="3"/>
          </p:nvPr>
        </p:nvSpPr>
        <p:spPr>
          <a:xfrm>
            <a:off x="6644952" y="6597352"/>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r>
              <a:rPr lang="zh-TW" altLang="en-US"/>
              <a:t>作成　：　環境部 廃棄物対策課</a:t>
            </a:r>
            <a:endParaRPr lang="ja-JP" altLang="en-US" dirty="0"/>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ysClr val="windowText" lastClr="000000"/>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lstStyle/>
          <a:p>
            <a:r>
              <a:rPr kumimoji="1" lang="en-US" altLang="ja-JP" dirty="0"/>
              <a:t>Part </a:t>
            </a:r>
            <a:r>
              <a:rPr lang="ja-JP" altLang="en-US" dirty="0"/>
              <a:t>２　廃棄物とは？</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8395" y="1104873"/>
            <a:ext cx="7200800" cy="4671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タイトル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3200" spc="600" dirty="0"/>
              <a:t>付録①－２</a:t>
            </a:r>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2260DC13-1790-EA98-2B7D-87900CA16321}"/>
              </a:ext>
            </a:extLst>
          </p:cNvPr>
          <p:cNvSpPr txBox="1"/>
          <p:nvPr/>
        </p:nvSpPr>
        <p:spPr>
          <a:xfrm>
            <a:off x="2843808" y="5877272"/>
            <a:ext cx="5112568" cy="646331"/>
          </a:xfrm>
          <a:prstGeom prst="rect">
            <a:avLst/>
          </a:prstGeom>
          <a:solidFill>
            <a:schemeClr val="bg1"/>
          </a:solidFill>
        </p:spPr>
        <p:txBody>
          <a:bodyPr wrap="square" rtlCol="0">
            <a:spAutoFit/>
          </a:bodyPr>
          <a:lstStyle/>
          <a:p>
            <a:r>
              <a:rPr kumimoji="1" lang="ja-JP" altLang="en-US" sz="1200" dirty="0"/>
              <a:t>出典：環境省　</a:t>
            </a:r>
            <a:r>
              <a:rPr lang="ja-JP" altLang="en-US" sz="1200" dirty="0"/>
              <a:t>令和３年４月１４日</a:t>
            </a:r>
            <a:r>
              <a:rPr kumimoji="1" lang="ja-JP" altLang="en-US" sz="1200" dirty="0"/>
              <a:t>　「行政処分の指針について（通知）」</a:t>
            </a:r>
            <a:endParaRPr kumimoji="1" lang="en-US" altLang="ja-JP" sz="1200" dirty="0"/>
          </a:p>
          <a:p>
            <a:r>
              <a:rPr lang="ja-JP" altLang="en-US" sz="1200" dirty="0"/>
              <a:t>なお、建設汚泥にいて」を参照のことついては、平成１７年７月２５日「建設汚泥処理物の廃棄物該当性の判断指針につ</a:t>
            </a:r>
            <a:endParaRPr kumimoji="1" lang="ja-JP" altLang="en-US" sz="1200" dirty="0"/>
          </a:p>
        </p:txBody>
      </p:sp>
    </p:spTree>
    <p:extLst>
      <p:ext uri="{BB962C8B-B14F-4D97-AF65-F5344CB8AC3E}">
        <p14:creationId xmlns:p14="http://schemas.microsoft.com/office/powerpoint/2010/main" val="1705560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spc="600" dirty="0"/>
              <a:t>廃棄物とは？①</a:t>
            </a:r>
          </a:p>
        </p:txBody>
      </p:sp>
      <p:sp>
        <p:nvSpPr>
          <p:cNvPr id="3" name="コンテンツ プレースホルダー 2"/>
          <p:cNvSpPr>
            <a:spLocks noGrp="1"/>
          </p:cNvSpPr>
          <p:nvPr>
            <p:ph idx="1"/>
          </p:nvPr>
        </p:nvSpPr>
        <p:spPr/>
        <p:txBody>
          <a:bodyPr/>
          <a:lstStyle/>
          <a:p>
            <a:pPr marL="0" indent="0">
              <a:buNone/>
            </a:pPr>
            <a:r>
              <a:rPr lang="ja-JP" altLang="en-US" dirty="0"/>
              <a:t>廃棄物処理法では以下のように定義づけされています。</a:t>
            </a:r>
            <a:endParaRPr lang="en-US" altLang="ja-JP" dirty="0"/>
          </a:p>
          <a:p>
            <a:pPr marL="0" indent="0">
              <a:buNone/>
            </a:pPr>
            <a:endParaRPr kumimoji="1" lang="en-US" altLang="ja-JP" dirty="0"/>
          </a:p>
          <a:p>
            <a:pPr marL="0" indent="0">
              <a:buNone/>
            </a:pPr>
            <a:r>
              <a:rPr lang="ja-JP" altLang="en-US" dirty="0"/>
              <a:t>第２条</a:t>
            </a:r>
            <a:endParaRPr lang="en-US" altLang="ja-JP" dirty="0"/>
          </a:p>
          <a:p>
            <a:pPr marL="0" indent="0">
              <a:buNone/>
            </a:pPr>
            <a:r>
              <a:rPr kumimoji="1" lang="ja-JP" altLang="en-US" dirty="0"/>
              <a:t>こ</a:t>
            </a:r>
            <a:r>
              <a:rPr lang="ja-JP" altLang="en-US" dirty="0"/>
              <a:t>の法律において「廃棄物」とは、ごみ、粗大ごみ、燃え殻、汚泥、</a:t>
            </a:r>
            <a:r>
              <a:rPr lang="ja-JP" altLang="en-US" dirty="0" err="1"/>
              <a:t>ふん</a:t>
            </a:r>
            <a:r>
              <a:rPr lang="ja-JP" altLang="en-US" dirty="0"/>
              <a:t>尿、廃油、廃酸、廃アルカリ、動物の死体その他の汚物又は不要物であって、固形状又は液状の物をいう。</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60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spc="600" dirty="0"/>
              <a:t>廃棄物とは？②</a:t>
            </a:r>
          </a:p>
        </p:txBody>
      </p:sp>
      <p:sp>
        <p:nvSpPr>
          <p:cNvPr id="3" name="コンテンツ プレースホルダー 2"/>
          <p:cNvSpPr>
            <a:spLocks noGrp="1"/>
          </p:cNvSpPr>
          <p:nvPr>
            <p:ph idx="1"/>
          </p:nvPr>
        </p:nvSpPr>
        <p:spPr/>
        <p:txBody>
          <a:bodyPr/>
          <a:lstStyle/>
          <a:p>
            <a:pPr marL="0" indent="0">
              <a:buNone/>
            </a:pPr>
            <a:r>
              <a:rPr lang="ja-JP" altLang="en-US" dirty="0"/>
              <a:t>要するに、</a:t>
            </a:r>
            <a:endParaRPr lang="en-US" altLang="ja-JP" dirty="0"/>
          </a:p>
          <a:p>
            <a:pPr marL="0" indent="0">
              <a:buNone/>
            </a:pPr>
            <a:r>
              <a:rPr lang="ja-JP" altLang="en-US" dirty="0"/>
              <a:t>「いらない物」　かつ　固体・液体</a:t>
            </a:r>
            <a:endParaRPr lang="en-US" altLang="ja-JP" dirty="0"/>
          </a:p>
          <a:p>
            <a:pPr marL="0" indent="0">
              <a:buNone/>
            </a:pPr>
            <a:endParaRPr lang="en-US" altLang="ja-JP" dirty="0"/>
          </a:p>
          <a:p>
            <a:pPr marL="0" indent="0">
              <a:buNone/>
            </a:pPr>
            <a:r>
              <a:rPr lang="ja-JP" altLang="en-US" dirty="0"/>
              <a:t>これが、廃棄物ということになります。</a:t>
            </a:r>
            <a:endParaRPr lang="en-US" altLang="ja-JP" dirty="0"/>
          </a:p>
          <a:p>
            <a:pPr marL="0" indent="0">
              <a:buNone/>
            </a:pPr>
            <a:endParaRPr lang="en-US" altLang="ja-JP" dirty="0"/>
          </a:p>
          <a:p>
            <a:pPr marL="0" indent="0">
              <a:buNone/>
            </a:pPr>
            <a:r>
              <a:rPr lang="ja-JP" altLang="en-US" dirty="0"/>
              <a:t>ちなみに、廃棄物でない物は「有価物」です。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362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lstStyle/>
          <a:p>
            <a:r>
              <a:rPr kumimoji="1" lang="ja-JP" altLang="en-US" b="1" spc="600" dirty="0"/>
              <a:t>廃棄物か否かの判断基準①</a:t>
            </a:r>
          </a:p>
        </p:txBody>
      </p:sp>
      <p:sp>
        <p:nvSpPr>
          <p:cNvPr id="3" name="コンテンツ プレースホルダー 2"/>
          <p:cNvSpPr>
            <a:spLocks noGrp="1"/>
          </p:cNvSpPr>
          <p:nvPr>
            <p:ph idx="1"/>
          </p:nvPr>
        </p:nvSpPr>
        <p:spPr/>
        <p:txBody>
          <a:bodyPr/>
          <a:lstStyle/>
          <a:p>
            <a:pPr marL="0" indent="0">
              <a:buNone/>
            </a:pPr>
            <a:r>
              <a:rPr lang="ja-JP" altLang="en-US" dirty="0"/>
              <a:t>よく問題となること</a:t>
            </a:r>
            <a:endParaRPr lang="en-US" altLang="ja-JP" dirty="0"/>
          </a:p>
          <a:p>
            <a:pPr marL="0" indent="0">
              <a:buNone/>
            </a:pPr>
            <a:r>
              <a:rPr lang="ja-JP" altLang="en-US" dirty="0"/>
              <a:t>固体・液体は</a:t>
            </a:r>
            <a:r>
              <a:rPr lang="ja-JP" altLang="en-US" dirty="0">
                <a:solidFill>
                  <a:srgbClr val="FF0000"/>
                </a:solidFill>
              </a:rPr>
              <a:t>客観的</a:t>
            </a:r>
            <a:endParaRPr lang="en-US" altLang="ja-JP" dirty="0">
              <a:solidFill>
                <a:srgbClr val="FF0000"/>
              </a:solidFill>
            </a:endParaRPr>
          </a:p>
          <a:p>
            <a:pPr marL="0" indent="0">
              <a:buNone/>
            </a:pPr>
            <a:r>
              <a:rPr lang="ja-JP" altLang="en-US" dirty="0"/>
              <a:t>「いらない」は</a:t>
            </a:r>
            <a:r>
              <a:rPr lang="ja-JP" altLang="en-US" sz="3600" b="1" dirty="0">
                <a:solidFill>
                  <a:srgbClr val="FF0000"/>
                </a:solidFill>
              </a:rPr>
              <a:t>主観的</a:t>
            </a:r>
            <a:endParaRPr lang="en-US" altLang="ja-JP" sz="3600" b="1" dirty="0">
              <a:solidFill>
                <a:srgbClr val="FF0000"/>
              </a:solidFill>
            </a:endParaRPr>
          </a:p>
          <a:p>
            <a:pPr marL="0" indent="0">
              <a:buNone/>
            </a:pPr>
            <a:endParaRPr lang="en-US" altLang="ja-JP" sz="1400" b="1" dirty="0">
              <a:solidFill>
                <a:srgbClr val="FF0000"/>
              </a:solidFill>
            </a:endParaRPr>
          </a:p>
          <a:p>
            <a:pPr marL="0" indent="0">
              <a:buNone/>
            </a:pPr>
            <a:r>
              <a:rPr lang="en-US" altLang="ja-JP" dirty="0"/>
              <a:t>【</a:t>
            </a:r>
            <a:r>
              <a:rPr lang="ja-JP" altLang="en-US" dirty="0"/>
              <a:t>例</a:t>
            </a:r>
            <a:r>
              <a:rPr lang="en-US" altLang="ja-JP" dirty="0"/>
              <a:t>】</a:t>
            </a:r>
          </a:p>
          <a:p>
            <a:pPr marL="0" indent="0">
              <a:buNone/>
            </a:pPr>
            <a:r>
              <a:rPr lang="ja-JP" altLang="en-US" dirty="0"/>
              <a:t>骨董品、趣味に関する物、芸術作品、</a:t>
            </a:r>
            <a:endParaRPr lang="en-US" altLang="ja-JP" dirty="0"/>
          </a:p>
          <a:p>
            <a:pPr marL="0" indent="0">
              <a:buNone/>
            </a:pPr>
            <a:r>
              <a:rPr lang="ja-JP" altLang="en-US" dirty="0"/>
              <a:t>リサイクル資源　など</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754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lstStyle/>
          <a:p>
            <a:r>
              <a:rPr kumimoji="1" lang="ja-JP" altLang="en-US" b="1" spc="600" dirty="0"/>
              <a:t>廃棄物か否かの判断基準②</a:t>
            </a:r>
          </a:p>
        </p:txBody>
      </p:sp>
      <p:sp>
        <p:nvSpPr>
          <p:cNvPr id="3" name="コンテンツ プレースホルダー 2"/>
          <p:cNvSpPr>
            <a:spLocks noGrp="1"/>
          </p:cNvSpPr>
          <p:nvPr>
            <p:ph idx="1"/>
          </p:nvPr>
        </p:nvSpPr>
        <p:spPr/>
        <p:txBody>
          <a:bodyPr/>
          <a:lstStyle/>
          <a:p>
            <a:pPr marL="0" indent="0">
              <a:buNone/>
            </a:pPr>
            <a:r>
              <a:rPr lang="ja-JP" altLang="en-US" dirty="0"/>
              <a:t>５つの判断基準</a:t>
            </a:r>
            <a:endParaRPr lang="en-US" altLang="ja-JP" dirty="0"/>
          </a:p>
          <a:p>
            <a:pPr marL="0" indent="0">
              <a:buNone/>
            </a:pPr>
            <a:r>
              <a:rPr lang="ja-JP" altLang="en-US" dirty="0"/>
              <a:t>　①物の性状</a:t>
            </a:r>
            <a:endParaRPr lang="en-US" altLang="ja-JP" dirty="0"/>
          </a:p>
          <a:p>
            <a:pPr marL="0" indent="0">
              <a:buNone/>
            </a:pPr>
            <a:r>
              <a:rPr lang="ja-JP" altLang="en-US" dirty="0"/>
              <a:t>　②排出の状況</a:t>
            </a:r>
            <a:endParaRPr lang="en-US" altLang="ja-JP" dirty="0"/>
          </a:p>
          <a:p>
            <a:pPr marL="0" indent="0">
              <a:buNone/>
            </a:pPr>
            <a:r>
              <a:rPr lang="ja-JP" altLang="en-US" dirty="0"/>
              <a:t>　③通常の取扱い形態</a:t>
            </a:r>
            <a:endParaRPr lang="en-US" altLang="ja-JP" dirty="0"/>
          </a:p>
          <a:p>
            <a:pPr marL="0" indent="0">
              <a:buNone/>
            </a:pPr>
            <a:r>
              <a:rPr lang="ja-JP" altLang="en-US" dirty="0"/>
              <a:t>　④取引価値の有無</a:t>
            </a:r>
            <a:endParaRPr lang="en-US" altLang="ja-JP" dirty="0"/>
          </a:p>
          <a:p>
            <a:pPr marL="0" indent="0">
              <a:buNone/>
            </a:pPr>
            <a:r>
              <a:rPr lang="ja-JP" altLang="en-US" dirty="0"/>
              <a:t>　⑤占有者の意思</a:t>
            </a:r>
            <a:endParaRPr lang="en-US" altLang="ja-JP" dirty="0"/>
          </a:p>
        </p:txBody>
      </p:sp>
      <p:sp>
        <p:nvSpPr>
          <p:cNvPr id="4" name="右矢印 3"/>
          <p:cNvSpPr/>
          <p:nvPr/>
        </p:nvSpPr>
        <p:spPr>
          <a:xfrm>
            <a:off x="4572000" y="2636912"/>
            <a:ext cx="1080120" cy="194421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652120" y="2516413"/>
            <a:ext cx="3307316" cy="2185214"/>
          </a:xfrm>
          <a:prstGeom prst="rect">
            <a:avLst/>
          </a:prstGeom>
          <a:noFill/>
        </p:spPr>
        <p:txBody>
          <a:bodyPr wrap="none" rtlCol="0">
            <a:spAutoFit/>
          </a:bodyPr>
          <a:lstStyle/>
          <a:p>
            <a:r>
              <a:rPr lang="ja-JP" altLang="en-US" sz="3200" dirty="0"/>
              <a:t>総合的に勘案して</a:t>
            </a:r>
            <a:endParaRPr lang="en-US" altLang="ja-JP" sz="3200" dirty="0"/>
          </a:p>
          <a:p>
            <a:r>
              <a:rPr lang="ja-JP" altLang="en-US" sz="3200" dirty="0"/>
              <a:t>判断する</a:t>
            </a:r>
            <a:endParaRPr lang="en-US" altLang="ja-JP" sz="3200" dirty="0"/>
          </a:p>
          <a:p>
            <a:endParaRPr lang="en-US" altLang="ja-JP" sz="3200" dirty="0"/>
          </a:p>
          <a:p>
            <a:r>
              <a:rPr kumimoji="1" lang="ja-JP" altLang="en-US" sz="3200" dirty="0"/>
              <a:t>⇒</a:t>
            </a:r>
            <a:r>
              <a:rPr kumimoji="1" lang="ja-JP" altLang="en-US" sz="4000" b="1" dirty="0">
                <a:solidFill>
                  <a:srgbClr val="FF0000"/>
                </a:solidFill>
              </a:rPr>
              <a:t>総合判断説</a:t>
            </a:r>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9"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39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廃棄物判断の重要性</a:t>
            </a:r>
            <a:endParaRPr kumimoji="1" lang="ja-JP" altLang="en-US" b="1" spc="600"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lang="ja-JP" altLang="en-US" dirty="0"/>
              <a:t>廃棄物処理法は、廃棄物に対して様々な規制をしている法律です。</a:t>
            </a:r>
            <a:endParaRPr lang="en-US" altLang="ja-JP" dirty="0"/>
          </a:p>
          <a:p>
            <a:pPr marL="0" indent="0">
              <a:buNone/>
            </a:pPr>
            <a:endParaRPr lang="en-US" altLang="ja-JP" dirty="0"/>
          </a:p>
          <a:p>
            <a:pPr marL="0" indent="0">
              <a:buNone/>
            </a:pPr>
            <a:r>
              <a:rPr lang="ja-JP" altLang="en-US" dirty="0"/>
              <a:t>そもそも、廃棄物でないということになれば、廃棄物処理法の規定は一切関係ありません。</a:t>
            </a:r>
            <a:endParaRPr lang="en-US" altLang="ja-JP" dirty="0"/>
          </a:p>
          <a:p>
            <a:pPr marL="0" indent="0">
              <a:buNone/>
            </a:pPr>
            <a:endParaRPr lang="en-US" altLang="ja-JP" dirty="0"/>
          </a:p>
          <a:p>
            <a:pPr marL="0" indent="0">
              <a:buNone/>
            </a:pPr>
            <a:r>
              <a:rPr lang="ja-JP" altLang="en-US" dirty="0"/>
              <a:t>有価物と判断したが、その判断が間違っていた場合、</a:t>
            </a:r>
            <a:r>
              <a:rPr lang="ja-JP" altLang="en-US" sz="3600" b="1" dirty="0">
                <a:solidFill>
                  <a:srgbClr val="FF0000"/>
                </a:solidFill>
              </a:rPr>
              <a:t>廃棄物処理法違反となる可能性があります</a:t>
            </a:r>
            <a:r>
              <a:rPr lang="ja-JP" altLang="en-US" dirty="0"/>
              <a:t>。</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762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a:t>
            </a:r>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lang="en-US" altLang="ja-JP" dirty="0"/>
              <a:t>【</a:t>
            </a:r>
            <a:r>
              <a:rPr lang="ja-JP" altLang="en-US" dirty="0"/>
              <a:t>ケース</a:t>
            </a:r>
            <a:r>
              <a:rPr lang="en-US" altLang="ja-JP" dirty="0"/>
              <a:t>】</a:t>
            </a:r>
          </a:p>
          <a:p>
            <a:pPr marL="0" indent="0">
              <a:buNone/>
            </a:pPr>
            <a:r>
              <a:rPr lang="ja-JP" altLang="en-US" dirty="0"/>
              <a:t>メーカー</a:t>
            </a:r>
            <a:r>
              <a:rPr lang="en-US" altLang="ja-JP" dirty="0"/>
              <a:t>A</a:t>
            </a:r>
            <a:r>
              <a:rPr lang="ja-JP" altLang="en-US" dirty="0"/>
              <a:t>社が製造過程で不要物が発生。金属（基本的には有価物）が付着しているため、有価物ではないかと思い、馴染みの金属業者まで持ち込んだ。</a:t>
            </a:r>
            <a:endParaRPr lang="en-US" altLang="ja-JP" dirty="0"/>
          </a:p>
          <a:p>
            <a:pPr marL="0" indent="0">
              <a:buNone/>
            </a:pPr>
            <a:r>
              <a:rPr lang="en-US" altLang="ja-JP" dirty="0"/>
              <a:t>【</a:t>
            </a:r>
            <a:r>
              <a:rPr lang="ja-JP" altLang="en-US" dirty="0"/>
              <a:t>スタディ</a:t>
            </a:r>
            <a:r>
              <a:rPr lang="en-US" altLang="ja-JP" dirty="0"/>
              <a:t>】</a:t>
            </a:r>
          </a:p>
          <a:p>
            <a:pPr marL="0" indent="0">
              <a:buNone/>
            </a:pPr>
            <a:r>
              <a:rPr lang="ja-JP" altLang="en-US" dirty="0"/>
              <a:t>金属が付着＝有価物ではありません。</a:t>
            </a:r>
            <a:endParaRPr lang="en-US" altLang="ja-JP" dirty="0"/>
          </a:p>
          <a:p>
            <a:pPr marL="0" indent="0">
              <a:buNone/>
            </a:pPr>
            <a:r>
              <a:rPr lang="ja-JP" altLang="en-US" dirty="0"/>
              <a:t>馴染みの業者であれば、貴社との関係を維持するために、廃棄物でも引取ることがあります。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085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90872" y="980728"/>
            <a:ext cx="8229600" cy="5256584"/>
          </a:xfrm>
        </p:spPr>
        <p:txBody>
          <a:bodyPr>
            <a:normAutofit lnSpcReduction="10000"/>
          </a:bodyPr>
          <a:lstStyle/>
          <a:p>
            <a:pPr marL="0" indent="0">
              <a:buNone/>
            </a:pPr>
            <a:r>
              <a:rPr lang="en-US" altLang="ja-JP" dirty="0"/>
              <a:t>『</a:t>
            </a:r>
            <a:r>
              <a:rPr lang="ja-JP" altLang="en-US" dirty="0"/>
              <a:t>第２回　廃棄物とは？</a:t>
            </a:r>
            <a:r>
              <a:rPr lang="en-US" altLang="ja-JP" dirty="0"/>
              <a:t>』</a:t>
            </a:r>
            <a:r>
              <a:rPr lang="ja-JP" altLang="en-US" dirty="0"/>
              <a:t>　は以上になります。</a:t>
            </a:r>
            <a:endParaRPr lang="en-US" altLang="ja-JP" dirty="0"/>
          </a:p>
          <a:p>
            <a:pPr marL="0" indent="0">
              <a:buNone/>
            </a:pPr>
            <a:endParaRPr kumimoji="1" lang="en-US" altLang="ja-JP" dirty="0"/>
          </a:p>
          <a:p>
            <a:pPr marL="0" indent="0">
              <a:buNone/>
            </a:pPr>
            <a:r>
              <a:rPr lang="ja-JP" altLang="en-US" dirty="0"/>
              <a:t>廃棄物該当性の判断が非常に難しく、大事であることをご理解いただけたでしょうか？？</a:t>
            </a:r>
            <a:endParaRPr lang="en-US" altLang="ja-JP" dirty="0"/>
          </a:p>
          <a:p>
            <a:pPr marL="0" indent="0">
              <a:buNone/>
            </a:pPr>
            <a:endParaRPr kumimoji="1" lang="en-US" altLang="ja-JP" dirty="0"/>
          </a:p>
          <a:p>
            <a:pPr marL="0" indent="0">
              <a:buNone/>
            </a:pPr>
            <a:r>
              <a:rPr lang="ja-JP" altLang="en-US" dirty="0"/>
              <a:t>次回は、</a:t>
            </a:r>
            <a:r>
              <a:rPr lang="en-US" altLang="ja-JP" dirty="0"/>
              <a:t>『</a:t>
            </a:r>
            <a:r>
              <a:rPr lang="ja-JP" altLang="en-US" dirty="0"/>
              <a:t>産業廃棄物とは？</a:t>
            </a:r>
            <a:r>
              <a:rPr lang="en-US" altLang="ja-JP" dirty="0"/>
              <a:t>』</a:t>
            </a:r>
            <a:r>
              <a:rPr lang="ja-JP" altLang="en-US" dirty="0"/>
              <a:t>です。</a:t>
            </a:r>
            <a:endParaRPr lang="en-US" altLang="ja-JP" dirty="0"/>
          </a:p>
          <a:p>
            <a:pPr marL="0" indent="0">
              <a:buNone/>
            </a:pPr>
            <a:endParaRPr kumimoji="1" lang="en-US" altLang="ja-JP" dirty="0"/>
          </a:p>
          <a:p>
            <a:pPr marL="0" indent="0">
              <a:buNone/>
            </a:pPr>
            <a:r>
              <a:rPr lang="ja-JP" altLang="en-US" dirty="0"/>
              <a:t>廃棄物は産廃と一廃の２種類があります。それぞれに独自の決まりがあり、罰則があります。混同しないよう、注意が必要です。</a:t>
            </a:r>
            <a:endParaRPr lang="en-US" altLang="ja-JP" dirty="0"/>
          </a:p>
          <a:p>
            <a:pPr marL="0" indent="0">
              <a:buNone/>
            </a:pPr>
            <a:endParaRPr kumimoji="1" lang="en-US" altLang="ja-JP" dirty="0"/>
          </a:p>
          <a:p>
            <a:pPr marL="0" indent="0">
              <a:buNone/>
            </a:pPr>
            <a:endParaRPr kumimoji="1" lang="ja-JP" altLang="en-US"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605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844824"/>
            <a:ext cx="7973595"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タイトル 1"/>
          <p:cNvSpPr>
            <a:spLocks noGrp="1"/>
          </p:cNvSpPr>
          <p:nvPr>
            <p:ph type="title"/>
          </p:nvPr>
        </p:nvSpPr>
        <p:spPr>
          <a:xfrm>
            <a:off x="457200" y="274638"/>
            <a:ext cx="8229600" cy="1143000"/>
          </a:xfrm>
        </p:spPr>
        <p:txBody>
          <a:bodyPr>
            <a:normAutofit/>
          </a:bodyPr>
          <a:lstStyle/>
          <a:p>
            <a:pPr algn="r"/>
            <a:r>
              <a:rPr kumimoji="1" lang="ja-JP" altLang="en-US" sz="3200" spc="600" dirty="0"/>
              <a:t>付録①－１</a:t>
            </a:r>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7"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843808" y="5877272"/>
            <a:ext cx="5112568" cy="646331"/>
          </a:xfrm>
          <a:prstGeom prst="rect">
            <a:avLst/>
          </a:prstGeom>
          <a:solidFill>
            <a:schemeClr val="bg1"/>
          </a:solidFill>
        </p:spPr>
        <p:txBody>
          <a:bodyPr wrap="square" rtlCol="0">
            <a:spAutoFit/>
          </a:bodyPr>
          <a:lstStyle/>
          <a:p>
            <a:r>
              <a:rPr kumimoji="1" lang="ja-JP" altLang="en-US" sz="1200" dirty="0"/>
              <a:t>出典：環境省　</a:t>
            </a:r>
            <a:r>
              <a:rPr lang="ja-JP" altLang="en-US" sz="1200" dirty="0"/>
              <a:t>令和３年４月１４日</a:t>
            </a:r>
            <a:r>
              <a:rPr kumimoji="1" lang="ja-JP" altLang="en-US" sz="1200" dirty="0"/>
              <a:t>　「行政処分の指針について（通知）」</a:t>
            </a:r>
            <a:endParaRPr kumimoji="1" lang="en-US" altLang="ja-JP" sz="1200" dirty="0"/>
          </a:p>
          <a:p>
            <a:r>
              <a:rPr lang="ja-JP" altLang="en-US" sz="1200" dirty="0"/>
              <a:t>なお、建設汚泥にいて」を参照のことついては、平成１７年７月２５日「建設汚泥処理物の廃棄物該当性の判断指針につ</a:t>
            </a:r>
            <a:endParaRPr kumimoji="1" lang="ja-JP" altLang="en-US" sz="1200" dirty="0"/>
          </a:p>
        </p:txBody>
      </p:sp>
    </p:spTree>
    <p:extLst>
      <p:ext uri="{BB962C8B-B14F-4D97-AF65-F5344CB8AC3E}">
        <p14:creationId xmlns:p14="http://schemas.microsoft.com/office/powerpoint/2010/main" val="401235262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584</TotalTime>
  <Words>1919</Words>
  <Application>Microsoft Office PowerPoint</Application>
  <PresentationFormat>画面に合わせる (4:3)</PresentationFormat>
  <Paragraphs>171</Paragraphs>
  <Slides>10</Slides>
  <Notes>10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10</vt:i4>
      </vt:variant>
    </vt:vector>
  </HeadingPairs>
  <TitlesOfParts>
    <vt:vector size="14" baseType="lpstr">
      <vt:lpstr>ＭＳ Ｐゴシック</vt:lpstr>
      <vt:lpstr>Arial</vt:lpstr>
      <vt:lpstr>Calibri</vt:lpstr>
      <vt:lpstr>Office ​​テーマ</vt:lpstr>
      <vt:lpstr>１０分でわかる◎ 産業廃棄物ちょっと講座</vt:lpstr>
      <vt:lpstr>廃棄物とは？①</vt:lpstr>
      <vt:lpstr>廃棄物とは？②</vt:lpstr>
      <vt:lpstr>廃棄物か否かの判断基準①</vt:lpstr>
      <vt:lpstr>廃棄物か否かの判断基準②</vt:lpstr>
      <vt:lpstr>廃棄物判断の重要性</vt:lpstr>
      <vt:lpstr>実務で学ぶ</vt:lpstr>
      <vt:lpstr>PowerPoint プレゼンテーション</vt:lpstr>
      <vt:lpstr>付録①－１</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33</cp:revision>
  <dcterms:created xsi:type="dcterms:W3CDTF">2015-10-21T01:57:29Z</dcterms:created>
  <dcterms:modified xsi:type="dcterms:W3CDTF">2023-08-16T06:28:05Z</dcterms:modified>
</cp:coreProperties>
</file>