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95" r:id="rId3"/>
    <p:sldId id="264" r:id="rId4"/>
    <p:sldId id="283" r:id="rId5"/>
    <p:sldId id="291" r:id="rId6"/>
    <p:sldId id="292" r:id="rId7"/>
    <p:sldId id="293" r:id="rId8"/>
    <p:sldId id="299" r:id="rId9"/>
    <p:sldId id="300" r:id="rId10"/>
    <p:sldId id="296" r:id="rId11"/>
    <p:sldId id="297" r:id="rId12"/>
    <p:sldId id="298" r:id="rId13"/>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4C1A8A3-306A-4EB7-A6B1-4F7E0EB9C5D6}" styleName="中間スタイル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25E5076-3810-47DD-B79F-674D7AD40C01}" styleName="濃色スタイル 1 - アクセント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364" autoAdjust="0"/>
  </p:normalViewPr>
  <p:slideViewPr>
    <p:cSldViewPr>
      <p:cViewPr varScale="1">
        <p:scale>
          <a:sx n="88" d="100"/>
          <a:sy n="88" d="100"/>
        </p:scale>
        <p:origin x="2274"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084DC5-253C-4B3F-A9D8-A0DB253955D7}" type="datetimeFigureOut">
              <a:rPr kumimoji="1" lang="ja-JP" altLang="en-US" smtClean="0"/>
              <a:t>2023/8/17</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BB406F-C067-4232-A16C-28B16B011710}" type="slidenum">
              <a:rPr kumimoji="1" lang="ja-JP" altLang="en-US" smtClean="0"/>
              <a:t>‹#›</a:t>
            </a:fld>
            <a:endParaRPr kumimoji="1" lang="ja-JP" altLang="en-US"/>
          </a:p>
        </p:txBody>
      </p:sp>
    </p:spTree>
    <p:extLst>
      <p:ext uri="{BB962C8B-B14F-4D97-AF65-F5344CB8AC3E}">
        <p14:creationId xmlns:p14="http://schemas.microsoft.com/office/powerpoint/2010/main" val="141472022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latin typeface="+mn-ea"/>
                <a:ea typeface="+mn-ea"/>
              </a:rPr>
              <a:t>今回のテーマは、「</a:t>
            </a:r>
            <a:r>
              <a:rPr lang="ja-JP" altLang="en-US" dirty="0">
                <a:solidFill>
                  <a:schemeClr val="tx1"/>
                </a:solidFill>
                <a:latin typeface="+mn-ea"/>
                <a:ea typeface="+mn-ea"/>
              </a:rPr>
              <a:t>不備のない委託契約書</a:t>
            </a:r>
            <a:r>
              <a:rPr kumimoji="1" lang="ja-JP" altLang="en-US" dirty="0">
                <a:solidFill>
                  <a:schemeClr val="tx1"/>
                </a:solidFill>
                <a:latin typeface="+mn-ea"/>
                <a:ea typeface="+mn-ea"/>
              </a:rPr>
              <a:t>」です。</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契約は口約束だけでも、成立し、法的にも有効であるというのが、一般的な解釈ですが、産廃の委託契約は、口約束だけでは、法令違反になります。</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また、その他もろもろの要件を満たさないと、法的に有効な契約とはみなされず、罰則の対象とさえなることがあります。</a:t>
            </a:r>
            <a:endParaRPr kumimoji="1"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F8BB406F-C067-4232-A16C-28B16B011710}" type="slidenum">
              <a:rPr kumimoji="1" lang="ja-JP" altLang="en-US" smtClean="0"/>
              <a:t>1</a:t>
            </a:fld>
            <a:endParaRPr kumimoji="1" lang="ja-JP" altLang="en-US" dirty="0"/>
          </a:p>
        </p:txBody>
      </p:sp>
    </p:spTree>
    <p:extLst>
      <p:ext uri="{BB962C8B-B14F-4D97-AF65-F5344CB8AC3E}">
        <p14:creationId xmlns:p14="http://schemas.microsoft.com/office/powerpoint/2010/main" val="5199041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委託契約書に関わることに違反すると罰則があります。</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次の違反を犯すと、</a:t>
            </a:r>
            <a:r>
              <a:rPr lang="ja-JP" altLang="en-US" dirty="0">
                <a:solidFill>
                  <a:schemeClr val="tx1"/>
                </a:solidFill>
                <a:latin typeface="+mn-ea"/>
                <a:ea typeface="+mn-ea"/>
              </a:rPr>
              <a:t>３年</a:t>
            </a:r>
            <a:r>
              <a:rPr kumimoji="1" lang="ja-JP" altLang="en-US" dirty="0">
                <a:solidFill>
                  <a:schemeClr val="tx1"/>
                </a:solidFill>
                <a:latin typeface="+mn-ea"/>
                <a:ea typeface="+mn-ea"/>
              </a:rPr>
              <a:t>以下の懲役 、</a:t>
            </a:r>
            <a:r>
              <a:rPr lang="ja-JP" altLang="en-US" dirty="0">
                <a:solidFill>
                  <a:schemeClr val="tx1"/>
                </a:solidFill>
                <a:latin typeface="+mn-ea"/>
                <a:ea typeface="+mn-ea"/>
              </a:rPr>
              <a:t>３００万円以下の罰金又はその併科が科されます。</a:t>
            </a:r>
            <a:endParaRPr kumimoji="1" lang="en-US" altLang="ja-JP" dirty="0">
              <a:solidFill>
                <a:schemeClr val="tx1"/>
              </a:solidFill>
              <a:latin typeface="+mn-ea"/>
              <a:ea typeface="+mn-ea"/>
            </a:endParaRPr>
          </a:p>
          <a:p>
            <a:pPr>
              <a:buFont typeface="Wingdings" panose="05000000000000000000" pitchFamily="2" charset="2"/>
              <a:buNone/>
            </a:pPr>
            <a:r>
              <a:rPr lang="ja-JP" altLang="en-US" dirty="0">
                <a:solidFill>
                  <a:schemeClr val="tx1"/>
                </a:solidFill>
                <a:latin typeface="+mn-ea"/>
                <a:ea typeface="+mn-ea"/>
              </a:rPr>
              <a:t>契約が書面でされていない、法定事項が記載されていない、</a:t>
            </a:r>
            <a:r>
              <a:rPr kumimoji="1" lang="ja-JP" altLang="en-US" dirty="0">
                <a:solidFill>
                  <a:schemeClr val="tx1"/>
                </a:solidFill>
                <a:latin typeface="+mn-ea"/>
                <a:ea typeface="+mn-ea"/>
              </a:rPr>
              <a:t>許可証が添付されていない、</a:t>
            </a:r>
            <a:r>
              <a:rPr lang="ja-JP" altLang="en-US" dirty="0">
                <a:solidFill>
                  <a:schemeClr val="tx1"/>
                </a:solidFill>
                <a:latin typeface="+mn-ea"/>
                <a:ea typeface="+mn-ea"/>
              </a:rPr>
              <a:t>５年間保存されていない</a:t>
            </a:r>
            <a:endParaRPr lang="en-US" altLang="ja-JP" dirty="0">
              <a:solidFill>
                <a:schemeClr val="tx1"/>
              </a:solidFill>
              <a:latin typeface="+mn-ea"/>
              <a:ea typeface="+mn-ea"/>
            </a:endParaRPr>
          </a:p>
          <a:p>
            <a:endParaRPr lang="en-US" altLang="ja-JP" dirty="0">
              <a:solidFill>
                <a:schemeClr val="tx1"/>
              </a:solidFill>
              <a:latin typeface="+mn-ea"/>
              <a:ea typeface="+mn-ea"/>
            </a:endParaRPr>
          </a:p>
          <a:p>
            <a:r>
              <a:rPr lang="ja-JP" altLang="en-US" dirty="0">
                <a:solidFill>
                  <a:schemeClr val="tx1"/>
                </a:solidFill>
                <a:latin typeface="+mn-ea"/>
                <a:ea typeface="+mn-ea"/>
              </a:rPr>
              <a:t>詰まる所、この講座でお伝えしたポイントをしっかり押さえないと、罰則の対象となるということです。</a:t>
            </a:r>
            <a:endParaRPr lang="en-US" altLang="ja-JP" dirty="0">
              <a:solidFill>
                <a:schemeClr val="tx1"/>
              </a:solidFill>
              <a:latin typeface="+mn-ea"/>
              <a:ea typeface="+mn-ea"/>
            </a:endParaRPr>
          </a:p>
          <a:p>
            <a:endParaRPr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また、両罰規定という規定もあり、従業員が犯した違反はその雇い主である会社にも違反として罰が科されます。</a:t>
            </a:r>
          </a:p>
          <a:p>
            <a:pPr marL="0" indent="0">
              <a:buNone/>
            </a:pPr>
            <a:r>
              <a:rPr lang="ja-JP" altLang="en-US" dirty="0">
                <a:solidFill>
                  <a:schemeClr val="tx1"/>
                </a:solidFill>
                <a:latin typeface="+mn-ea"/>
                <a:ea typeface="+mn-ea"/>
              </a:rPr>
              <a:t>従業員が勝手にやったでは、済まされません。</a:t>
            </a:r>
            <a:endParaRPr kumimoji="1" lang="en-US" altLang="ja-JP" dirty="0">
              <a:solidFill>
                <a:schemeClr val="tx1"/>
              </a:solidFill>
              <a:latin typeface="+mn-ea"/>
              <a:ea typeface="+mn-ea"/>
            </a:endParaRPr>
          </a:p>
          <a:p>
            <a:pPr marL="0" indent="0">
              <a:buNone/>
            </a:pPr>
            <a:r>
              <a:rPr kumimoji="1" lang="ja-JP" altLang="en-US" dirty="0">
                <a:solidFill>
                  <a:schemeClr val="tx1"/>
                </a:solidFill>
                <a:latin typeface="+mn-ea"/>
                <a:ea typeface="+mn-ea"/>
              </a:rPr>
              <a:t>従業員への教育も大事です。</a:t>
            </a:r>
            <a:endParaRPr lang="ja-JP" altLang="en-US"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F8BB406F-C067-4232-A16C-28B16B011710}" type="slidenum">
              <a:rPr kumimoji="1" lang="ja-JP" altLang="en-US" smtClean="0"/>
              <a:t>10</a:t>
            </a:fld>
            <a:endParaRPr kumimoji="1" lang="ja-JP" altLang="en-US"/>
          </a:p>
        </p:txBody>
      </p:sp>
    </p:spTree>
    <p:extLst>
      <p:ext uri="{BB962C8B-B14F-4D97-AF65-F5344CB8AC3E}">
        <p14:creationId xmlns:p14="http://schemas.microsoft.com/office/powerpoint/2010/main" val="4529962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また、直接的な罰則だけではありません。</a:t>
            </a:r>
            <a:endParaRPr kumimoji="1" lang="en-US" altLang="ja-JP" dirty="0">
              <a:solidFill>
                <a:schemeClr val="tx1"/>
              </a:solidFill>
              <a:latin typeface="+mn-ea"/>
              <a:ea typeface="+mn-ea"/>
            </a:endParaRPr>
          </a:p>
          <a:p>
            <a:pPr marL="0" indent="0">
              <a:buNone/>
            </a:pPr>
            <a:r>
              <a:rPr lang="ja-JP" altLang="en-US" dirty="0">
                <a:solidFill>
                  <a:schemeClr val="tx1"/>
                </a:solidFill>
                <a:latin typeface="+mn-ea"/>
                <a:ea typeface="+mn-ea"/>
              </a:rPr>
              <a:t>委託した廃棄物が不法投棄等の不適正処理された場合で、その廃棄物に係る委託契約書に不備があった場合、措置命令という、命令を行政から受けることもあります。</a:t>
            </a:r>
            <a:endParaRPr lang="en-US" altLang="ja-JP" dirty="0">
              <a:solidFill>
                <a:schemeClr val="tx1"/>
              </a:solidFill>
              <a:latin typeface="+mn-ea"/>
              <a:ea typeface="+mn-ea"/>
            </a:endParaRPr>
          </a:p>
          <a:p>
            <a:pPr marL="0" indent="0">
              <a:buNone/>
            </a:pPr>
            <a:r>
              <a:rPr lang="ja-JP" altLang="en-US" dirty="0">
                <a:solidFill>
                  <a:schemeClr val="tx1"/>
                </a:solidFill>
                <a:latin typeface="+mn-ea"/>
                <a:ea typeface="+mn-ea"/>
              </a:rPr>
              <a:t>この命令は強制力があります。履行しなければ、警察に告発されることもあります。</a:t>
            </a:r>
            <a:endParaRPr lang="en-US" altLang="ja-JP" dirty="0">
              <a:solidFill>
                <a:schemeClr val="tx1"/>
              </a:solidFill>
              <a:latin typeface="+mn-ea"/>
              <a:ea typeface="+mn-ea"/>
            </a:endParaRPr>
          </a:p>
          <a:p>
            <a:pPr marL="0" indent="0">
              <a:buNone/>
            </a:pPr>
            <a:r>
              <a:rPr lang="ja-JP" altLang="en-US" dirty="0">
                <a:solidFill>
                  <a:schemeClr val="tx1"/>
                </a:solidFill>
                <a:latin typeface="+mn-ea"/>
                <a:ea typeface="+mn-ea"/>
              </a:rPr>
              <a:t>命令によっては、その不適正処理された廃棄物を実費で再度片付けることになるかもしれません。</a:t>
            </a:r>
            <a:endParaRPr lang="en-US" altLang="ja-JP" dirty="0">
              <a:solidFill>
                <a:schemeClr val="tx1"/>
              </a:solidFill>
              <a:latin typeface="+mn-ea"/>
              <a:ea typeface="+mn-ea"/>
            </a:endParaRPr>
          </a:p>
          <a:p>
            <a:pPr marL="0" indent="0">
              <a:buNone/>
            </a:pP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solidFill>
                  <a:schemeClr val="tx1"/>
                </a:solidFill>
                <a:latin typeface="+mn-ea"/>
                <a:ea typeface="+mn-ea"/>
              </a:rPr>
              <a:t>このようなことがないように、委託契約書の不備の有無を、判断できるようになってください。</a:t>
            </a:r>
            <a:endParaRPr lang="en-US" altLang="ja-JP" dirty="0">
              <a:solidFill>
                <a:schemeClr val="tx1"/>
              </a:solidFill>
              <a:latin typeface="+mn-ea"/>
              <a:ea typeface="+mn-ea"/>
            </a:endParaRPr>
          </a:p>
          <a:p>
            <a:pPr marL="0" indent="0">
              <a:buNone/>
            </a:pPr>
            <a:endParaRPr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F8BB406F-C067-4232-A16C-28B16B011710}" type="slidenum">
              <a:rPr kumimoji="1" lang="ja-JP" altLang="en-US" smtClean="0"/>
              <a:t>11</a:t>
            </a:fld>
            <a:endParaRPr kumimoji="1" lang="ja-JP" altLang="en-US"/>
          </a:p>
        </p:txBody>
      </p:sp>
    </p:spTree>
    <p:extLst>
      <p:ext uri="{BB962C8B-B14F-4D97-AF65-F5344CB8AC3E}">
        <p14:creationId xmlns:p14="http://schemas.microsoft.com/office/powerpoint/2010/main" val="12692895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en-US" altLang="ja-JP" sz="1200" dirty="0">
                <a:solidFill>
                  <a:schemeClr val="tx1"/>
                </a:solidFill>
                <a:latin typeface="+mn-ea"/>
                <a:ea typeface="+mn-ea"/>
              </a:rPr>
              <a:t>『</a:t>
            </a:r>
            <a:r>
              <a:rPr lang="ja-JP" altLang="en-US" sz="1200" dirty="0">
                <a:solidFill>
                  <a:schemeClr val="tx1"/>
                </a:solidFill>
                <a:latin typeface="+mn-ea"/>
                <a:ea typeface="+mn-ea"/>
              </a:rPr>
              <a:t>第７回　不備のない委託契約書</a:t>
            </a:r>
            <a:r>
              <a:rPr lang="en-US" altLang="ja-JP" sz="1200" dirty="0">
                <a:solidFill>
                  <a:schemeClr val="tx1"/>
                </a:solidFill>
                <a:latin typeface="+mn-ea"/>
                <a:ea typeface="+mn-ea"/>
              </a:rPr>
              <a:t>』</a:t>
            </a:r>
            <a:r>
              <a:rPr lang="ja-JP" altLang="en-US" sz="1200" dirty="0">
                <a:solidFill>
                  <a:schemeClr val="tx1"/>
                </a:solidFill>
                <a:latin typeface="+mn-ea"/>
                <a:ea typeface="+mn-ea"/>
              </a:rPr>
              <a:t>　は以上になります。</a:t>
            </a:r>
            <a:endParaRPr lang="en-US" altLang="ja-JP" sz="1200" dirty="0">
              <a:solidFill>
                <a:schemeClr val="tx1"/>
              </a:solidFill>
              <a:latin typeface="+mn-ea"/>
              <a:ea typeface="+mn-ea"/>
            </a:endParaRPr>
          </a:p>
          <a:p>
            <a:pPr marL="0" indent="0">
              <a:buNone/>
            </a:pPr>
            <a:endParaRPr kumimoji="1" lang="en-US" altLang="ja-JP" sz="1200" dirty="0">
              <a:solidFill>
                <a:schemeClr val="tx1"/>
              </a:solidFill>
              <a:latin typeface="+mn-ea"/>
              <a:ea typeface="+mn-ea"/>
            </a:endParaRPr>
          </a:p>
          <a:p>
            <a:pPr marL="0" indent="0">
              <a:buNone/>
            </a:pPr>
            <a:r>
              <a:rPr lang="ja-JP" altLang="en-US" sz="1200" dirty="0">
                <a:solidFill>
                  <a:schemeClr val="tx1"/>
                </a:solidFill>
                <a:latin typeface="+mn-ea"/>
                <a:ea typeface="+mn-ea"/>
              </a:rPr>
              <a:t>不備のない委託契約書の作成が必要な理由は、ご理解いただけたでしょうか。</a:t>
            </a:r>
            <a:endParaRPr lang="en-US" altLang="ja-JP" sz="1200" dirty="0">
              <a:solidFill>
                <a:schemeClr val="tx1"/>
              </a:solidFill>
              <a:latin typeface="+mn-ea"/>
              <a:ea typeface="+mn-ea"/>
            </a:endParaRPr>
          </a:p>
          <a:p>
            <a:pPr marL="0" indent="0">
              <a:buNone/>
            </a:pPr>
            <a:r>
              <a:rPr lang="ja-JP" altLang="en-US" sz="1200" dirty="0">
                <a:solidFill>
                  <a:schemeClr val="tx1"/>
                </a:solidFill>
                <a:latin typeface="+mn-ea"/>
                <a:ea typeface="+mn-ea"/>
              </a:rPr>
              <a:t>項目の１つ１つまで決まっているので、細心の注意を払う必要があります。</a:t>
            </a:r>
            <a:endParaRPr lang="en-US" altLang="ja-JP" sz="1200" dirty="0">
              <a:solidFill>
                <a:schemeClr val="tx1"/>
              </a:solidFill>
              <a:latin typeface="+mn-ea"/>
              <a:ea typeface="+mn-ea"/>
            </a:endParaRPr>
          </a:p>
          <a:p>
            <a:pPr marL="0" indent="0">
              <a:buNone/>
            </a:pPr>
            <a:endParaRPr kumimoji="1" lang="en-US" altLang="ja-JP" sz="1200" dirty="0">
              <a:solidFill>
                <a:schemeClr val="tx1"/>
              </a:solidFill>
              <a:latin typeface="+mn-ea"/>
              <a:ea typeface="+mn-ea"/>
            </a:endParaRPr>
          </a:p>
          <a:p>
            <a:pPr marL="0" indent="0">
              <a:buNone/>
            </a:pPr>
            <a:r>
              <a:rPr lang="ja-JP" altLang="en-US" sz="1200" dirty="0">
                <a:solidFill>
                  <a:schemeClr val="tx1"/>
                </a:solidFill>
                <a:latin typeface="+mn-ea"/>
                <a:ea typeface="+mn-ea"/>
              </a:rPr>
              <a:t>次回は、</a:t>
            </a:r>
            <a:r>
              <a:rPr lang="en-US" altLang="ja-JP" sz="1200" dirty="0">
                <a:solidFill>
                  <a:schemeClr val="tx1"/>
                </a:solidFill>
                <a:latin typeface="+mn-ea"/>
                <a:ea typeface="+mn-ea"/>
              </a:rPr>
              <a:t>『</a:t>
            </a:r>
            <a:r>
              <a:rPr lang="ja-JP" altLang="en-US" sz="1200" dirty="0">
                <a:solidFill>
                  <a:schemeClr val="tx1"/>
                </a:solidFill>
                <a:latin typeface="+mn-ea"/>
                <a:ea typeface="+mn-ea"/>
              </a:rPr>
              <a:t>産業廃棄物の正しい保管方法</a:t>
            </a:r>
            <a:r>
              <a:rPr lang="en-US" altLang="ja-JP" sz="1200" dirty="0">
                <a:solidFill>
                  <a:schemeClr val="tx1"/>
                </a:solidFill>
                <a:latin typeface="+mn-ea"/>
                <a:ea typeface="+mn-ea"/>
              </a:rPr>
              <a:t>』</a:t>
            </a:r>
            <a:r>
              <a:rPr lang="ja-JP" altLang="en-US" sz="1200" dirty="0">
                <a:solidFill>
                  <a:schemeClr val="tx1"/>
                </a:solidFill>
                <a:latin typeface="+mn-ea"/>
                <a:ea typeface="+mn-ea"/>
              </a:rPr>
              <a:t>です。</a:t>
            </a:r>
            <a:endParaRPr lang="en-US" altLang="ja-JP" sz="1200" dirty="0">
              <a:solidFill>
                <a:schemeClr val="tx1"/>
              </a:solidFill>
              <a:latin typeface="+mn-ea"/>
              <a:ea typeface="+mn-ea"/>
            </a:endParaRPr>
          </a:p>
          <a:p>
            <a:pPr marL="0" indent="0">
              <a:buNone/>
            </a:pPr>
            <a:endParaRPr kumimoji="1" lang="en-US" altLang="ja-JP" sz="1200" dirty="0">
              <a:solidFill>
                <a:schemeClr val="tx1"/>
              </a:solidFill>
              <a:latin typeface="+mn-ea"/>
              <a:ea typeface="+mn-ea"/>
            </a:endParaRPr>
          </a:p>
          <a:p>
            <a:pPr marL="0" indent="0">
              <a:buNone/>
            </a:pPr>
            <a:r>
              <a:rPr lang="ja-JP" altLang="en-US" sz="1200" dirty="0">
                <a:solidFill>
                  <a:schemeClr val="tx1"/>
                </a:solidFill>
                <a:latin typeface="+mn-ea"/>
                <a:ea typeface="+mn-ea"/>
              </a:rPr>
              <a:t>廃棄物処理法では、産廃の発生から収集運搬業者に引き渡すまでの間の保管方法が定められています。何気なく保管しているその方法は適法でしょうか？</a:t>
            </a:r>
            <a:endParaRPr lang="en-US" altLang="ja-JP" sz="1200" dirty="0">
              <a:solidFill>
                <a:schemeClr val="tx1"/>
              </a:solidFill>
              <a:latin typeface="+mn-ea"/>
              <a:ea typeface="+mn-ea"/>
            </a:endParaRPr>
          </a:p>
          <a:p>
            <a:pPr marL="0" indent="0">
              <a:buNone/>
            </a:pPr>
            <a:endParaRPr lang="en-US" altLang="ja-JP" sz="1200"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chemeClr val="tx1"/>
                </a:solidFill>
                <a:latin typeface="+mn-ea"/>
                <a:ea typeface="+mn-ea"/>
              </a:rPr>
              <a:t>では、また次回</a:t>
            </a:r>
            <a:r>
              <a:rPr kumimoji="1" lang="ja-JP" altLang="en-US" sz="1200">
                <a:solidFill>
                  <a:schemeClr val="tx1"/>
                </a:solidFill>
                <a:latin typeface="+mn-ea"/>
                <a:ea typeface="+mn-ea"/>
              </a:rPr>
              <a:t>。お疲れさまで</a:t>
            </a:r>
            <a:r>
              <a:rPr kumimoji="1" lang="ja-JP" altLang="en-US" sz="1200" dirty="0">
                <a:solidFill>
                  <a:schemeClr val="tx1"/>
                </a:solidFill>
                <a:latin typeface="+mn-ea"/>
                <a:ea typeface="+mn-ea"/>
              </a:rPr>
              <a:t>した。</a:t>
            </a:r>
          </a:p>
        </p:txBody>
      </p:sp>
      <p:sp>
        <p:nvSpPr>
          <p:cNvPr id="4" name="スライド番号プレースホルダー 3"/>
          <p:cNvSpPr>
            <a:spLocks noGrp="1"/>
          </p:cNvSpPr>
          <p:nvPr>
            <p:ph type="sldNum" sz="quarter" idx="10"/>
          </p:nvPr>
        </p:nvSpPr>
        <p:spPr/>
        <p:txBody>
          <a:bodyPr/>
          <a:lstStyle/>
          <a:p>
            <a:fld id="{F8BB406F-C067-4232-A16C-28B16B011710}" type="slidenum">
              <a:rPr kumimoji="1" lang="ja-JP" altLang="en-US" smtClean="0"/>
              <a:t>12</a:t>
            </a:fld>
            <a:endParaRPr kumimoji="1" lang="ja-JP" altLang="en-US"/>
          </a:p>
        </p:txBody>
      </p:sp>
    </p:spTree>
    <p:extLst>
      <p:ext uri="{BB962C8B-B14F-4D97-AF65-F5344CB8AC3E}">
        <p14:creationId xmlns:p14="http://schemas.microsoft.com/office/powerpoint/2010/main" val="4014475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産廃の処理には、その産廃を排出した事業者が責任をもって適正処理しなくてはならないという排出事業者責任があります。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排出事業者責任の詳細は第５回で取り上げました。</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その排出事業者責任の１つに、委託基準の遵守があり、その委託基準の中に委託契約に関することが定められています。</a:t>
            </a:r>
            <a:endParaRPr kumimoji="1"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F8BB406F-C067-4232-A16C-28B16B011710}" type="slidenum">
              <a:rPr kumimoji="1" lang="ja-JP" altLang="en-US" smtClean="0"/>
              <a:t>2</a:t>
            </a:fld>
            <a:endParaRPr kumimoji="1" lang="ja-JP" altLang="en-US" dirty="0"/>
          </a:p>
        </p:txBody>
      </p:sp>
    </p:spTree>
    <p:extLst>
      <p:ext uri="{BB962C8B-B14F-4D97-AF65-F5344CB8AC3E}">
        <p14:creationId xmlns:p14="http://schemas.microsoft.com/office/powerpoint/2010/main" val="610972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ja-JP" altLang="en-US" dirty="0">
                <a:solidFill>
                  <a:schemeClr val="tx1"/>
                </a:solidFill>
                <a:latin typeface="+mn-ea"/>
                <a:ea typeface="+mn-ea"/>
              </a:rPr>
              <a:t>まずは、廃棄物処理法施行令の規定を見てみましょう。</a:t>
            </a:r>
            <a:endParaRPr lang="en-US" altLang="ja-JP" dirty="0">
              <a:solidFill>
                <a:schemeClr val="tx1"/>
              </a:solidFill>
              <a:latin typeface="+mn-ea"/>
              <a:ea typeface="+mn-ea"/>
            </a:endParaRPr>
          </a:p>
          <a:p>
            <a:pPr marL="0" indent="0">
              <a:buNone/>
            </a:pPr>
            <a:endParaRPr lang="en-US" altLang="ja-JP" dirty="0">
              <a:solidFill>
                <a:schemeClr val="tx1"/>
              </a:solidFill>
              <a:latin typeface="+mn-ea"/>
              <a:ea typeface="+mn-ea"/>
            </a:endParaRPr>
          </a:p>
          <a:p>
            <a:pPr marL="0" indent="0">
              <a:buNone/>
            </a:pPr>
            <a:r>
              <a:rPr lang="ja-JP" altLang="en-US" dirty="0">
                <a:solidFill>
                  <a:schemeClr val="tx1"/>
                </a:solidFill>
                <a:latin typeface="+mn-ea"/>
                <a:ea typeface="+mn-ea"/>
              </a:rPr>
              <a:t>第６条の２第４号</a:t>
            </a:r>
            <a:endParaRPr lang="en-US" altLang="ja-JP" dirty="0">
              <a:solidFill>
                <a:schemeClr val="tx1"/>
              </a:solidFill>
              <a:latin typeface="+mn-ea"/>
              <a:ea typeface="+mn-ea"/>
            </a:endParaRPr>
          </a:p>
          <a:p>
            <a:pPr marL="0" indent="0">
              <a:buNone/>
            </a:pPr>
            <a:r>
              <a:rPr lang="ja-JP" altLang="en-US" dirty="0">
                <a:solidFill>
                  <a:schemeClr val="tx1"/>
                </a:solidFill>
                <a:latin typeface="+mn-ea"/>
                <a:ea typeface="+mn-ea"/>
              </a:rPr>
              <a:t>委託契約書は、書面により行い、当該委託契約書には、次に掲げる事項についての条項が含まれ、かつ、環境省令で定める書面が添付されていること。</a:t>
            </a:r>
            <a:endParaRPr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赤字の部分が、産廃の委託契約における重要な事項になります。</a:t>
            </a:r>
          </a:p>
        </p:txBody>
      </p:sp>
      <p:sp>
        <p:nvSpPr>
          <p:cNvPr id="4" name="スライド番号プレースホルダー 3"/>
          <p:cNvSpPr>
            <a:spLocks noGrp="1"/>
          </p:cNvSpPr>
          <p:nvPr>
            <p:ph type="sldNum" sz="quarter" idx="10"/>
          </p:nvPr>
        </p:nvSpPr>
        <p:spPr/>
        <p:txBody>
          <a:bodyPr/>
          <a:lstStyle/>
          <a:p>
            <a:fld id="{F8BB406F-C067-4232-A16C-28B16B011710}" type="slidenum">
              <a:rPr kumimoji="1" lang="ja-JP" altLang="en-US" smtClean="0"/>
              <a:t>3</a:t>
            </a:fld>
            <a:endParaRPr kumimoji="1" lang="ja-JP" altLang="en-US" dirty="0"/>
          </a:p>
        </p:txBody>
      </p:sp>
    </p:spTree>
    <p:extLst>
      <p:ext uri="{BB962C8B-B14F-4D97-AF65-F5344CB8AC3E}">
        <p14:creationId xmlns:p14="http://schemas.microsoft.com/office/powerpoint/2010/main" val="1111013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Font typeface="Wingdings" panose="05000000000000000000" pitchFamily="2" charset="2"/>
              <a:buNone/>
            </a:pPr>
            <a:r>
              <a:rPr lang="ja-JP" altLang="en-US" sz="1200" dirty="0">
                <a:solidFill>
                  <a:schemeClr val="tx1"/>
                </a:solidFill>
                <a:latin typeface="+mn-ea"/>
                <a:ea typeface="+mn-ea"/>
              </a:rPr>
              <a:t>「書面により行うこと」というのは、契約書として有効な契約書を作成していて、契約当事者の押印や収入印紙がしっかり貼られていること等がポイントとなります。</a:t>
            </a:r>
            <a:endParaRPr lang="en-US" altLang="ja-JP" sz="1200" dirty="0">
              <a:solidFill>
                <a:schemeClr val="tx1"/>
              </a:solidFill>
              <a:latin typeface="+mn-ea"/>
              <a:ea typeface="+mn-ea"/>
            </a:endParaRPr>
          </a:p>
          <a:p>
            <a:pPr>
              <a:buFont typeface="Wingdings" panose="05000000000000000000" pitchFamily="2" charset="2"/>
              <a:buNone/>
            </a:pPr>
            <a:r>
              <a:rPr lang="ja-JP" altLang="en-US" sz="1200" dirty="0">
                <a:solidFill>
                  <a:schemeClr val="tx1"/>
                </a:solidFill>
                <a:latin typeface="+mn-ea"/>
                <a:ea typeface="+mn-ea"/>
              </a:rPr>
              <a:t>責任の所在を明確にするために２者間契約が原則になります。</a:t>
            </a:r>
            <a:endParaRPr lang="en-US" altLang="ja-JP" sz="1200" dirty="0">
              <a:solidFill>
                <a:schemeClr val="tx1"/>
              </a:solidFill>
              <a:latin typeface="+mn-ea"/>
              <a:ea typeface="+mn-ea"/>
            </a:endParaRPr>
          </a:p>
          <a:p>
            <a:pPr>
              <a:buFont typeface="Wingdings" panose="05000000000000000000" pitchFamily="2" charset="2"/>
              <a:buNone/>
            </a:pPr>
            <a:endParaRPr lang="en-US" altLang="ja-JP" sz="1200" dirty="0">
              <a:solidFill>
                <a:schemeClr val="tx1"/>
              </a:solidFill>
              <a:latin typeface="+mn-ea"/>
              <a:ea typeface="+mn-ea"/>
            </a:endParaRPr>
          </a:p>
          <a:p>
            <a:pPr>
              <a:buFont typeface="Wingdings" panose="05000000000000000000" pitchFamily="2" charset="2"/>
              <a:buNone/>
            </a:pPr>
            <a:r>
              <a:rPr lang="ja-JP" altLang="en-US" sz="1200" dirty="0">
                <a:solidFill>
                  <a:schemeClr val="tx1"/>
                </a:solidFill>
                <a:latin typeface="+mn-ea"/>
                <a:ea typeface="+mn-ea"/>
              </a:rPr>
              <a:t>「法定の事項が全て含まれていること」というのは、法定事項についての記載漏れは法違反となるということです。法定事項の詳細は次スライド以降でお伝えします。</a:t>
            </a:r>
            <a:endParaRPr lang="en-US" altLang="ja-JP" sz="1200" dirty="0">
              <a:solidFill>
                <a:schemeClr val="tx1"/>
              </a:solidFill>
              <a:latin typeface="+mn-ea"/>
              <a:ea typeface="+mn-ea"/>
            </a:endParaRPr>
          </a:p>
          <a:p>
            <a:pPr>
              <a:buFont typeface="Wingdings" panose="05000000000000000000" pitchFamily="2" charset="2"/>
              <a:buNone/>
            </a:pPr>
            <a:endParaRPr lang="en-US" altLang="ja-JP" sz="1200" dirty="0">
              <a:solidFill>
                <a:schemeClr val="tx1"/>
              </a:solidFill>
              <a:latin typeface="+mn-ea"/>
              <a:ea typeface="+mn-ea"/>
            </a:endParaRPr>
          </a:p>
          <a:p>
            <a:pPr>
              <a:buFont typeface="Wingdings" panose="05000000000000000000" pitchFamily="2" charset="2"/>
              <a:buNone/>
            </a:pPr>
            <a:r>
              <a:rPr lang="ja-JP" altLang="en-US" sz="1200" dirty="0">
                <a:solidFill>
                  <a:schemeClr val="tx1"/>
                </a:solidFill>
                <a:latin typeface="+mn-ea"/>
                <a:ea typeface="+mn-ea"/>
              </a:rPr>
              <a:t>「法定の書面が添付さていること」というのは、委託先の許可証の写しの添付が必要になるということです。</a:t>
            </a:r>
            <a:endParaRPr lang="en-US" altLang="ja-JP" sz="1200" dirty="0">
              <a:solidFill>
                <a:schemeClr val="tx1"/>
              </a:solidFill>
              <a:latin typeface="+mn-ea"/>
              <a:ea typeface="+mn-ea"/>
            </a:endParaRPr>
          </a:p>
          <a:p>
            <a:pPr marL="0" indent="0">
              <a:buNone/>
            </a:pPr>
            <a:r>
              <a:rPr lang="ja-JP" altLang="en-US" sz="1200" dirty="0">
                <a:solidFill>
                  <a:schemeClr val="tx1"/>
                </a:solidFill>
                <a:latin typeface="+mn-ea"/>
                <a:ea typeface="+mn-ea"/>
              </a:rPr>
              <a:t>収集運搬の委託契約書には収集運搬を委託する業者の許可証の写し、処分の委託契約書には処分を委託する業者の許可証の写しを添付しなくてはなりません。</a:t>
            </a:r>
            <a:endParaRPr lang="en-US" altLang="ja-JP" sz="1200" dirty="0">
              <a:solidFill>
                <a:schemeClr val="tx1"/>
              </a:solidFill>
              <a:latin typeface="+mn-ea"/>
              <a:ea typeface="+mn-ea"/>
            </a:endParaRPr>
          </a:p>
          <a:p>
            <a:pPr>
              <a:buFont typeface="Wingdings" panose="05000000000000000000" pitchFamily="2" charset="2"/>
              <a:buNone/>
            </a:pPr>
            <a:endParaRPr lang="en-US" altLang="ja-JP" sz="1200" dirty="0">
              <a:solidFill>
                <a:schemeClr val="tx1"/>
              </a:solidFill>
              <a:latin typeface="+mn-ea"/>
              <a:ea typeface="+mn-ea"/>
            </a:endParaRPr>
          </a:p>
          <a:p>
            <a:pPr>
              <a:buFont typeface="Wingdings" panose="05000000000000000000" pitchFamily="2" charset="2"/>
              <a:buNone/>
            </a:pPr>
            <a:r>
              <a:rPr lang="ja-JP" altLang="en-US" sz="1200" dirty="0">
                <a:solidFill>
                  <a:schemeClr val="tx1"/>
                </a:solidFill>
                <a:latin typeface="+mn-ea"/>
                <a:ea typeface="+mn-ea"/>
              </a:rPr>
              <a:t>また、先ほどの条文とは、違う条文に規定されているのですが、作成した契約書は、契約終了の日から５年間は、保管し続けなければなりません。</a:t>
            </a:r>
            <a:endParaRPr kumimoji="1" lang="en-US" altLang="ja-JP" sz="1200"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F8BB406F-C067-4232-A16C-28B16B011710}" type="slidenum">
              <a:rPr kumimoji="1" lang="ja-JP" altLang="en-US" smtClean="0"/>
              <a:t>4</a:t>
            </a:fld>
            <a:endParaRPr kumimoji="1" lang="ja-JP" altLang="en-US" dirty="0"/>
          </a:p>
        </p:txBody>
      </p:sp>
    </p:spTree>
    <p:extLst>
      <p:ext uri="{BB962C8B-B14F-4D97-AF65-F5344CB8AC3E}">
        <p14:creationId xmlns:p14="http://schemas.microsoft.com/office/powerpoint/2010/main" val="27466273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委託契約書に記載すべき項目として、収集運搬・処分の共通項目と、収集運搬用の項目、処分用の項目の３種類があります。</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この表には、収集運搬・処分の共通項目が記載されています。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次スライドで、収集運搬用と処分用の項目をお伝えします。</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この中で、よく記載漏れがある項目は、</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「４　受託者に支払う料金」と「６　委託者の有する産廃適正処理に必要な情報」と「７　６の事項に変更があった場合の伝達方法」です。</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「４　受託者に支払う料金」は、「別添見積りのとおり」とだけ記載してあり、見積りが添付されていないことがあります。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当該欄に「別添見積りのとおり」と記載すること自体は問題ないのですが、このように記載してある場合は、必ず見積りを添付しておくようにしてください。</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「６　委託者の有する産廃適正処理に必要な情報」も、これらの情報を記載した別紙を作成し、処理業者に別途提出するとの記載があるだけで、実際には別紙を作成していないことがあります。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別紙を作成するのが手間であれば、契約書の文言を変えて、直接契約書に書いてしまうこともできます。</a:t>
            </a:r>
            <a:endParaRPr kumimoji="1" lang="en-US" altLang="ja-JP" dirty="0">
              <a:solidFill>
                <a:schemeClr val="tx1"/>
              </a:solidFill>
              <a:latin typeface="+mn-ea"/>
              <a:ea typeface="+mn-ea"/>
            </a:endParaRPr>
          </a:p>
          <a:p>
            <a:endParaRPr kumimoji="1" lang="en-US" altLang="ja-JP" dirty="0">
              <a:solidFill>
                <a:schemeClr val="tx1"/>
              </a:solidFill>
              <a:latin typeface="+mn-ea"/>
              <a:ea typeface="+mn-ea"/>
            </a:endParaRPr>
          </a:p>
          <a:p>
            <a:r>
              <a:rPr kumimoji="1" lang="ja-JP" altLang="en-US" dirty="0">
                <a:solidFill>
                  <a:schemeClr val="tx1"/>
                </a:solidFill>
                <a:latin typeface="+mn-ea"/>
                <a:ea typeface="+mn-ea"/>
              </a:rPr>
              <a:t>「７　６の事項に変更があった場合の伝達方法」は、一番最後に法定項目に追加されたため、自動更新型の契約書を締結している方は、その項目がないままになっていることがあります。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法の改正で、契約書に記載すべき事項が変更されることがあります。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今までのパターンだと、増えることはあっても、減ることはないと思われます。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自動更新型の契約をしている方は、一度見直してください。</a:t>
            </a:r>
            <a:endParaRPr kumimoji="1"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F8BB406F-C067-4232-A16C-28B16B011710}" type="slidenum">
              <a:rPr kumimoji="1" lang="ja-JP" altLang="en-US" smtClean="0"/>
              <a:t>5</a:t>
            </a:fld>
            <a:endParaRPr kumimoji="1" lang="ja-JP" altLang="en-US"/>
          </a:p>
        </p:txBody>
      </p:sp>
    </p:spTree>
    <p:extLst>
      <p:ext uri="{BB962C8B-B14F-4D97-AF65-F5344CB8AC3E}">
        <p14:creationId xmlns:p14="http://schemas.microsoft.com/office/powerpoint/2010/main" val="14159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solidFill>
                  <a:schemeClr val="tx1"/>
                </a:solidFill>
                <a:latin typeface="+mn-ea"/>
                <a:ea typeface="+mn-ea"/>
              </a:rPr>
              <a:t>収集運搬と処分の契約で、それぞれに契約すべき事項はこの表のとおりです。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収集運搬は積替・保管の有無、処分は中間処分の委託か・最終処分の委託かで記載事項が違ってきます。</a:t>
            </a:r>
            <a:endParaRPr kumimoji="1" lang="en-US" altLang="ja-JP" dirty="0">
              <a:solidFill>
                <a:schemeClr val="tx1"/>
              </a:solidFill>
              <a:latin typeface="+mn-ea"/>
              <a:ea typeface="+mn-ea"/>
            </a:endParaRPr>
          </a:p>
          <a:p>
            <a:r>
              <a:rPr kumimoji="1" lang="ja-JP" altLang="en-US" dirty="0">
                <a:solidFill>
                  <a:schemeClr val="tx1"/>
                </a:solidFill>
                <a:latin typeface="+mn-ea"/>
                <a:ea typeface="+mn-ea"/>
              </a:rPr>
              <a:t>自分の行う委託の内容をよく精査し、委託契約書を作成してください。</a:t>
            </a:r>
          </a:p>
        </p:txBody>
      </p:sp>
      <p:sp>
        <p:nvSpPr>
          <p:cNvPr id="4" name="スライド番号プレースホルダー 3"/>
          <p:cNvSpPr>
            <a:spLocks noGrp="1"/>
          </p:cNvSpPr>
          <p:nvPr>
            <p:ph type="sldNum" sz="quarter" idx="10"/>
          </p:nvPr>
        </p:nvSpPr>
        <p:spPr/>
        <p:txBody>
          <a:bodyPr/>
          <a:lstStyle/>
          <a:p>
            <a:fld id="{F8BB406F-C067-4232-A16C-28B16B011710}" type="slidenum">
              <a:rPr kumimoji="1" lang="ja-JP" altLang="en-US" smtClean="0"/>
              <a:t>6</a:t>
            </a:fld>
            <a:endParaRPr kumimoji="1" lang="ja-JP" altLang="en-US"/>
          </a:p>
        </p:txBody>
      </p:sp>
    </p:spTree>
    <p:extLst>
      <p:ext uri="{BB962C8B-B14F-4D97-AF65-F5344CB8AC3E}">
        <p14:creationId xmlns:p14="http://schemas.microsoft.com/office/powerpoint/2010/main" val="33620404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Font typeface="Wingdings" panose="05000000000000000000" pitchFamily="2" charset="2"/>
              <a:buNone/>
            </a:pPr>
            <a:r>
              <a:rPr lang="ja-JP" altLang="en-US" sz="1200" dirty="0">
                <a:solidFill>
                  <a:schemeClr val="tx1"/>
                </a:solidFill>
                <a:latin typeface="+mn-ea"/>
                <a:ea typeface="+mn-ea"/>
              </a:rPr>
              <a:t>委託契約は、排出事業者と１回目の処分までに関与する処理業者とで締結します。</a:t>
            </a:r>
            <a:endParaRPr lang="en-US" altLang="ja-JP" sz="1200" dirty="0">
              <a:solidFill>
                <a:schemeClr val="tx1"/>
              </a:solidFill>
              <a:latin typeface="+mn-ea"/>
              <a:ea typeface="+mn-ea"/>
            </a:endParaRPr>
          </a:p>
          <a:p>
            <a:pPr>
              <a:buFont typeface="Wingdings" panose="05000000000000000000" pitchFamily="2" charset="2"/>
              <a:buNone/>
            </a:pPr>
            <a:r>
              <a:rPr lang="ja-JP" altLang="en-US" sz="1200" dirty="0">
                <a:solidFill>
                  <a:schemeClr val="tx1"/>
                </a:solidFill>
                <a:latin typeface="+mn-ea"/>
                <a:ea typeface="+mn-ea"/>
              </a:rPr>
              <a:t>産廃の処理では、排出事業者から直接最終処分場に持っていくということは、珍しく、最終処分までの間に何回か中間処分を挟むのが一般的です。</a:t>
            </a:r>
            <a:endParaRPr lang="en-US" altLang="ja-JP" sz="1200" dirty="0">
              <a:solidFill>
                <a:schemeClr val="tx1"/>
              </a:solidFill>
              <a:latin typeface="+mn-ea"/>
              <a:ea typeface="+mn-ea"/>
            </a:endParaRPr>
          </a:p>
          <a:p>
            <a:pPr>
              <a:buFont typeface="Wingdings" panose="05000000000000000000" pitchFamily="2" charset="2"/>
              <a:buNone/>
            </a:pPr>
            <a:r>
              <a:rPr lang="ja-JP" altLang="en-US" sz="1200" dirty="0">
                <a:solidFill>
                  <a:schemeClr val="tx1"/>
                </a:solidFill>
                <a:latin typeface="+mn-ea"/>
                <a:ea typeface="+mn-ea"/>
              </a:rPr>
              <a:t>例えば、排出して、運搬があって、中間処分があって、さらにそこから運搬・中間処分があって、最終処分があるようなケースの場合、１回目の処分までに関与した処理業者は、</a:t>
            </a:r>
            <a:endParaRPr lang="en-US" altLang="ja-JP" sz="1200" dirty="0">
              <a:solidFill>
                <a:schemeClr val="tx1"/>
              </a:solidFill>
              <a:latin typeface="+mn-ea"/>
              <a:ea typeface="+mn-ea"/>
            </a:endParaRPr>
          </a:p>
          <a:p>
            <a:pPr>
              <a:buFont typeface="Wingdings" panose="05000000000000000000" pitchFamily="2" charset="2"/>
              <a:buNone/>
            </a:pPr>
            <a:endParaRPr lang="en-US" altLang="ja-JP" sz="1200" dirty="0">
              <a:solidFill>
                <a:schemeClr val="tx1"/>
              </a:solidFill>
              <a:latin typeface="+mn-ea"/>
              <a:ea typeface="+mn-ea"/>
            </a:endParaRPr>
          </a:p>
          <a:p>
            <a:pPr>
              <a:buFont typeface="Wingdings" panose="05000000000000000000" pitchFamily="2" charset="2"/>
              <a:buNone/>
            </a:pPr>
            <a:r>
              <a:rPr lang="ja-JP" altLang="en-US" sz="1200" dirty="0">
                <a:solidFill>
                  <a:schemeClr val="tx1"/>
                </a:solidFill>
                <a:latin typeface="+mn-ea"/>
                <a:ea typeface="+mn-ea"/>
              </a:rPr>
              <a:t>★</a:t>
            </a:r>
            <a:endParaRPr lang="en-US" altLang="ja-JP" sz="1200" dirty="0">
              <a:solidFill>
                <a:schemeClr val="tx1"/>
              </a:solidFill>
              <a:latin typeface="+mn-ea"/>
              <a:ea typeface="+mn-ea"/>
            </a:endParaRPr>
          </a:p>
          <a:p>
            <a:pPr>
              <a:buFont typeface="Wingdings" panose="05000000000000000000" pitchFamily="2" charset="2"/>
              <a:buNone/>
            </a:pPr>
            <a:endParaRPr lang="en-US" altLang="ja-JP" sz="1200" dirty="0">
              <a:solidFill>
                <a:schemeClr val="tx1"/>
              </a:solidFill>
              <a:latin typeface="+mn-ea"/>
              <a:ea typeface="+mn-ea"/>
            </a:endParaRPr>
          </a:p>
          <a:p>
            <a:pPr>
              <a:buFont typeface="Wingdings" panose="05000000000000000000" pitchFamily="2" charset="2"/>
              <a:buNone/>
            </a:pPr>
            <a:r>
              <a:rPr lang="ja-JP" altLang="en-US" sz="1200" dirty="0">
                <a:solidFill>
                  <a:schemeClr val="tx1"/>
                </a:solidFill>
                <a:latin typeface="+mn-ea"/>
                <a:ea typeface="+mn-ea"/>
              </a:rPr>
              <a:t>色の変わった範囲までとなります。</a:t>
            </a:r>
            <a:endParaRPr lang="en-US" altLang="ja-JP" sz="1200" dirty="0">
              <a:solidFill>
                <a:schemeClr val="tx1"/>
              </a:solidFill>
              <a:latin typeface="+mn-ea"/>
              <a:ea typeface="+mn-ea"/>
            </a:endParaRPr>
          </a:p>
          <a:p>
            <a:pPr>
              <a:buFont typeface="Wingdings" panose="05000000000000000000" pitchFamily="2" charset="2"/>
              <a:buNone/>
            </a:pPr>
            <a:r>
              <a:rPr lang="ja-JP" altLang="en-US" sz="1200" dirty="0">
                <a:solidFill>
                  <a:schemeClr val="tx1"/>
                </a:solidFill>
                <a:latin typeface="+mn-ea"/>
                <a:ea typeface="+mn-ea"/>
              </a:rPr>
              <a:t>それ以降に関与する処理業者とは、この委託において、委託契約書を締結する必要はありません。</a:t>
            </a:r>
            <a:endParaRPr lang="en-US" altLang="ja-JP" sz="1200" dirty="0">
              <a:solidFill>
                <a:schemeClr val="tx1"/>
              </a:solidFill>
              <a:latin typeface="+mn-ea"/>
              <a:ea typeface="+mn-ea"/>
            </a:endParaRPr>
          </a:p>
          <a:p>
            <a:pPr>
              <a:buFont typeface="Wingdings" panose="05000000000000000000" pitchFamily="2" charset="2"/>
              <a:buChar char="Ø"/>
            </a:pPr>
            <a:endParaRPr lang="en-US" altLang="ja-JP" sz="1200" dirty="0">
              <a:solidFill>
                <a:schemeClr val="tx1"/>
              </a:solidFill>
              <a:latin typeface="+mn-ea"/>
              <a:ea typeface="+mn-ea"/>
            </a:endParaRPr>
          </a:p>
          <a:p>
            <a:pPr>
              <a:buFont typeface="Wingdings" panose="05000000000000000000" pitchFamily="2" charset="2"/>
              <a:buNone/>
            </a:pPr>
            <a:r>
              <a:rPr lang="ja-JP" altLang="en-US" sz="1200" dirty="0">
                <a:solidFill>
                  <a:schemeClr val="tx1"/>
                </a:solidFill>
                <a:latin typeface="+mn-ea"/>
                <a:ea typeface="+mn-ea"/>
              </a:rPr>
              <a:t>また収集運搬業者が複数いる区間運搬の場合、収集運搬業者と処分業者が異なる場合等、１つの処理について、複数の事業者が関与する場合は、それぞれの事業者と契約書を書面で締結しなくてはなりません。</a:t>
            </a:r>
            <a:endParaRPr lang="en-US" altLang="ja-JP" sz="1200" dirty="0">
              <a:solidFill>
                <a:schemeClr val="tx1"/>
              </a:solidFill>
              <a:latin typeface="+mn-ea"/>
              <a:ea typeface="+mn-ea"/>
            </a:endParaRPr>
          </a:p>
          <a:p>
            <a:pPr>
              <a:buFont typeface="Wingdings" panose="05000000000000000000" pitchFamily="2" charset="2"/>
              <a:buNone/>
            </a:pPr>
            <a:r>
              <a:rPr lang="ja-JP" altLang="en-US" sz="1200" dirty="0">
                <a:solidFill>
                  <a:schemeClr val="tx1"/>
                </a:solidFill>
                <a:latin typeface="+mn-ea"/>
                <a:ea typeface="+mn-ea"/>
              </a:rPr>
              <a:t>要するに、　関与する事業者の数</a:t>
            </a:r>
            <a:r>
              <a:rPr lang="en-US" altLang="ja-JP" sz="1200" dirty="0">
                <a:solidFill>
                  <a:schemeClr val="tx1"/>
                </a:solidFill>
                <a:latin typeface="+mn-ea"/>
                <a:ea typeface="+mn-ea"/>
              </a:rPr>
              <a:t>=</a:t>
            </a:r>
            <a:r>
              <a:rPr lang="ja-JP" altLang="en-US" sz="1200" dirty="0">
                <a:solidFill>
                  <a:schemeClr val="tx1"/>
                </a:solidFill>
                <a:latin typeface="+mn-ea"/>
                <a:ea typeface="+mn-ea"/>
              </a:rPr>
              <a:t>契約書の数となります。</a:t>
            </a:r>
            <a:endParaRPr kumimoji="1" lang="ja-JP" altLang="en-US" sz="1200"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F8BB406F-C067-4232-A16C-28B16B011710}" type="slidenum">
              <a:rPr kumimoji="1" lang="ja-JP" altLang="en-US" smtClean="0"/>
              <a:t>7</a:t>
            </a:fld>
            <a:endParaRPr kumimoji="1" lang="ja-JP" altLang="en-US"/>
          </a:p>
        </p:txBody>
      </p:sp>
    </p:spTree>
    <p:extLst>
      <p:ext uri="{BB962C8B-B14F-4D97-AF65-F5344CB8AC3E}">
        <p14:creationId xmlns:p14="http://schemas.microsoft.com/office/powerpoint/2010/main" val="25940776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Font typeface="Wingdings" panose="05000000000000000000" pitchFamily="2" charset="2"/>
              <a:buNone/>
            </a:pPr>
            <a:r>
              <a:rPr lang="ja-JP" altLang="en-US" dirty="0">
                <a:solidFill>
                  <a:schemeClr val="tx1"/>
                </a:solidFill>
                <a:latin typeface="+mn-ea"/>
                <a:ea typeface="+mn-ea"/>
              </a:rPr>
              <a:t>１つの業者に収集運搬と処分を一括で委託する場合と、１つの業者に収集運搬を、別の業者に処分を委託する場合と、区間運搬がある場合を考えてみましょう。</a:t>
            </a:r>
            <a:endParaRPr lang="en-US" altLang="ja-JP"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F8BB406F-C067-4232-A16C-28B16B011710}" type="slidenum">
              <a:rPr kumimoji="1" lang="ja-JP" altLang="en-US" smtClean="0"/>
              <a:t>8</a:t>
            </a:fld>
            <a:endParaRPr kumimoji="1" lang="ja-JP" altLang="en-US"/>
          </a:p>
        </p:txBody>
      </p:sp>
    </p:spTree>
    <p:extLst>
      <p:ext uri="{BB962C8B-B14F-4D97-AF65-F5344CB8AC3E}">
        <p14:creationId xmlns:p14="http://schemas.microsoft.com/office/powerpoint/2010/main" val="25940776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Font typeface="Wingdings" panose="05000000000000000000" pitchFamily="2" charset="2"/>
              <a:buNone/>
            </a:pPr>
            <a:r>
              <a:rPr kumimoji="1" lang="ja-JP" altLang="en-US" dirty="0">
                <a:solidFill>
                  <a:schemeClr val="tx1"/>
                </a:solidFill>
                <a:latin typeface="+mn-ea"/>
                <a:ea typeface="+mn-ea"/>
              </a:rPr>
              <a:t>先に回答をお伝えすると、</a:t>
            </a:r>
            <a:r>
              <a:rPr lang="ja-JP" altLang="en-US" dirty="0">
                <a:solidFill>
                  <a:schemeClr val="tx1"/>
                </a:solidFill>
                <a:latin typeface="+mn-ea"/>
                <a:ea typeface="+mn-ea"/>
              </a:rPr>
              <a:t>１つの業者に収集運搬と処分を一括で委託する場合は、Ａ社のみと契約を締結します。これはわかりやすいです。</a:t>
            </a:r>
            <a:endParaRPr lang="en-US" altLang="ja-JP" dirty="0">
              <a:solidFill>
                <a:schemeClr val="tx1"/>
              </a:solidFill>
              <a:latin typeface="+mn-ea"/>
              <a:ea typeface="+mn-ea"/>
            </a:endParaRPr>
          </a:p>
          <a:p>
            <a:pPr>
              <a:buFont typeface="Wingdings" panose="05000000000000000000" pitchFamily="2" charset="2"/>
              <a:buNone/>
            </a:pPr>
            <a:endParaRPr lang="en-US" altLang="ja-JP" dirty="0">
              <a:solidFill>
                <a:schemeClr val="tx1"/>
              </a:solidFill>
              <a:latin typeface="+mn-ea"/>
              <a:ea typeface="+mn-ea"/>
            </a:endParaRPr>
          </a:p>
          <a:p>
            <a:pPr>
              <a:buFont typeface="Wingdings" panose="05000000000000000000" pitchFamily="2" charset="2"/>
              <a:buNone/>
            </a:pPr>
            <a:r>
              <a:rPr lang="ja-JP" altLang="en-US" dirty="0">
                <a:solidFill>
                  <a:schemeClr val="tx1"/>
                </a:solidFill>
                <a:latin typeface="+mn-ea"/>
                <a:ea typeface="+mn-ea"/>
              </a:rPr>
              <a:t>１つの業者に収集運搬を、別の業者に処分を委託する場合は、Ｄ社とＥ社と契約を締結します。</a:t>
            </a:r>
            <a:endParaRPr lang="en-US" altLang="ja-JP" dirty="0">
              <a:solidFill>
                <a:schemeClr val="tx1"/>
              </a:solidFill>
              <a:latin typeface="+mn-ea"/>
              <a:ea typeface="+mn-ea"/>
            </a:endParaRPr>
          </a:p>
          <a:p>
            <a:pPr>
              <a:buFont typeface="Wingdings" panose="05000000000000000000" pitchFamily="2" charset="2"/>
              <a:buNone/>
            </a:pPr>
            <a:r>
              <a:rPr lang="ja-JP" altLang="en-US" dirty="0">
                <a:solidFill>
                  <a:schemeClr val="tx1"/>
                </a:solidFill>
                <a:latin typeface="+mn-ea"/>
                <a:ea typeface="+mn-ea"/>
              </a:rPr>
              <a:t>１回目の処分までに２社関与しています。</a:t>
            </a:r>
            <a:endParaRPr lang="en-US" altLang="ja-JP" dirty="0">
              <a:solidFill>
                <a:schemeClr val="tx1"/>
              </a:solidFill>
              <a:latin typeface="+mn-ea"/>
              <a:ea typeface="+mn-ea"/>
            </a:endParaRPr>
          </a:p>
          <a:p>
            <a:pPr>
              <a:buFont typeface="Wingdings" panose="05000000000000000000" pitchFamily="2" charset="2"/>
              <a:buNone/>
            </a:pPr>
            <a:r>
              <a:rPr lang="ja-JP" altLang="en-US" dirty="0">
                <a:solidFill>
                  <a:schemeClr val="tx1"/>
                </a:solidFill>
                <a:latin typeface="+mn-ea"/>
                <a:ea typeface="+mn-ea"/>
              </a:rPr>
              <a:t>そして、契約書はそれぞれと別々に締結しなくてはなりませんので、２つの契約書が作成されることになります。</a:t>
            </a: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ja-JP" altLang="en-US" dirty="0">
                <a:solidFill>
                  <a:schemeClr val="tx1"/>
                </a:solidFill>
                <a:latin typeface="+mn-ea"/>
                <a:ea typeface="+mn-ea"/>
              </a:rPr>
              <a:t>区間運搬がある場合</a:t>
            </a:r>
            <a:r>
              <a:rPr kumimoji="1" lang="ja-JP" altLang="en-US" dirty="0">
                <a:solidFill>
                  <a:schemeClr val="tx1"/>
                </a:solidFill>
                <a:latin typeface="+mn-ea"/>
                <a:ea typeface="+mn-ea"/>
              </a:rPr>
              <a:t>は、</a:t>
            </a:r>
            <a:r>
              <a:rPr lang="ja-JP" altLang="en-US" b="0" dirty="0">
                <a:solidFill>
                  <a:schemeClr val="tx1"/>
                </a:solidFill>
                <a:latin typeface="+mn-ea"/>
                <a:ea typeface="+mn-ea"/>
              </a:rPr>
              <a:t>Ｈ社・Ｉ社・Ｊ社の３社と契約を締結しなくてはなりません。</a:t>
            </a:r>
            <a:r>
              <a:rPr lang="ja-JP" altLang="en-US" dirty="0">
                <a:solidFill>
                  <a:schemeClr val="tx1"/>
                </a:solidFill>
                <a:latin typeface="+mn-ea"/>
                <a:ea typeface="+mn-ea"/>
              </a:rPr>
              <a:t>１回目の処分までに３社関与しているからです。</a:t>
            </a: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ja-JP" altLang="en-US" dirty="0">
                <a:solidFill>
                  <a:schemeClr val="tx1"/>
                </a:solidFill>
                <a:latin typeface="+mn-ea"/>
                <a:ea typeface="+mn-ea"/>
              </a:rPr>
              <a:t>結果、</a:t>
            </a:r>
            <a:r>
              <a:rPr lang="ja-JP" altLang="en-US" b="0" dirty="0">
                <a:solidFill>
                  <a:schemeClr val="tx1"/>
                </a:solidFill>
                <a:latin typeface="+mn-ea"/>
                <a:ea typeface="+mn-ea"/>
              </a:rPr>
              <a:t>Ｈ社・Ｉ社・Ｊ社のそれぞれと、合計</a:t>
            </a:r>
            <a:r>
              <a:rPr lang="ja-JP" altLang="en-US" dirty="0">
                <a:solidFill>
                  <a:schemeClr val="tx1"/>
                </a:solidFill>
                <a:latin typeface="+mn-ea"/>
                <a:ea typeface="+mn-ea"/>
              </a:rPr>
              <a:t>３つの契約書を</a:t>
            </a:r>
            <a:r>
              <a:rPr lang="ja-JP" altLang="en-US" b="0" dirty="0">
                <a:solidFill>
                  <a:schemeClr val="tx1"/>
                </a:solidFill>
                <a:latin typeface="+mn-ea"/>
                <a:ea typeface="+mn-ea"/>
              </a:rPr>
              <a:t>作成することになります。</a:t>
            </a:r>
            <a:endParaRPr lang="en-US" altLang="ja-JP"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altLang="ja-JP" b="0" dirty="0">
              <a:solidFill>
                <a:schemeClr val="tx1"/>
              </a:solidFill>
              <a:latin typeface="+mn-ea"/>
              <a:ea typeface="+mn-ea"/>
            </a:endParaRPr>
          </a:p>
        </p:txBody>
      </p:sp>
      <p:sp>
        <p:nvSpPr>
          <p:cNvPr id="4" name="スライド番号プレースホルダー 3"/>
          <p:cNvSpPr>
            <a:spLocks noGrp="1"/>
          </p:cNvSpPr>
          <p:nvPr>
            <p:ph type="sldNum" sz="quarter" idx="10"/>
          </p:nvPr>
        </p:nvSpPr>
        <p:spPr/>
        <p:txBody>
          <a:bodyPr/>
          <a:lstStyle/>
          <a:p>
            <a:fld id="{F8BB406F-C067-4232-A16C-28B16B011710}" type="slidenum">
              <a:rPr kumimoji="1" lang="ja-JP" altLang="en-US" smtClean="0"/>
              <a:t>9</a:t>
            </a:fld>
            <a:endParaRPr kumimoji="1" lang="ja-JP" altLang="en-US"/>
          </a:p>
        </p:txBody>
      </p:sp>
    </p:spTree>
    <p:extLst>
      <p:ext uri="{BB962C8B-B14F-4D97-AF65-F5344CB8AC3E}">
        <p14:creationId xmlns:p14="http://schemas.microsoft.com/office/powerpoint/2010/main" val="25940776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DA536C2C-AD10-4C2B-8C04-62001D2A8DC6}" type="datetime1">
              <a:rPr kumimoji="1" lang="ja-JP" altLang="en-US" smtClean="0"/>
              <a:t>2023/8/17</a:t>
            </a:fld>
            <a:endParaRPr kumimoji="1" lang="ja-JP" altLang="en-US"/>
          </a:p>
        </p:txBody>
      </p:sp>
      <p:sp>
        <p:nvSpPr>
          <p:cNvPr id="5" name="フッター プレースホルダー 4"/>
          <p:cNvSpPr>
            <a:spLocks noGrp="1"/>
          </p:cNvSpPr>
          <p:nvPr>
            <p:ph type="ftr" sz="quarter" idx="11"/>
          </p:nvPr>
        </p:nvSpPr>
        <p:spPr>
          <a:xfrm>
            <a:off x="6588224" y="6592267"/>
            <a:ext cx="2895600" cy="365125"/>
          </a:xfrm>
        </p:spPr>
        <p:txBody>
          <a:bodyPr/>
          <a:lstStyle>
            <a:lvl1pPr>
              <a:defRPr>
                <a:solidFill>
                  <a:schemeClr val="tx1"/>
                </a:solidFill>
              </a:defRPr>
            </a:lvl1pPr>
          </a:lstStyle>
          <a:p>
            <a:r>
              <a:rPr lang="zh-TW" altLang="en-US"/>
              <a:t>作成　：　環境部 廃棄物対策課</a:t>
            </a:r>
            <a:endParaRPr lang="ja-JP" altLang="en-US"/>
          </a:p>
        </p:txBody>
      </p:sp>
      <p:sp>
        <p:nvSpPr>
          <p:cNvPr id="6" name="スライド番号プレースホルダー 5"/>
          <p:cNvSpPr>
            <a:spLocks noGrp="1"/>
          </p:cNvSpPr>
          <p:nvPr>
            <p:ph type="sldNum" sz="quarter" idx="12"/>
          </p:nvPr>
        </p:nvSpPr>
        <p:spPr>
          <a:xfrm>
            <a:off x="3505200" y="6597352"/>
            <a:ext cx="2133600" cy="365125"/>
          </a:xfrm>
        </p:spPr>
        <p:txBody>
          <a:bodyPr/>
          <a:lstStyle>
            <a:lvl1pPr algn="ctr">
              <a:defRPr>
                <a:solidFill>
                  <a:schemeClr val="tx1"/>
                </a:solidFill>
              </a:defRPr>
            </a:lvl1pPr>
          </a:lstStyle>
          <a:p>
            <a:fld id="{B19F71B2-C08B-4251-8631-B17A6B7397F4}" type="slidenum">
              <a:rPr lang="ja-JP" altLang="en-US" smtClean="0"/>
              <a:pPr/>
              <a:t>‹#›</a:t>
            </a:fld>
            <a:endParaRPr lang="ja-JP" altLang="en-US"/>
          </a:p>
        </p:txBody>
      </p:sp>
    </p:spTree>
    <p:extLst>
      <p:ext uri="{BB962C8B-B14F-4D97-AF65-F5344CB8AC3E}">
        <p14:creationId xmlns:p14="http://schemas.microsoft.com/office/powerpoint/2010/main" val="2697685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4379530-2045-4751-BDD3-44506FDA5E44}" type="datetime1">
              <a:rPr kumimoji="1" lang="ja-JP" altLang="en-US" smtClean="0"/>
              <a:t>2023/8/17</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4134997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CE72721-5444-4EA6-BA5A-8F051CA90A39}" type="datetime1">
              <a:rPr kumimoji="1" lang="ja-JP" altLang="en-US" smtClean="0"/>
              <a:t>2023/8/17</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56105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D78428F-2120-4C3B-9090-A1F7DCD46D19}" type="datetime1">
              <a:rPr kumimoji="1" lang="ja-JP" altLang="en-US" smtClean="0"/>
              <a:t>2023/8/17</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724597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A4A36220-2D4D-43D0-A7FF-E647F8FCE4DC}" type="datetime1">
              <a:rPr kumimoji="1" lang="ja-JP" altLang="en-US" smtClean="0"/>
              <a:t>2023/8/17</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667371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58EAB07C-816D-46DB-8EBE-C86F6AAF0717}" type="datetime1">
              <a:rPr kumimoji="1" lang="ja-JP" altLang="en-US" smtClean="0"/>
              <a:t>2023/8/17</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915508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CDCF12E-A3E8-4F63-B657-5788165AE025}" type="datetime1">
              <a:rPr kumimoji="1" lang="ja-JP" altLang="en-US" smtClean="0"/>
              <a:t>2023/8/17</a:t>
            </a:fld>
            <a:endParaRPr kumimoji="1" lang="ja-JP" altLang="en-US"/>
          </a:p>
        </p:txBody>
      </p:sp>
      <p:sp>
        <p:nvSpPr>
          <p:cNvPr id="8" name="フッター プレースホルダー 7"/>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9" name="スライド番号プレースホルダー 8"/>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144000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26E57815-2411-4403-AB11-56F1BA10E310}" type="datetime1">
              <a:rPr kumimoji="1" lang="ja-JP" altLang="en-US" smtClean="0"/>
              <a:t>2023/8/17</a:t>
            </a:fld>
            <a:endParaRPr kumimoji="1" lang="ja-JP" altLang="en-US"/>
          </a:p>
        </p:txBody>
      </p:sp>
      <p:sp>
        <p:nvSpPr>
          <p:cNvPr id="4" name="フッター プレースホルダー 3"/>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5" name="スライド番号プレースホルダー 4"/>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923742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6BBF75BF-6E8A-40BC-9B03-2B2EB384E1BB}" type="datetime1">
              <a:rPr kumimoji="1" lang="ja-JP" altLang="en-US" smtClean="0"/>
              <a:t>2023/8/17</a:t>
            </a:fld>
            <a:endParaRPr kumimoji="1" lang="ja-JP" altLang="en-US"/>
          </a:p>
        </p:txBody>
      </p:sp>
      <p:sp>
        <p:nvSpPr>
          <p:cNvPr id="3" name="フッター プレースホルダー 2"/>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456585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7DA356D-71C0-4DFF-90FA-6FE0693E6B5D}" type="datetime1">
              <a:rPr kumimoji="1" lang="ja-JP" altLang="en-US" smtClean="0"/>
              <a:t>2023/8/17</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758770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102D457-F1BC-4ABF-9D1C-479E457B9671}" type="datetime1">
              <a:rPr kumimoji="1" lang="ja-JP" altLang="en-US" smtClean="0"/>
              <a:t>2023/8/17</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28959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t="82000" r="-1000" b="2000"/>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35BFD2-DAAB-4624-B4BE-936FBA6CFD05}" type="datetime1">
              <a:rPr kumimoji="1" lang="ja-JP" altLang="en-US" smtClean="0"/>
              <a:t>2023/8/17</a:t>
            </a:fld>
            <a:endParaRPr kumimoji="1" lang="ja-JP" altLang="en-US"/>
          </a:p>
        </p:txBody>
      </p:sp>
      <p:sp>
        <p:nvSpPr>
          <p:cNvPr id="5" name="フッター プレースホルダー 4"/>
          <p:cNvSpPr>
            <a:spLocks noGrp="1"/>
          </p:cNvSpPr>
          <p:nvPr>
            <p:ph type="ftr" sz="quarter" idx="3"/>
          </p:nvPr>
        </p:nvSpPr>
        <p:spPr>
          <a:xfrm>
            <a:off x="6588224" y="6592267"/>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zh-TW" altLang="en-US"/>
              <a:t>作成　：　環境部 廃棄物対策課</a:t>
            </a:r>
            <a:endParaRPr lang="ja-JP" altLang="en-US"/>
          </a:p>
        </p:txBody>
      </p:sp>
      <p:sp>
        <p:nvSpPr>
          <p:cNvPr id="6" name="スライド番号プレースホルダー 5"/>
          <p:cNvSpPr>
            <a:spLocks noGrp="1"/>
          </p:cNvSpPr>
          <p:nvPr>
            <p:ph type="sldNum" sz="quarter" idx="4"/>
          </p:nvPr>
        </p:nvSpPr>
        <p:spPr>
          <a:xfrm>
            <a:off x="3505200" y="6592267"/>
            <a:ext cx="2133600" cy="365125"/>
          </a:xfrm>
          <a:prstGeom prst="rect">
            <a:avLst/>
          </a:prstGeom>
        </p:spPr>
        <p:txBody>
          <a:bodyPr vert="horz" lIns="91440" tIns="45720" rIns="91440" bIns="45720" rtlCol="0" anchor="ctr"/>
          <a:lstStyle>
            <a:lvl1pPr algn="ctr">
              <a:defRPr sz="1200">
                <a:solidFill>
                  <a:schemeClr val="tx1"/>
                </a:solidFill>
              </a:defRPr>
            </a:lvl1pPr>
          </a:lstStyle>
          <a:p>
            <a:fld id="{B19F71B2-C08B-4251-8631-B17A6B7397F4}" type="slidenum">
              <a:rPr lang="ja-JP" altLang="en-US" smtClean="0"/>
              <a:pPr/>
              <a:t>‹#›</a:t>
            </a:fld>
            <a:endParaRPr lang="ja-JP" altLang="en-US"/>
          </a:p>
        </p:txBody>
      </p:sp>
    </p:spTree>
    <p:extLst>
      <p:ext uri="{BB962C8B-B14F-4D97-AF65-F5344CB8AC3E}">
        <p14:creationId xmlns:p14="http://schemas.microsoft.com/office/powerpoint/2010/main" val="679765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kumimoji="1" lang="ja-JP" altLang="en-US" sz="5400" b="1" cap="all" dirty="0">
                <a:ln w="0"/>
                <a:solidFill>
                  <a:srgbClr val="FF0000"/>
                </a:solidFill>
                <a:effectLst>
                  <a:reflection blurRad="12700" stA="50000" endPos="50000" dist="5000" dir="5400000" sy="-100000" rotWithShape="0"/>
                </a:effectLst>
              </a:rPr>
              <a:t>１０分でわかる◎</a:t>
            </a:r>
            <a:br>
              <a:rPr kumimoji="1" lang="en-US" altLang="ja-JP" sz="5400" b="1" cap="all" dirty="0">
                <a:ln w="0"/>
                <a:solidFill>
                  <a:srgbClr val="FF0000"/>
                </a:solidFill>
                <a:effectLst>
                  <a:reflection blurRad="12700" stA="50000" endPos="50000" dist="5000" dir="5400000" sy="-100000" rotWithShape="0"/>
                </a:effectLst>
              </a:rPr>
            </a:br>
            <a:r>
              <a:rPr kumimoji="1" lang="ja-JP" altLang="en-US" sz="5400" b="1" cap="all" dirty="0">
                <a:ln w="0"/>
                <a:solidFill>
                  <a:srgbClr val="FF0000"/>
                </a:solidFill>
                <a:effectLst>
                  <a:reflection blurRad="12700" stA="50000" endPos="50000" dist="5000" dir="5400000" sy="-100000" rotWithShape="0"/>
                </a:effectLst>
              </a:rPr>
              <a:t>産業廃棄物ちょっと講座</a:t>
            </a:r>
          </a:p>
        </p:txBody>
      </p:sp>
      <p:sp>
        <p:nvSpPr>
          <p:cNvPr id="3" name="サブタイトル 2"/>
          <p:cNvSpPr>
            <a:spLocks noGrp="1"/>
          </p:cNvSpPr>
          <p:nvPr>
            <p:ph type="subTitle" idx="1"/>
          </p:nvPr>
        </p:nvSpPr>
        <p:spPr>
          <a:xfrm>
            <a:off x="1371600" y="4221088"/>
            <a:ext cx="6400800" cy="1752600"/>
          </a:xfrm>
        </p:spPr>
        <p:txBody>
          <a:bodyPr>
            <a:normAutofit/>
          </a:bodyPr>
          <a:lstStyle/>
          <a:p>
            <a:r>
              <a:rPr kumimoji="1" lang="en-US" altLang="ja-JP" dirty="0"/>
              <a:t>Part </a:t>
            </a:r>
            <a:r>
              <a:rPr lang="en-US" altLang="ja-JP" dirty="0"/>
              <a:t>7</a:t>
            </a:r>
            <a:r>
              <a:rPr lang="ja-JP" altLang="en-US" dirty="0"/>
              <a:t>　不備のない委託契約書</a:t>
            </a:r>
            <a:endParaRPr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002949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90872" y="274638"/>
            <a:ext cx="8229600" cy="1143000"/>
          </a:xfrm>
        </p:spPr>
        <p:txBody>
          <a:bodyPr>
            <a:normAutofit/>
          </a:bodyPr>
          <a:lstStyle/>
          <a:p>
            <a:r>
              <a:rPr kumimoji="1" lang="ja-JP" altLang="en-US" b="1" spc="600" dirty="0"/>
              <a:t>委託契約書に係る罰則①</a:t>
            </a:r>
          </a:p>
        </p:txBody>
      </p:sp>
      <p:sp>
        <p:nvSpPr>
          <p:cNvPr id="3" name="コンテンツ プレースホルダー 2"/>
          <p:cNvSpPr>
            <a:spLocks noGrp="1"/>
          </p:cNvSpPr>
          <p:nvPr>
            <p:ph idx="1"/>
          </p:nvPr>
        </p:nvSpPr>
        <p:spPr>
          <a:xfrm>
            <a:off x="457200" y="1412776"/>
            <a:ext cx="8229600" cy="4713387"/>
          </a:xfrm>
        </p:spPr>
        <p:txBody>
          <a:bodyPr>
            <a:normAutofit fontScale="92500" lnSpcReduction="10000"/>
          </a:bodyPr>
          <a:lstStyle/>
          <a:p>
            <a:pPr marL="0" indent="0">
              <a:buNone/>
            </a:pPr>
            <a:r>
              <a:rPr kumimoji="1" lang="en-US" altLang="ja-JP" dirty="0"/>
              <a:t>【</a:t>
            </a:r>
            <a:r>
              <a:rPr lang="ja-JP" altLang="en-US" dirty="0"/>
              <a:t>３年</a:t>
            </a:r>
            <a:r>
              <a:rPr kumimoji="1" lang="ja-JP" altLang="en-US" dirty="0"/>
              <a:t>以下の懲役 </a:t>
            </a:r>
            <a:r>
              <a:rPr lang="ja-JP" altLang="en-US" dirty="0"/>
              <a:t>・３００万円以下の罰金・併科</a:t>
            </a:r>
            <a:r>
              <a:rPr kumimoji="1" lang="en-US" altLang="ja-JP" dirty="0"/>
              <a:t>】</a:t>
            </a:r>
          </a:p>
          <a:p>
            <a:pPr>
              <a:buFont typeface="Wingdings" panose="05000000000000000000" pitchFamily="2" charset="2"/>
              <a:buChar char="Ø"/>
            </a:pPr>
            <a:r>
              <a:rPr lang="ja-JP" altLang="en-US" dirty="0"/>
              <a:t>契約が書面でされていない。</a:t>
            </a:r>
            <a:endParaRPr lang="en-US" altLang="ja-JP" dirty="0"/>
          </a:p>
          <a:p>
            <a:pPr>
              <a:buFont typeface="Wingdings" panose="05000000000000000000" pitchFamily="2" charset="2"/>
              <a:buChar char="Ø"/>
            </a:pPr>
            <a:r>
              <a:rPr lang="ja-JP" altLang="en-US" dirty="0"/>
              <a:t>法定事項が記載されていない。</a:t>
            </a:r>
            <a:endParaRPr lang="en-US" altLang="ja-JP" dirty="0"/>
          </a:p>
          <a:p>
            <a:pPr>
              <a:buFont typeface="Wingdings" panose="05000000000000000000" pitchFamily="2" charset="2"/>
              <a:buChar char="Ø"/>
            </a:pPr>
            <a:r>
              <a:rPr kumimoji="1" lang="ja-JP" altLang="en-US" dirty="0"/>
              <a:t>許可証が添付されていない。</a:t>
            </a:r>
            <a:endParaRPr kumimoji="1" lang="en-US" altLang="ja-JP" dirty="0"/>
          </a:p>
          <a:p>
            <a:pPr>
              <a:buFont typeface="Wingdings" panose="05000000000000000000" pitchFamily="2" charset="2"/>
              <a:buChar char="Ø"/>
            </a:pPr>
            <a:r>
              <a:rPr lang="ja-JP" altLang="en-US" dirty="0"/>
              <a:t>５年間保存されていない。</a:t>
            </a:r>
            <a:endParaRPr lang="en-US" altLang="ja-JP" dirty="0"/>
          </a:p>
          <a:p>
            <a:pPr marL="0" indent="0">
              <a:buNone/>
            </a:pPr>
            <a:endParaRPr lang="en-US" altLang="ja-JP" dirty="0"/>
          </a:p>
          <a:p>
            <a:pPr marL="0" indent="0">
              <a:buNone/>
            </a:pPr>
            <a:r>
              <a:rPr kumimoji="1" lang="ja-JP" altLang="en-US" dirty="0"/>
              <a:t>⇒両罰規定</a:t>
            </a:r>
            <a:endParaRPr kumimoji="1" lang="en-US" altLang="ja-JP" dirty="0"/>
          </a:p>
          <a:p>
            <a:pPr marL="0" indent="0">
              <a:buNone/>
            </a:pPr>
            <a:r>
              <a:rPr lang="ja-JP" altLang="en-US" dirty="0"/>
              <a:t>　　従業員が勝手にやったでは、済まされません。</a:t>
            </a:r>
            <a:endParaRPr lang="en-US" altLang="ja-JP" dirty="0"/>
          </a:p>
          <a:p>
            <a:pPr marL="0" indent="0">
              <a:buNone/>
            </a:pPr>
            <a:r>
              <a:rPr kumimoji="1" lang="ja-JP" altLang="en-US" dirty="0"/>
              <a:t>　　</a:t>
            </a:r>
            <a:r>
              <a:rPr kumimoji="1" lang="ja-JP" altLang="en-US" dirty="0">
                <a:solidFill>
                  <a:srgbClr val="FF0000"/>
                </a:solidFill>
              </a:rPr>
              <a:t>従業員</a:t>
            </a:r>
            <a:r>
              <a:rPr kumimoji="1" lang="ja-JP" altLang="en-US" dirty="0"/>
              <a:t>と</a:t>
            </a:r>
            <a:r>
              <a:rPr kumimoji="1" lang="ja-JP" altLang="en-US" dirty="0">
                <a:solidFill>
                  <a:srgbClr val="FF0000"/>
                </a:solidFill>
              </a:rPr>
              <a:t>法人</a:t>
            </a:r>
            <a:r>
              <a:rPr kumimoji="1" lang="ja-JP" altLang="en-US" dirty="0"/>
              <a:t>の</a:t>
            </a:r>
            <a:r>
              <a:rPr kumimoji="1" lang="ja-JP" altLang="en-US" dirty="0">
                <a:solidFill>
                  <a:srgbClr val="FF0000"/>
                </a:solidFill>
              </a:rPr>
              <a:t>両者が罰則の対象</a:t>
            </a:r>
            <a:r>
              <a:rPr kumimoji="1" lang="ja-JP" altLang="en-US" dirty="0"/>
              <a:t>となります。</a:t>
            </a:r>
            <a:endParaRPr kumimoji="1"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10</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5711700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90872" y="274638"/>
            <a:ext cx="8229600" cy="1143000"/>
          </a:xfrm>
        </p:spPr>
        <p:txBody>
          <a:bodyPr/>
          <a:lstStyle/>
          <a:p>
            <a:r>
              <a:rPr lang="ja-JP" altLang="en-US" b="1" spc="600" dirty="0"/>
              <a:t>委託契約書に係る罰則②</a:t>
            </a:r>
            <a:endParaRPr kumimoji="1" lang="ja-JP" altLang="en-US" b="1" spc="600" dirty="0"/>
          </a:p>
        </p:txBody>
      </p:sp>
      <p:sp>
        <p:nvSpPr>
          <p:cNvPr id="3" name="コンテンツ プレースホルダー 2"/>
          <p:cNvSpPr>
            <a:spLocks noGrp="1"/>
          </p:cNvSpPr>
          <p:nvPr>
            <p:ph idx="1"/>
          </p:nvPr>
        </p:nvSpPr>
        <p:spPr>
          <a:xfrm>
            <a:off x="457200" y="1412776"/>
            <a:ext cx="8229600" cy="4713387"/>
          </a:xfrm>
        </p:spPr>
        <p:txBody>
          <a:bodyPr>
            <a:normAutofit/>
          </a:bodyPr>
          <a:lstStyle/>
          <a:p>
            <a:pPr marL="0" indent="0">
              <a:buNone/>
            </a:pPr>
            <a:r>
              <a:rPr kumimoji="1" lang="en-US" altLang="ja-JP" dirty="0"/>
              <a:t>【</a:t>
            </a:r>
            <a:r>
              <a:rPr kumimoji="1" lang="ja-JP" altLang="en-US" dirty="0"/>
              <a:t>措置命令の対象</a:t>
            </a:r>
            <a:r>
              <a:rPr lang="en-US" altLang="ja-JP" dirty="0"/>
              <a:t>】</a:t>
            </a:r>
          </a:p>
          <a:p>
            <a:pPr marL="0" indent="0">
              <a:buNone/>
            </a:pPr>
            <a:r>
              <a:rPr lang="ja-JP" altLang="en-US" dirty="0"/>
              <a:t>　委託した廃棄物が</a:t>
            </a:r>
            <a:endParaRPr lang="en-US" altLang="ja-JP" dirty="0"/>
          </a:p>
          <a:p>
            <a:pPr marL="0" indent="0">
              <a:buNone/>
            </a:pPr>
            <a:r>
              <a:rPr lang="ja-JP" altLang="en-US" dirty="0"/>
              <a:t>　不法投棄等の不適正処理される</a:t>
            </a:r>
            <a:endParaRPr lang="en-US" altLang="ja-JP" dirty="0"/>
          </a:p>
          <a:p>
            <a:pPr marL="0" indent="0">
              <a:buNone/>
            </a:pPr>
            <a:r>
              <a:rPr lang="ja-JP" altLang="en-US" dirty="0"/>
              <a:t>　　　　　　　　＋</a:t>
            </a:r>
            <a:endParaRPr lang="en-US" altLang="ja-JP" dirty="0"/>
          </a:p>
          <a:p>
            <a:pPr marL="0" indent="0">
              <a:buNone/>
            </a:pPr>
            <a:r>
              <a:rPr lang="ja-JP" altLang="en-US" dirty="0"/>
              <a:t>　委託契約書の運用に不備がある</a:t>
            </a:r>
            <a:endParaRPr lang="en-US" altLang="ja-JP" dirty="0"/>
          </a:p>
          <a:p>
            <a:pPr marL="0" indent="0">
              <a:buNone/>
            </a:pPr>
            <a:endParaRPr lang="en-US" altLang="ja-JP" dirty="0"/>
          </a:p>
          <a:p>
            <a:pPr marL="0" indent="0">
              <a:buNone/>
            </a:pPr>
            <a:r>
              <a:rPr lang="ja-JP" altLang="en-US" dirty="0"/>
              <a:t>再度、実費での処分が命令されることも・・・</a:t>
            </a:r>
            <a:endParaRPr lang="en-US" altLang="ja-JP" dirty="0"/>
          </a:p>
          <a:p>
            <a:pPr>
              <a:buFont typeface="Wingdings" panose="05000000000000000000" pitchFamily="2" charset="2"/>
              <a:buChar char="Ø"/>
            </a:pPr>
            <a:endParaRPr kumimoji="1" lang="en-US" altLang="ja-JP" dirty="0"/>
          </a:p>
          <a:p>
            <a:pPr marL="0" indent="0">
              <a:buNone/>
            </a:pPr>
            <a:endParaRPr kumimoji="1" lang="ja-JP" altLang="en-US" dirty="0"/>
          </a:p>
        </p:txBody>
      </p:sp>
      <p:sp>
        <p:nvSpPr>
          <p:cNvPr id="4" name="角丸四角形 3"/>
          <p:cNvSpPr/>
          <p:nvPr/>
        </p:nvSpPr>
        <p:spPr>
          <a:xfrm>
            <a:off x="611560" y="3717032"/>
            <a:ext cx="5904656" cy="612068"/>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611560" y="1988840"/>
            <a:ext cx="5904656" cy="1224136"/>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11</a:t>
            </a:fld>
            <a:endParaRPr kumimoji="1" lang="ja-JP" altLang="en-US"/>
          </a:p>
        </p:txBody>
      </p:sp>
      <p:pic>
        <p:nvPicPr>
          <p:cNvPr id="7"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8" name="フッター プレースホルダー 7"/>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300597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39552" y="980728"/>
            <a:ext cx="8229600" cy="5256584"/>
          </a:xfrm>
        </p:spPr>
        <p:txBody>
          <a:bodyPr>
            <a:normAutofit/>
          </a:bodyPr>
          <a:lstStyle/>
          <a:p>
            <a:pPr marL="0" indent="0">
              <a:buNone/>
            </a:pPr>
            <a:r>
              <a:rPr lang="en-US" altLang="ja-JP" dirty="0"/>
              <a:t>『</a:t>
            </a:r>
            <a:r>
              <a:rPr lang="ja-JP" altLang="en-US" dirty="0"/>
              <a:t>第７回　不備のない委託契約書</a:t>
            </a:r>
            <a:r>
              <a:rPr lang="en-US" altLang="ja-JP" dirty="0"/>
              <a:t>』</a:t>
            </a:r>
            <a:r>
              <a:rPr lang="ja-JP" altLang="en-US" dirty="0"/>
              <a:t>　は以上になります。</a:t>
            </a:r>
            <a:endParaRPr lang="en-US" altLang="ja-JP" dirty="0"/>
          </a:p>
          <a:p>
            <a:pPr marL="0" indent="0">
              <a:buNone/>
            </a:pPr>
            <a:endParaRPr kumimoji="1" lang="en-US" altLang="ja-JP" sz="400" dirty="0"/>
          </a:p>
          <a:p>
            <a:pPr marL="0" indent="0">
              <a:buNone/>
            </a:pPr>
            <a:r>
              <a:rPr lang="ja-JP" altLang="en-US" dirty="0"/>
              <a:t>不備のない委託契約書の作成が必要な理由は、ご理解いただけたでしょうか。</a:t>
            </a:r>
            <a:endParaRPr lang="en-US" altLang="ja-JP" dirty="0"/>
          </a:p>
          <a:p>
            <a:pPr marL="0" indent="0">
              <a:buNone/>
            </a:pPr>
            <a:endParaRPr kumimoji="1" lang="en-US" altLang="ja-JP" sz="1200" dirty="0"/>
          </a:p>
          <a:p>
            <a:pPr marL="0" indent="0">
              <a:buNone/>
            </a:pPr>
            <a:r>
              <a:rPr lang="ja-JP" altLang="en-US" dirty="0"/>
              <a:t>次回は、</a:t>
            </a:r>
            <a:r>
              <a:rPr lang="en-US" altLang="ja-JP" dirty="0"/>
              <a:t>『</a:t>
            </a:r>
            <a:r>
              <a:rPr lang="ja-JP" altLang="en-US" dirty="0"/>
              <a:t>産業廃棄物の正しい保管方法</a:t>
            </a:r>
            <a:r>
              <a:rPr lang="en-US" altLang="ja-JP" dirty="0"/>
              <a:t>』</a:t>
            </a:r>
            <a:r>
              <a:rPr lang="ja-JP" altLang="en-US" dirty="0"/>
              <a:t>です。</a:t>
            </a:r>
            <a:endParaRPr lang="en-US" altLang="ja-JP" dirty="0"/>
          </a:p>
          <a:p>
            <a:pPr marL="0" indent="0">
              <a:buNone/>
            </a:pPr>
            <a:endParaRPr kumimoji="1" lang="en-US" altLang="ja-JP" sz="500" dirty="0"/>
          </a:p>
          <a:p>
            <a:pPr marL="0" indent="0">
              <a:buNone/>
            </a:pPr>
            <a:r>
              <a:rPr lang="ja-JP" altLang="en-US" dirty="0"/>
              <a:t>廃棄物処理法では、産廃の発生から収集運搬業者に引き渡すまでの間の保管方法が定められています。何気なく保管している方法は適法でしょうか？</a:t>
            </a:r>
            <a:endParaRPr lang="en-US" altLang="ja-JP" dirty="0"/>
          </a:p>
        </p:txBody>
      </p:sp>
      <p:sp>
        <p:nvSpPr>
          <p:cNvPr id="2" name="スライド番号プレースホルダー 1"/>
          <p:cNvSpPr>
            <a:spLocks noGrp="1"/>
          </p:cNvSpPr>
          <p:nvPr>
            <p:ph type="sldNum" sz="quarter" idx="12"/>
          </p:nvPr>
        </p:nvSpPr>
        <p:spPr/>
        <p:txBody>
          <a:bodyPr/>
          <a:lstStyle/>
          <a:p>
            <a:fld id="{B19F71B2-C08B-4251-8631-B17A6B7397F4}" type="slidenum">
              <a:rPr kumimoji="1" lang="ja-JP" altLang="en-US" smtClean="0"/>
              <a:t>12</a:t>
            </a:fld>
            <a:endParaRPr kumimoji="1" lang="ja-JP" altLang="en-US"/>
          </a:p>
        </p:txBody>
      </p:sp>
      <p:pic>
        <p:nvPicPr>
          <p:cNvPr id="4"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023349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排出事業者の責任</a:t>
            </a:r>
          </a:p>
        </p:txBody>
      </p:sp>
      <p:sp>
        <p:nvSpPr>
          <p:cNvPr id="3" name="コンテンツ プレースホルダー 2"/>
          <p:cNvSpPr>
            <a:spLocks noGrp="1"/>
          </p:cNvSpPr>
          <p:nvPr>
            <p:ph idx="1"/>
          </p:nvPr>
        </p:nvSpPr>
        <p:spPr>
          <a:xfrm>
            <a:off x="251520" y="1340768"/>
            <a:ext cx="8712968" cy="4752528"/>
          </a:xfrm>
        </p:spPr>
        <p:txBody>
          <a:bodyPr>
            <a:normAutofit/>
          </a:bodyPr>
          <a:lstStyle/>
          <a:p>
            <a:pPr>
              <a:buFont typeface="Wingdings" panose="05000000000000000000" pitchFamily="2" charset="2"/>
              <a:buChar char="Ø"/>
            </a:pPr>
            <a:r>
              <a:rPr lang="ja-JP" altLang="en-US" dirty="0"/>
              <a:t>処理基準の遵守</a:t>
            </a:r>
            <a:endParaRPr lang="en-US" altLang="ja-JP" dirty="0"/>
          </a:p>
          <a:p>
            <a:pPr>
              <a:buFont typeface="Wingdings" panose="05000000000000000000" pitchFamily="2" charset="2"/>
              <a:buChar char="Ø"/>
            </a:pPr>
            <a:r>
              <a:rPr lang="ja-JP" altLang="en-US" dirty="0"/>
              <a:t>保管基準の遵守</a:t>
            </a:r>
            <a:endParaRPr lang="en-US" altLang="ja-JP" dirty="0"/>
          </a:p>
          <a:p>
            <a:pPr>
              <a:buFont typeface="Wingdings" panose="05000000000000000000" pitchFamily="2" charset="2"/>
              <a:buChar char="Ø"/>
            </a:pPr>
            <a:r>
              <a:rPr lang="ja-JP" altLang="en-US" dirty="0"/>
              <a:t>発生から最終処分完了までの処理状況の確認</a:t>
            </a:r>
            <a:endParaRPr lang="en-US" altLang="ja-JP" dirty="0"/>
          </a:p>
          <a:p>
            <a:pPr>
              <a:buFont typeface="Wingdings" panose="05000000000000000000" pitchFamily="2" charset="2"/>
              <a:buChar char="Ø"/>
            </a:pPr>
            <a:r>
              <a:rPr lang="ja-JP" altLang="en-US" dirty="0"/>
              <a:t>処理責任者の設置　</a:t>
            </a:r>
            <a:endParaRPr lang="en-US" altLang="ja-JP" dirty="0"/>
          </a:p>
          <a:p>
            <a:pPr>
              <a:buFont typeface="Wingdings" panose="05000000000000000000" pitchFamily="2" charset="2"/>
              <a:buChar char="Ø"/>
            </a:pPr>
            <a:r>
              <a:rPr lang="ja-JP" altLang="en-US" dirty="0"/>
              <a:t>帳簿の作成</a:t>
            </a:r>
            <a:endParaRPr lang="en-US" altLang="ja-JP" dirty="0"/>
          </a:p>
          <a:p>
            <a:pPr>
              <a:buFont typeface="Wingdings" panose="05000000000000000000" pitchFamily="2" charset="2"/>
              <a:buChar char="Ø"/>
            </a:pPr>
            <a:r>
              <a:rPr lang="ja-JP" altLang="en-US" dirty="0"/>
              <a:t>処理計画の策定と実績の報告</a:t>
            </a:r>
            <a:endParaRPr lang="en-US" altLang="ja-JP" dirty="0"/>
          </a:p>
          <a:p>
            <a:pPr>
              <a:buFont typeface="Wingdings" panose="05000000000000000000" pitchFamily="2" charset="2"/>
              <a:buChar char="Ø"/>
            </a:pPr>
            <a:r>
              <a:rPr lang="ja-JP" altLang="en-US" dirty="0"/>
              <a:t>委託基準の遵守</a:t>
            </a:r>
            <a:endParaRPr lang="en-US" altLang="ja-JP" dirty="0"/>
          </a:p>
          <a:p>
            <a:pPr>
              <a:buFont typeface="Wingdings" panose="05000000000000000000" pitchFamily="2" charset="2"/>
              <a:buChar char="Ø"/>
            </a:pPr>
            <a:r>
              <a:rPr lang="ja-JP" altLang="en-US" dirty="0"/>
              <a:t>マニフェストの正しい運用</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2</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911989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90872" y="274638"/>
            <a:ext cx="8229600" cy="1143000"/>
          </a:xfrm>
        </p:spPr>
        <p:txBody>
          <a:bodyPr>
            <a:normAutofit/>
          </a:bodyPr>
          <a:lstStyle/>
          <a:p>
            <a:r>
              <a:rPr kumimoji="1" lang="ja-JP" altLang="en-US" b="1" spc="600" dirty="0"/>
              <a:t>委託契約書が必要な理由</a:t>
            </a:r>
          </a:p>
        </p:txBody>
      </p:sp>
      <p:sp>
        <p:nvSpPr>
          <p:cNvPr id="3" name="コンテンツ プレースホルダー 2"/>
          <p:cNvSpPr>
            <a:spLocks noGrp="1"/>
          </p:cNvSpPr>
          <p:nvPr>
            <p:ph idx="1"/>
          </p:nvPr>
        </p:nvSpPr>
        <p:spPr>
          <a:xfrm>
            <a:off x="251520" y="1484784"/>
            <a:ext cx="8579296" cy="4525963"/>
          </a:xfrm>
        </p:spPr>
        <p:txBody>
          <a:bodyPr>
            <a:normAutofit/>
          </a:bodyPr>
          <a:lstStyle/>
          <a:p>
            <a:pPr marL="0" indent="0">
              <a:buNone/>
            </a:pPr>
            <a:r>
              <a:rPr lang="ja-JP" altLang="en-US" dirty="0"/>
              <a:t>まずは、廃棄物処理法施行令の規定を見てみましょう。</a:t>
            </a:r>
            <a:endParaRPr lang="en-US" altLang="ja-JP" dirty="0"/>
          </a:p>
          <a:p>
            <a:pPr marL="0" indent="0">
              <a:buNone/>
            </a:pPr>
            <a:endParaRPr lang="en-US" altLang="ja-JP" dirty="0"/>
          </a:p>
          <a:p>
            <a:pPr marL="0" indent="0">
              <a:buNone/>
            </a:pPr>
            <a:r>
              <a:rPr lang="ja-JP" altLang="en-US" dirty="0"/>
              <a:t>第６条の２第４号</a:t>
            </a:r>
            <a:endParaRPr lang="en-US" altLang="ja-JP" dirty="0"/>
          </a:p>
          <a:p>
            <a:pPr marL="0" indent="0">
              <a:buNone/>
            </a:pPr>
            <a:r>
              <a:rPr lang="ja-JP" altLang="en-US" dirty="0"/>
              <a:t>委託契約書は、</a:t>
            </a:r>
            <a:r>
              <a:rPr lang="ja-JP" altLang="en-US" dirty="0">
                <a:solidFill>
                  <a:srgbClr val="FF0000"/>
                </a:solidFill>
              </a:rPr>
              <a:t>書面により行い</a:t>
            </a:r>
            <a:r>
              <a:rPr lang="ja-JP" altLang="en-US" dirty="0"/>
              <a:t>、当該委託契約書には、</a:t>
            </a:r>
            <a:r>
              <a:rPr lang="ja-JP" altLang="en-US" dirty="0">
                <a:solidFill>
                  <a:srgbClr val="FF0000"/>
                </a:solidFill>
              </a:rPr>
              <a:t>次に掲げる事項についての条項が含まれ</a:t>
            </a:r>
            <a:r>
              <a:rPr lang="ja-JP" altLang="en-US" dirty="0"/>
              <a:t>、かつ、</a:t>
            </a:r>
            <a:r>
              <a:rPr lang="ja-JP" altLang="en-US" dirty="0">
                <a:solidFill>
                  <a:srgbClr val="FF0000"/>
                </a:solidFill>
              </a:rPr>
              <a:t>環境省令で定める書面が添付</a:t>
            </a:r>
            <a:r>
              <a:rPr lang="ja-JP" altLang="en-US" dirty="0"/>
              <a:t>されていること。</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3</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42736007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委託契約書のポイント</a:t>
            </a:r>
          </a:p>
        </p:txBody>
      </p:sp>
      <p:sp>
        <p:nvSpPr>
          <p:cNvPr id="3" name="コンテンツ プレースホルダー 2"/>
          <p:cNvSpPr>
            <a:spLocks noGrp="1"/>
          </p:cNvSpPr>
          <p:nvPr>
            <p:ph idx="1"/>
          </p:nvPr>
        </p:nvSpPr>
        <p:spPr>
          <a:xfrm>
            <a:off x="457200" y="1628800"/>
            <a:ext cx="8579296" cy="4752528"/>
          </a:xfrm>
        </p:spPr>
        <p:txBody>
          <a:bodyPr>
            <a:normAutofit/>
          </a:bodyPr>
          <a:lstStyle/>
          <a:p>
            <a:pPr>
              <a:buFont typeface="Wingdings" panose="05000000000000000000" pitchFamily="2" charset="2"/>
              <a:buChar char="Ø"/>
            </a:pPr>
            <a:r>
              <a:rPr lang="ja-JP" altLang="en-US" sz="3600" dirty="0"/>
              <a:t>書面により行う（２者間契約）</a:t>
            </a:r>
            <a:endParaRPr lang="en-US" altLang="ja-JP" sz="3600" dirty="0"/>
          </a:p>
          <a:p>
            <a:pPr marL="0" indent="0">
              <a:buNone/>
            </a:pPr>
            <a:r>
              <a:rPr lang="ja-JP" altLang="en-US" sz="3600" dirty="0"/>
              <a:t>　　契約書として有効な契約書を作成</a:t>
            </a:r>
            <a:endParaRPr lang="en-US" altLang="ja-JP" sz="3600" dirty="0"/>
          </a:p>
          <a:p>
            <a:pPr>
              <a:buFont typeface="Wingdings" panose="05000000000000000000" pitchFamily="2" charset="2"/>
              <a:buChar char="Ø"/>
            </a:pPr>
            <a:r>
              <a:rPr lang="ja-JP" altLang="en-US" sz="3600" dirty="0"/>
              <a:t>法定の事項が全て含まれていること。</a:t>
            </a:r>
            <a:endParaRPr lang="en-US" altLang="ja-JP" sz="3600" dirty="0"/>
          </a:p>
          <a:p>
            <a:pPr marL="0" indent="0">
              <a:buNone/>
            </a:pPr>
            <a:r>
              <a:rPr lang="ja-JP" altLang="en-US" sz="3600" dirty="0"/>
              <a:t>　　記載漏れは違法</a:t>
            </a:r>
            <a:endParaRPr lang="en-US" altLang="ja-JP" sz="3600" dirty="0"/>
          </a:p>
          <a:p>
            <a:pPr>
              <a:buFont typeface="Wingdings" panose="05000000000000000000" pitchFamily="2" charset="2"/>
              <a:buChar char="Ø"/>
            </a:pPr>
            <a:r>
              <a:rPr lang="ja-JP" altLang="en-US" sz="3600" dirty="0"/>
              <a:t>法定の書面が添付さていること。</a:t>
            </a:r>
            <a:endParaRPr lang="en-US" altLang="ja-JP" sz="3600" dirty="0"/>
          </a:p>
          <a:p>
            <a:pPr marL="0" indent="0">
              <a:buNone/>
            </a:pPr>
            <a:r>
              <a:rPr lang="ja-JP" altLang="en-US" sz="3600" dirty="0"/>
              <a:t>　　委託先の許可証の写しが必要</a:t>
            </a:r>
            <a:endParaRPr lang="en-US" altLang="ja-JP" sz="3600" dirty="0"/>
          </a:p>
          <a:p>
            <a:pPr>
              <a:buFont typeface="Wingdings" panose="05000000000000000000" pitchFamily="2" charset="2"/>
              <a:buChar char="Ø"/>
            </a:pPr>
            <a:r>
              <a:rPr lang="ja-JP" altLang="en-US" sz="3600" dirty="0"/>
              <a:t>契約終了の日から５年間保管</a:t>
            </a:r>
            <a:endParaRPr lang="en-US" altLang="ja-JP" sz="3600"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4</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006685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06896" y="274638"/>
            <a:ext cx="8229600" cy="922114"/>
          </a:xfrm>
        </p:spPr>
        <p:txBody>
          <a:bodyPr>
            <a:noAutofit/>
          </a:bodyPr>
          <a:lstStyle/>
          <a:p>
            <a:r>
              <a:rPr lang="ja-JP" altLang="en-US" sz="4000" b="1" spc="300" dirty="0"/>
              <a:t>委託契約書に記載すべき事項①</a:t>
            </a:r>
            <a:endParaRPr kumimoji="1" lang="ja-JP" altLang="en-US" sz="4000" b="1" spc="300"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3537825764"/>
              </p:ext>
            </p:extLst>
          </p:nvPr>
        </p:nvGraphicFramePr>
        <p:xfrm>
          <a:off x="323528" y="1705568"/>
          <a:ext cx="8580438" cy="3967480"/>
        </p:xfrm>
        <a:graphic>
          <a:graphicData uri="http://schemas.openxmlformats.org/drawingml/2006/table">
            <a:tbl>
              <a:tblPr firstRow="1" bandRow="1">
                <a:tableStyleId>{5940675A-B579-460E-94D1-54222C63F5DA}</a:tableStyleId>
              </a:tblPr>
              <a:tblGrid>
                <a:gridCol w="2860146">
                  <a:extLst>
                    <a:ext uri="{9D8B030D-6E8A-4147-A177-3AD203B41FA5}">
                      <a16:colId xmlns:a16="http://schemas.microsoft.com/office/drawing/2014/main" val="20000"/>
                    </a:ext>
                  </a:extLst>
                </a:gridCol>
                <a:gridCol w="2860146">
                  <a:extLst>
                    <a:ext uri="{9D8B030D-6E8A-4147-A177-3AD203B41FA5}">
                      <a16:colId xmlns:a16="http://schemas.microsoft.com/office/drawing/2014/main" val="20001"/>
                    </a:ext>
                  </a:extLst>
                </a:gridCol>
                <a:gridCol w="2860146">
                  <a:extLst>
                    <a:ext uri="{9D8B030D-6E8A-4147-A177-3AD203B41FA5}">
                      <a16:colId xmlns:a16="http://schemas.microsoft.com/office/drawing/2014/main" val="20002"/>
                    </a:ext>
                  </a:extLst>
                </a:gridCol>
              </a:tblGrid>
              <a:tr h="370840">
                <a:tc>
                  <a:txBody>
                    <a:bodyPr/>
                    <a:lstStyle/>
                    <a:p>
                      <a:r>
                        <a:rPr kumimoji="1" lang="ja-JP" altLang="en-US" dirty="0"/>
                        <a:t>１　委託する産廃の種類</a:t>
                      </a:r>
                      <a:endParaRPr kumimoji="1" lang="ja-JP" altLang="en-US" b="0" dirty="0"/>
                    </a:p>
                  </a:txBody>
                  <a:tcPr/>
                </a:tc>
                <a:tc>
                  <a:txBody>
                    <a:bodyPr/>
                    <a:lstStyle/>
                    <a:p>
                      <a:r>
                        <a:rPr kumimoji="1" lang="ja-JP" altLang="en-US" dirty="0"/>
                        <a:t>２　委託する産廃の数量</a:t>
                      </a:r>
                      <a:endParaRPr kumimoji="1" lang="ja-JP" altLang="en-US" b="0" dirty="0"/>
                    </a:p>
                  </a:txBody>
                  <a:tcPr/>
                </a:tc>
                <a:tc>
                  <a:txBody>
                    <a:bodyPr/>
                    <a:lstStyle/>
                    <a:p>
                      <a:r>
                        <a:rPr kumimoji="1" lang="ja-JP" altLang="en-US" dirty="0"/>
                        <a:t>３　委託契約の有効期間</a:t>
                      </a:r>
                      <a:endParaRPr kumimoji="1" lang="ja-JP" altLang="en-US" b="0" dirty="0"/>
                    </a:p>
                  </a:txBody>
                  <a:tcPr/>
                </a:tc>
                <a:extLst>
                  <a:ext uri="{0D108BD9-81ED-4DB2-BD59-A6C34878D82A}">
                    <a16:rowId xmlns:a16="http://schemas.microsoft.com/office/drawing/2014/main" val="10000"/>
                  </a:ext>
                </a:extLst>
              </a:tr>
              <a:tr h="370840">
                <a:tc>
                  <a:txBody>
                    <a:bodyPr/>
                    <a:lstStyle/>
                    <a:p>
                      <a:r>
                        <a:rPr kumimoji="1" lang="ja-JP" altLang="en-US" sz="2000" dirty="0">
                          <a:solidFill>
                            <a:srgbClr val="FF0000"/>
                          </a:solidFill>
                        </a:rPr>
                        <a:t>４　受託者に支払う料金</a:t>
                      </a:r>
                      <a:endParaRPr kumimoji="1" lang="ja-JP" altLang="en-US" sz="2000" b="1" dirty="0">
                        <a:solidFill>
                          <a:srgbClr val="FF0000"/>
                        </a:solidFill>
                      </a:endParaRPr>
                    </a:p>
                  </a:txBody>
                  <a:tcPr/>
                </a:tc>
                <a:tc>
                  <a:txBody>
                    <a:bodyPr/>
                    <a:lstStyle/>
                    <a:p>
                      <a:r>
                        <a:rPr kumimoji="1" lang="ja-JP" altLang="en-US" dirty="0"/>
                        <a:t>５　受託者の事業の範囲</a:t>
                      </a:r>
                    </a:p>
                  </a:txBody>
                  <a:tcPr/>
                </a:tc>
                <a:tc>
                  <a:txBody>
                    <a:bodyPr/>
                    <a:lstStyle/>
                    <a:p>
                      <a:endParaRPr kumimoji="1" lang="ja-JP" altLang="en-US" dirty="0"/>
                    </a:p>
                  </a:txBody>
                  <a:tcPr/>
                </a:tc>
                <a:extLst>
                  <a:ext uri="{0D108BD9-81ED-4DB2-BD59-A6C34878D82A}">
                    <a16:rowId xmlns:a16="http://schemas.microsoft.com/office/drawing/2014/main" val="10001"/>
                  </a:ext>
                </a:extLst>
              </a:tr>
              <a:tr h="370840">
                <a:tc gridSpan="3">
                  <a:txBody>
                    <a:bodyPr/>
                    <a:lstStyle/>
                    <a:p>
                      <a:r>
                        <a:rPr kumimoji="1" lang="ja-JP" altLang="en-US" sz="2000" dirty="0">
                          <a:solidFill>
                            <a:srgbClr val="FF0000"/>
                          </a:solidFill>
                        </a:rPr>
                        <a:t>６　委託者の有する産廃適正処理に必要</a:t>
                      </a:r>
                      <a:r>
                        <a:rPr kumimoji="1" lang="ja-JP" altLang="en-US" sz="2000">
                          <a:solidFill>
                            <a:srgbClr val="FF0000"/>
                          </a:solidFill>
                        </a:rPr>
                        <a:t>なア～クに</a:t>
                      </a:r>
                      <a:r>
                        <a:rPr kumimoji="1" lang="ja-JP" altLang="en-US" sz="2000" dirty="0">
                          <a:solidFill>
                            <a:srgbClr val="FF0000"/>
                          </a:solidFill>
                        </a:rPr>
                        <a:t>関する情報</a:t>
                      </a:r>
                      <a:endParaRPr kumimoji="1" lang="ja-JP" altLang="en-US" sz="2000" b="1" dirty="0">
                        <a:solidFill>
                          <a:srgbClr val="FF0000"/>
                        </a:solidFill>
                      </a:endParaRPr>
                    </a:p>
                  </a:txBody>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10002"/>
                  </a:ext>
                </a:extLst>
              </a:tr>
              <a:tr h="370840">
                <a:tc>
                  <a:txBody>
                    <a:bodyPr/>
                    <a:lstStyle/>
                    <a:p>
                      <a:r>
                        <a:rPr kumimoji="1" lang="ja-JP" altLang="en-US" sz="2000" dirty="0">
                          <a:solidFill>
                            <a:srgbClr val="FF0000"/>
                          </a:solidFill>
                        </a:rPr>
                        <a:t>ア　廃棄物の性状</a:t>
                      </a:r>
                      <a:endParaRPr kumimoji="1" lang="ja-JP" altLang="en-US" sz="2000" b="1" dirty="0">
                        <a:solidFill>
                          <a:srgbClr val="FF0000"/>
                        </a:solidFill>
                      </a:endParaRPr>
                    </a:p>
                  </a:txBody>
                  <a:tcPr/>
                </a:tc>
                <a:tc>
                  <a:txBody>
                    <a:bodyPr/>
                    <a:lstStyle/>
                    <a:p>
                      <a:r>
                        <a:rPr kumimoji="1" lang="ja-JP" altLang="en-US" sz="2000" dirty="0">
                          <a:solidFill>
                            <a:srgbClr val="FF0000"/>
                          </a:solidFill>
                        </a:rPr>
                        <a:t>イ　廃棄物の荷姿</a:t>
                      </a:r>
                      <a:endParaRPr kumimoji="1" lang="ja-JP" altLang="en-US" sz="2000" b="1" dirty="0">
                        <a:solidFill>
                          <a:srgbClr val="FF0000"/>
                        </a:solidFill>
                      </a:endParaRPr>
                    </a:p>
                  </a:txBody>
                  <a:tcPr/>
                </a:tc>
                <a:tc>
                  <a:txBody>
                    <a:bodyPr/>
                    <a:lstStyle/>
                    <a:p>
                      <a:r>
                        <a:rPr kumimoji="1" lang="ja-JP" altLang="en-US" sz="2000" dirty="0">
                          <a:solidFill>
                            <a:srgbClr val="FF0000"/>
                          </a:solidFill>
                        </a:rPr>
                        <a:t>ウ　通常の保管下での　</a:t>
                      </a:r>
                      <a:endParaRPr kumimoji="1" lang="en-US" altLang="ja-JP" sz="2000" dirty="0">
                        <a:solidFill>
                          <a:srgbClr val="FF0000"/>
                        </a:solidFill>
                      </a:endParaRPr>
                    </a:p>
                    <a:p>
                      <a:r>
                        <a:rPr kumimoji="1" lang="ja-JP" altLang="en-US" sz="2000" dirty="0">
                          <a:solidFill>
                            <a:srgbClr val="FF0000"/>
                          </a:solidFill>
                        </a:rPr>
                        <a:t>　　  性状の変化</a:t>
                      </a:r>
                      <a:endParaRPr kumimoji="1" lang="ja-JP" altLang="en-US" sz="2000" b="1" dirty="0">
                        <a:solidFill>
                          <a:srgbClr val="FF0000"/>
                        </a:solidFill>
                      </a:endParaRPr>
                    </a:p>
                  </a:txBody>
                  <a:tcPr/>
                </a:tc>
                <a:extLst>
                  <a:ext uri="{0D108BD9-81ED-4DB2-BD59-A6C34878D82A}">
                    <a16:rowId xmlns:a16="http://schemas.microsoft.com/office/drawing/2014/main" val="10003"/>
                  </a:ext>
                </a:extLst>
              </a:tr>
              <a:tr h="370840">
                <a:tc>
                  <a:txBody>
                    <a:bodyPr/>
                    <a:lstStyle/>
                    <a:p>
                      <a:r>
                        <a:rPr kumimoji="1" lang="ja-JP" altLang="en-US" sz="2000" dirty="0">
                          <a:solidFill>
                            <a:srgbClr val="FF0000"/>
                          </a:solidFill>
                        </a:rPr>
                        <a:t>エ　他の産廃との混合等</a:t>
                      </a:r>
                      <a:endParaRPr kumimoji="1" lang="en-US" altLang="ja-JP" sz="2000" dirty="0">
                        <a:solidFill>
                          <a:srgbClr val="FF0000"/>
                        </a:solidFill>
                      </a:endParaRPr>
                    </a:p>
                    <a:p>
                      <a:r>
                        <a:rPr kumimoji="1" lang="en-US" altLang="ja-JP" sz="2000" dirty="0">
                          <a:solidFill>
                            <a:srgbClr val="FF0000"/>
                          </a:solidFill>
                        </a:rPr>
                        <a:t>       </a:t>
                      </a:r>
                      <a:r>
                        <a:rPr kumimoji="1" lang="ja-JP" altLang="en-US" sz="2000" dirty="0">
                          <a:solidFill>
                            <a:srgbClr val="FF0000"/>
                          </a:solidFill>
                        </a:rPr>
                        <a:t>により生じる支障</a:t>
                      </a:r>
                      <a:endParaRPr kumimoji="1" lang="ja-JP" altLang="en-US" sz="2000" b="1" dirty="0">
                        <a:solidFill>
                          <a:srgbClr val="FF0000"/>
                        </a:solidFill>
                      </a:endParaRPr>
                    </a:p>
                  </a:txBody>
                  <a:tcPr/>
                </a:tc>
                <a:tc>
                  <a:txBody>
                    <a:bodyPr/>
                    <a:lstStyle/>
                    <a:p>
                      <a:r>
                        <a:rPr kumimoji="1" lang="ja-JP" altLang="en-US" sz="2000" dirty="0">
                          <a:solidFill>
                            <a:srgbClr val="FF0000"/>
                          </a:solidFill>
                        </a:rPr>
                        <a:t>オ　ＪＩＳ有害物質含有</a:t>
                      </a:r>
                      <a:endParaRPr kumimoji="1" lang="en-US" altLang="ja-JP" sz="2000" dirty="0">
                        <a:solidFill>
                          <a:srgbClr val="FF0000"/>
                        </a:solidFill>
                      </a:endParaRPr>
                    </a:p>
                    <a:p>
                      <a:r>
                        <a:rPr kumimoji="1" lang="en-US" altLang="ja-JP" sz="2000" dirty="0">
                          <a:solidFill>
                            <a:srgbClr val="FF0000"/>
                          </a:solidFill>
                        </a:rPr>
                        <a:t>       </a:t>
                      </a:r>
                      <a:r>
                        <a:rPr kumimoji="1" lang="ja-JP" altLang="en-US" sz="2000" dirty="0">
                          <a:solidFill>
                            <a:srgbClr val="FF0000"/>
                          </a:solidFill>
                        </a:rPr>
                        <a:t>マークの表示</a:t>
                      </a:r>
                      <a:endParaRPr kumimoji="1" lang="ja-JP" altLang="en-US" sz="2000" b="1" dirty="0">
                        <a:solidFill>
                          <a:srgbClr val="FF0000"/>
                        </a:solidFill>
                      </a:endParaRPr>
                    </a:p>
                  </a:txBody>
                  <a:tcPr/>
                </a:tc>
                <a:tc>
                  <a:txBody>
                    <a:bodyPr/>
                    <a:lstStyle/>
                    <a:p>
                      <a:r>
                        <a:rPr kumimoji="1" lang="ja-JP" altLang="en-US" sz="2000" dirty="0">
                          <a:solidFill>
                            <a:srgbClr val="FF0000"/>
                          </a:solidFill>
                        </a:rPr>
                        <a:t>カ　石綿含有産廃が含ま   </a:t>
                      </a:r>
                      <a:endParaRPr kumimoji="1" lang="en-US" altLang="ja-JP" sz="2000" dirty="0">
                        <a:solidFill>
                          <a:srgbClr val="FF0000"/>
                        </a:solidFill>
                      </a:endParaRPr>
                    </a:p>
                    <a:p>
                      <a:r>
                        <a:rPr kumimoji="1" lang="en-US" altLang="ja-JP" sz="2000" dirty="0">
                          <a:solidFill>
                            <a:srgbClr val="FF0000"/>
                          </a:solidFill>
                        </a:rPr>
                        <a:t>   </a:t>
                      </a:r>
                      <a:r>
                        <a:rPr kumimoji="1" lang="ja-JP" altLang="en-US" sz="2000" dirty="0" err="1">
                          <a:solidFill>
                            <a:srgbClr val="FF0000"/>
                          </a:solidFill>
                        </a:rPr>
                        <a:t>れて</a:t>
                      </a:r>
                      <a:r>
                        <a:rPr kumimoji="1" lang="ja-JP" altLang="en-US" sz="2000" dirty="0">
                          <a:solidFill>
                            <a:srgbClr val="FF0000"/>
                          </a:solidFill>
                        </a:rPr>
                        <a:t>いる場合はその旨</a:t>
                      </a:r>
                      <a:endParaRPr kumimoji="1" lang="ja-JP" altLang="en-US" sz="2000" b="1" dirty="0">
                        <a:solidFill>
                          <a:srgbClr val="FF0000"/>
                        </a:solidFill>
                      </a:endParaRPr>
                    </a:p>
                  </a:txBody>
                  <a:tcPr/>
                </a:tc>
                <a:extLst>
                  <a:ext uri="{0D108BD9-81ED-4DB2-BD59-A6C34878D82A}">
                    <a16:rowId xmlns:a16="http://schemas.microsoft.com/office/drawing/2014/main" val="10004"/>
                  </a:ext>
                </a:extLst>
              </a:tr>
              <a:tr h="370840">
                <a:tc>
                  <a:txBody>
                    <a:bodyPr/>
                    <a:lstStyle/>
                    <a:p>
                      <a:r>
                        <a:rPr kumimoji="1" lang="ja-JP" altLang="en-US" sz="2000" dirty="0">
                          <a:solidFill>
                            <a:srgbClr val="FF0000"/>
                          </a:solidFill>
                        </a:rPr>
                        <a:t>キ</a:t>
                      </a:r>
                      <a:r>
                        <a:rPr kumimoji="1" lang="ja-JP" altLang="en-US" sz="2000" baseline="0" dirty="0">
                          <a:solidFill>
                            <a:srgbClr val="FF0000"/>
                          </a:solidFill>
                        </a:rPr>
                        <a:t>  </a:t>
                      </a:r>
                      <a:r>
                        <a:rPr kumimoji="1" lang="ja-JP" altLang="en-US" sz="2000" dirty="0">
                          <a:solidFill>
                            <a:srgbClr val="FF0000"/>
                          </a:solidFill>
                        </a:rPr>
                        <a:t>その他取扱注意事項</a:t>
                      </a:r>
                      <a:endParaRPr kumimoji="1" lang="ja-JP" altLang="en-US" sz="2000" b="1" dirty="0">
                        <a:solidFill>
                          <a:srgbClr val="FF0000"/>
                        </a:solidFill>
                      </a:endParaRPr>
                    </a:p>
                  </a:txBody>
                  <a:tcPr/>
                </a:tc>
                <a:tc>
                  <a:txBody>
                    <a:bodyPr/>
                    <a:lstStyle/>
                    <a:p>
                      <a:r>
                        <a:rPr kumimoji="1" lang="ja-JP" altLang="en-US" sz="2000" dirty="0">
                          <a:solidFill>
                            <a:srgbClr val="FF0000"/>
                          </a:solidFill>
                        </a:rPr>
                        <a:t>ク　水銀廃棄物が含ま   </a:t>
                      </a:r>
                      <a:endParaRPr kumimoji="1" lang="en-US" altLang="ja-JP" sz="2000" dirty="0">
                        <a:solidFill>
                          <a:srgbClr val="FF0000"/>
                        </a:solidFill>
                      </a:endParaRPr>
                    </a:p>
                    <a:p>
                      <a:r>
                        <a:rPr kumimoji="1" lang="en-US" altLang="ja-JP" sz="2000" dirty="0">
                          <a:solidFill>
                            <a:srgbClr val="FF0000"/>
                          </a:solidFill>
                        </a:rPr>
                        <a:t>   </a:t>
                      </a:r>
                      <a:r>
                        <a:rPr kumimoji="1" lang="ja-JP" altLang="en-US" sz="2000" dirty="0" err="1">
                          <a:solidFill>
                            <a:srgbClr val="FF0000"/>
                          </a:solidFill>
                        </a:rPr>
                        <a:t>れて</a:t>
                      </a:r>
                      <a:r>
                        <a:rPr kumimoji="1" lang="ja-JP" altLang="en-US" sz="2000" dirty="0">
                          <a:solidFill>
                            <a:srgbClr val="FF0000"/>
                          </a:solidFill>
                        </a:rPr>
                        <a:t>いる場合はその旨</a:t>
                      </a:r>
                      <a:endParaRPr kumimoji="1" lang="ja-JP" altLang="en-US" sz="2000" b="1" dirty="0">
                        <a:solidFill>
                          <a:srgbClr val="FF0000"/>
                        </a:solidFill>
                      </a:endParaRPr>
                    </a:p>
                  </a:txBody>
                  <a:tcPr/>
                </a:tc>
                <a:tc>
                  <a:txBody>
                    <a:bodyPr/>
                    <a:lstStyle/>
                    <a:p>
                      <a:endParaRPr kumimoji="1" lang="ja-JP" altLang="en-US" sz="2000" b="1" dirty="0">
                        <a:solidFill>
                          <a:srgbClr val="FF0000"/>
                        </a:solidFill>
                      </a:endParaRPr>
                    </a:p>
                  </a:txBody>
                  <a:tcPr/>
                </a:tc>
                <a:extLst>
                  <a:ext uri="{0D108BD9-81ED-4DB2-BD59-A6C34878D82A}">
                    <a16:rowId xmlns:a16="http://schemas.microsoft.com/office/drawing/2014/main" val="10005"/>
                  </a:ext>
                </a:extLst>
              </a:tr>
              <a:tr h="370840">
                <a:tc>
                  <a:txBody>
                    <a:bodyPr/>
                    <a:lstStyle/>
                    <a:p>
                      <a:r>
                        <a:rPr kumimoji="1" lang="ja-JP" altLang="en-US" sz="2000" dirty="0">
                          <a:solidFill>
                            <a:srgbClr val="FF0000"/>
                          </a:solidFill>
                        </a:rPr>
                        <a:t>７　６の事項に変更が</a:t>
                      </a:r>
                      <a:endParaRPr kumimoji="1" lang="en-US" altLang="ja-JP" sz="2000" dirty="0">
                        <a:solidFill>
                          <a:srgbClr val="FF0000"/>
                        </a:solidFill>
                      </a:endParaRPr>
                    </a:p>
                    <a:p>
                      <a:r>
                        <a:rPr kumimoji="1" lang="en-US" altLang="ja-JP" sz="2000" dirty="0">
                          <a:solidFill>
                            <a:srgbClr val="FF0000"/>
                          </a:solidFill>
                        </a:rPr>
                        <a:t>   </a:t>
                      </a:r>
                      <a:r>
                        <a:rPr kumimoji="1" lang="ja-JP" altLang="en-US" sz="2000" dirty="0">
                          <a:solidFill>
                            <a:srgbClr val="FF0000"/>
                          </a:solidFill>
                        </a:rPr>
                        <a:t>あった場合の伝達方法</a:t>
                      </a:r>
                      <a:endParaRPr kumimoji="1" lang="ja-JP" altLang="en-US" sz="2000" b="1" dirty="0">
                        <a:solidFill>
                          <a:srgbClr val="FF0000"/>
                        </a:solidFill>
                      </a:endParaRPr>
                    </a:p>
                  </a:txBody>
                  <a:tcPr/>
                </a:tc>
                <a:tc>
                  <a:txBody>
                    <a:bodyPr/>
                    <a:lstStyle/>
                    <a:p>
                      <a:r>
                        <a:rPr kumimoji="1" lang="ja-JP" altLang="en-US" dirty="0"/>
                        <a:t>８　受託業務終了時の委託</a:t>
                      </a:r>
                      <a:endParaRPr kumimoji="1" lang="en-US" altLang="ja-JP" dirty="0"/>
                    </a:p>
                    <a:p>
                      <a:r>
                        <a:rPr kumimoji="1" lang="ja-JP" altLang="en-US" dirty="0"/>
                        <a:t>　　者への報告</a:t>
                      </a:r>
                    </a:p>
                  </a:txBody>
                  <a:tcPr/>
                </a:tc>
                <a:tc>
                  <a:txBody>
                    <a:bodyPr/>
                    <a:lstStyle/>
                    <a:p>
                      <a:r>
                        <a:rPr kumimoji="1" lang="ja-JP" altLang="en-US" dirty="0"/>
                        <a:t>９　契約解除後の未処理産</a:t>
                      </a:r>
                      <a:endParaRPr kumimoji="1" lang="en-US" altLang="ja-JP" dirty="0"/>
                    </a:p>
                    <a:p>
                      <a:r>
                        <a:rPr kumimoji="1" lang="ja-JP" altLang="en-US" dirty="0"/>
                        <a:t>　　廃の取扱い</a:t>
                      </a:r>
                    </a:p>
                  </a:txBody>
                  <a:tcPr/>
                </a:tc>
                <a:extLst>
                  <a:ext uri="{0D108BD9-81ED-4DB2-BD59-A6C34878D82A}">
                    <a16:rowId xmlns:a16="http://schemas.microsoft.com/office/drawing/2014/main" val="10006"/>
                  </a:ext>
                </a:extLst>
              </a:tr>
            </a:tbl>
          </a:graphicData>
        </a:graphic>
      </p:graphicFrame>
      <p:sp>
        <p:nvSpPr>
          <p:cNvPr id="5" name="テキスト ボックス 4"/>
          <p:cNvSpPr txBox="1"/>
          <p:nvPr/>
        </p:nvSpPr>
        <p:spPr>
          <a:xfrm>
            <a:off x="467543" y="1161793"/>
            <a:ext cx="4482317" cy="523220"/>
          </a:xfrm>
          <a:prstGeom prst="rect">
            <a:avLst/>
          </a:prstGeom>
          <a:noFill/>
        </p:spPr>
        <p:txBody>
          <a:bodyPr wrap="none" rtlCol="0">
            <a:spAutoFit/>
          </a:bodyPr>
          <a:lstStyle/>
          <a:p>
            <a:pPr marL="285750" indent="-285750">
              <a:buFont typeface="Wingdings" panose="05000000000000000000" pitchFamily="2" charset="2"/>
              <a:buChar char="Ø"/>
            </a:pPr>
            <a:r>
              <a:rPr kumimoji="1" lang="ja-JP" altLang="en-US" sz="2800" dirty="0"/>
              <a:t>収集運搬・処分　共通項目</a:t>
            </a:r>
          </a:p>
        </p:txBody>
      </p:sp>
      <p:sp>
        <p:nvSpPr>
          <p:cNvPr id="3" name="スライド番号プレースホルダー 2"/>
          <p:cNvSpPr>
            <a:spLocks noGrp="1"/>
          </p:cNvSpPr>
          <p:nvPr>
            <p:ph type="sldNum" sz="quarter" idx="12"/>
          </p:nvPr>
        </p:nvSpPr>
        <p:spPr/>
        <p:txBody>
          <a:bodyPr/>
          <a:lstStyle/>
          <a:p>
            <a:fld id="{B19F71B2-C08B-4251-8631-B17A6B7397F4}" type="slidenum">
              <a:rPr kumimoji="1" lang="ja-JP" altLang="en-US" smtClean="0"/>
              <a:t>5</a:t>
            </a:fld>
            <a:endParaRPr kumimoji="1" lang="ja-JP" altLang="en-US"/>
          </a:p>
        </p:txBody>
      </p:sp>
      <p:pic>
        <p:nvPicPr>
          <p:cNvPr id="6"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7" name="フッター プレースホルダー 6"/>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06777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06896" y="274638"/>
            <a:ext cx="8229600" cy="1143000"/>
          </a:xfrm>
        </p:spPr>
        <p:txBody>
          <a:bodyPr>
            <a:noAutofit/>
          </a:bodyPr>
          <a:lstStyle/>
          <a:p>
            <a:r>
              <a:rPr lang="ja-JP" altLang="en-US" sz="4000" b="1" spc="300" dirty="0"/>
              <a:t>委託契約書に記載すべき事項②</a:t>
            </a:r>
            <a:endParaRPr kumimoji="1" lang="ja-JP" altLang="en-US" sz="4000" b="1" spc="300"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289981630"/>
              </p:ext>
            </p:extLst>
          </p:nvPr>
        </p:nvGraphicFramePr>
        <p:xfrm>
          <a:off x="312042" y="1988840"/>
          <a:ext cx="8580438" cy="2021840"/>
        </p:xfrm>
        <a:graphic>
          <a:graphicData uri="http://schemas.openxmlformats.org/drawingml/2006/table">
            <a:tbl>
              <a:tblPr firstRow="1" bandRow="1">
                <a:tableStyleId>{5940675A-B579-460E-94D1-54222C63F5DA}</a:tableStyleId>
              </a:tblPr>
              <a:tblGrid>
                <a:gridCol w="2860146">
                  <a:extLst>
                    <a:ext uri="{9D8B030D-6E8A-4147-A177-3AD203B41FA5}">
                      <a16:colId xmlns:a16="http://schemas.microsoft.com/office/drawing/2014/main" val="20000"/>
                    </a:ext>
                  </a:extLst>
                </a:gridCol>
                <a:gridCol w="2860146">
                  <a:extLst>
                    <a:ext uri="{9D8B030D-6E8A-4147-A177-3AD203B41FA5}">
                      <a16:colId xmlns:a16="http://schemas.microsoft.com/office/drawing/2014/main" val="20001"/>
                    </a:ext>
                  </a:extLst>
                </a:gridCol>
                <a:gridCol w="2860146">
                  <a:extLst>
                    <a:ext uri="{9D8B030D-6E8A-4147-A177-3AD203B41FA5}">
                      <a16:colId xmlns:a16="http://schemas.microsoft.com/office/drawing/2014/main" val="20002"/>
                    </a:ext>
                  </a:extLst>
                </a:gridCol>
              </a:tblGrid>
              <a:tr h="370840">
                <a:tc gridSpan="3">
                  <a:txBody>
                    <a:bodyPr/>
                    <a:lstStyle/>
                    <a:p>
                      <a:r>
                        <a:rPr kumimoji="1" lang="ja-JP" altLang="en-US" dirty="0"/>
                        <a:t>１　運搬の最終目的地の所在地</a:t>
                      </a:r>
                      <a:endParaRPr kumimoji="1" lang="ja-JP" altLang="en-US" b="0" dirty="0"/>
                    </a:p>
                  </a:txBody>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10000"/>
                  </a:ext>
                </a:extLst>
              </a:tr>
              <a:tr h="370840">
                <a:tc gridSpan="3">
                  <a:txBody>
                    <a:bodyPr/>
                    <a:lstStyle/>
                    <a:p>
                      <a:r>
                        <a:rPr kumimoji="1" lang="en-US" altLang="ja-JP" dirty="0"/>
                        <a:t>※</a:t>
                      </a:r>
                      <a:r>
                        <a:rPr kumimoji="1" lang="ja-JP" altLang="en-US" dirty="0"/>
                        <a:t>以下は、積替え又は保管をする場合のみ記載する。</a:t>
                      </a:r>
                    </a:p>
                  </a:txBody>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10001"/>
                  </a:ext>
                </a:extLst>
              </a:tr>
              <a:tr h="370840">
                <a:tc>
                  <a:txBody>
                    <a:bodyPr/>
                    <a:lstStyle/>
                    <a:p>
                      <a:r>
                        <a:rPr kumimoji="1" lang="ja-JP" altLang="en-US" dirty="0"/>
                        <a:t>２　積替え又は保管をする</a:t>
                      </a:r>
                      <a:endParaRPr kumimoji="1" lang="en-US" altLang="ja-JP" dirty="0"/>
                    </a:p>
                    <a:p>
                      <a:r>
                        <a:rPr kumimoji="1" lang="ja-JP" altLang="en-US" dirty="0"/>
                        <a:t>　　場所の所在地</a:t>
                      </a:r>
                    </a:p>
                  </a:txBody>
                  <a:tcPr/>
                </a:tc>
                <a:tc>
                  <a:txBody>
                    <a:bodyPr/>
                    <a:lstStyle/>
                    <a:p>
                      <a:r>
                        <a:rPr kumimoji="1" lang="ja-JP" altLang="en-US" dirty="0"/>
                        <a:t>３　保管できる産廃の種類</a:t>
                      </a:r>
                    </a:p>
                  </a:txBody>
                  <a:tcPr/>
                </a:tc>
                <a:tc>
                  <a:txBody>
                    <a:bodyPr/>
                    <a:lstStyle/>
                    <a:p>
                      <a:r>
                        <a:rPr kumimoji="1" lang="ja-JP" altLang="en-US" dirty="0"/>
                        <a:t>４　保管上限</a:t>
                      </a:r>
                    </a:p>
                  </a:txBody>
                  <a:tcPr/>
                </a:tc>
                <a:extLst>
                  <a:ext uri="{0D108BD9-81ED-4DB2-BD59-A6C34878D82A}">
                    <a16:rowId xmlns:a16="http://schemas.microsoft.com/office/drawing/2014/main" val="10002"/>
                  </a:ext>
                </a:extLst>
              </a:tr>
              <a:tr h="370840">
                <a:tc gridSpan="3">
                  <a:txBody>
                    <a:bodyPr/>
                    <a:lstStyle/>
                    <a:p>
                      <a:r>
                        <a:rPr kumimoji="1" lang="ja-JP" altLang="en-US" dirty="0"/>
                        <a:t>５　積替え又は保管を行う場所において、安定型産業廃棄物であるときは他の廃棄物と</a:t>
                      </a:r>
                      <a:endParaRPr kumimoji="1" lang="en-US" altLang="ja-JP" dirty="0"/>
                    </a:p>
                    <a:p>
                      <a:r>
                        <a:rPr kumimoji="1" lang="ja-JP" altLang="en-US" dirty="0"/>
                        <a:t>混合することの許否等に関する事項</a:t>
                      </a:r>
                    </a:p>
                  </a:txBody>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10003"/>
                  </a:ext>
                </a:extLst>
              </a:tr>
            </a:tbl>
          </a:graphicData>
        </a:graphic>
      </p:graphicFrame>
      <p:sp>
        <p:nvSpPr>
          <p:cNvPr id="5" name="テキスト ボックス 4"/>
          <p:cNvSpPr txBox="1"/>
          <p:nvPr/>
        </p:nvSpPr>
        <p:spPr>
          <a:xfrm>
            <a:off x="467544" y="1409125"/>
            <a:ext cx="1909497" cy="523220"/>
          </a:xfrm>
          <a:prstGeom prst="rect">
            <a:avLst/>
          </a:prstGeom>
          <a:noFill/>
        </p:spPr>
        <p:txBody>
          <a:bodyPr wrap="none" rtlCol="0">
            <a:spAutoFit/>
          </a:bodyPr>
          <a:lstStyle/>
          <a:p>
            <a:pPr marL="285750" indent="-285750">
              <a:buFont typeface="Wingdings" panose="05000000000000000000" pitchFamily="2" charset="2"/>
              <a:buChar char="Ø"/>
            </a:pPr>
            <a:r>
              <a:rPr kumimoji="1" lang="ja-JP" altLang="en-US" sz="2800" dirty="0"/>
              <a:t>収集運搬</a:t>
            </a:r>
          </a:p>
        </p:txBody>
      </p:sp>
      <p:graphicFrame>
        <p:nvGraphicFramePr>
          <p:cNvPr id="6" name="コンテンツ プレースホルダー 3"/>
          <p:cNvGraphicFramePr>
            <a:graphicFrameLocks noGrp="1"/>
          </p:cNvGraphicFramePr>
          <p:nvPr>
            <p:ph idx="1"/>
            <p:extLst>
              <p:ext uri="{D42A27DB-BD31-4B8C-83A1-F6EECF244321}">
                <p14:modId xmlns:p14="http://schemas.microsoft.com/office/powerpoint/2010/main" val="2895417473"/>
              </p:ext>
            </p:extLst>
          </p:nvPr>
        </p:nvGraphicFramePr>
        <p:xfrm>
          <a:off x="251520" y="4365104"/>
          <a:ext cx="8580438" cy="1651000"/>
        </p:xfrm>
        <a:graphic>
          <a:graphicData uri="http://schemas.openxmlformats.org/drawingml/2006/table">
            <a:tbl>
              <a:tblPr firstRow="1" bandRow="1">
                <a:tableStyleId>{5940675A-B579-460E-94D1-54222C63F5DA}</a:tableStyleId>
              </a:tblPr>
              <a:tblGrid>
                <a:gridCol w="2860146">
                  <a:extLst>
                    <a:ext uri="{9D8B030D-6E8A-4147-A177-3AD203B41FA5}">
                      <a16:colId xmlns:a16="http://schemas.microsoft.com/office/drawing/2014/main" val="20000"/>
                    </a:ext>
                  </a:extLst>
                </a:gridCol>
                <a:gridCol w="2860146">
                  <a:extLst>
                    <a:ext uri="{9D8B030D-6E8A-4147-A177-3AD203B41FA5}">
                      <a16:colId xmlns:a16="http://schemas.microsoft.com/office/drawing/2014/main" val="20001"/>
                    </a:ext>
                  </a:extLst>
                </a:gridCol>
                <a:gridCol w="2860146">
                  <a:extLst>
                    <a:ext uri="{9D8B030D-6E8A-4147-A177-3AD203B41FA5}">
                      <a16:colId xmlns:a16="http://schemas.microsoft.com/office/drawing/2014/main" val="20002"/>
                    </a:ext>
                  </a:extLst>
                </a:gridCol>
              </a:tblGrid>
              <a:tr h="370840">
                <a:tc>
                  <a:txBody>
                    <a:bodyPr/>
                    <a:lstStyle/>
                    <a:p>
                      <a:r>
                        <a:rPr kumimoji="1" lang="ja-JP" altLang="en-US" dirty="0"/>
                        <a:t>１　処分場所の所在地</a:t>
                      </a:r>
                      <a:endParaRPr kumimoji="1" lang="ja-JP" altLang="en-US" b="0" dirty="0"/>
                    </a:p>
                  </a:txBody>
                  <a:tcPr/>
                </a:tc>
                <a:tc>
                  <a:txBody>
                    <a:bodyPr/>
                    <a:lstStyle/>
                    <a:p>
                      <a:r>
                        <a:rPr kumimoji="1" lang="ja-JP" altLang="en-US" dirty="0"/>
                        <a:t>２　処分の方法</a:t>
                      </a:r>
                      <a:endParaRPr kumimoji="1" lang="ja-JP" altLang="en-US" b="0" dirty="0"/>
                    </a:p>
                  </a:txBody>
                  <a:tcPr/>
                </a:tc>
                <a:tc>
                  <a:txBody>
                    <a:bodyPr/>
                    <a:lstStyle/>
                    <a:p>
                      <a:r>
                        <a:rPr kumimoji="1" lang="ja-JP" altLang="en-US" dirty="0"/>
                        <a:t>３　処分に係る施設の処理</a:t>
                      </a:r>
                      <a:endParaRPr kumimoji="1" lang="en-US" altLang="ja-JP" dirty="0"/>
                    </a:p>
                    <a:p>
                      <a:r>
                        <a:rPr kumimoji="1" lang="ja-JP" altLang="en-US" dirty="0"/>
                        <a:t>　　能力</a:t>
                      </a:r>
                      <a:endParaRPr kumimoji="1" lang="ja-JP" altLang="en-US" b="0" dirty="0"/>
                    </a:p>
                  </a:txBody>
                  <a:tcPr/>
                </a:tc>
                <a:extLst>
                  <a:ext uri="{0D108BD9-81ED-4DB2-BD59-A6C34878D82A}">
                    <a16:rowId xmlns:a16="http://schemas.microsoft.com/office/drawing/2014/main" val="10000"/>
                  </a:ext>
                </a:extLst>
              </a:tr>
              <a:tr h="370840">
                <a:tc gridSpan="3">
                  <a:txBody>
                    <a:bodyPr/>
                    <a:lstStyle/>
                    <a:p>
                      <a:r>
                        <a:rPr kumimoji="1" lang="en-US" altLang="ja-JP" dirty="0"/>
                        <a:t>※</a:t>
                      </a:r>
                      <a:r>
                        <a:rPr kumimoji="1" lang="ja-JP" altLang="en-US" dirty="0"/>
                        <a:t>以下は、最終処分以外の委託をした場合のみ記載する。</a:t>
                      </a:r>
                    </a:p>
                  </a:txBody>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10001"/>
                  </a:ext>
                </a:extLst>
              </a:tr>
              <a:tr h="370840">
                <a:tc>
                  <a:txBody>
                    <a:bodyPr/>
                    <a:lstStyle/>
                    <a:p>
                      <a:r>
                        <a:rPr kumimoji="1" lang="ja-JP" altLang="en-US" dirty="0"/>
                        <a:t>４　最終処分場所の所在地</a:t>
                      </a:r>
                    </a:p>
                  </a:txBody>
                  <a:tcPr/>
                </a:tc>
                <a:tc>
                  <a:txBody>
                    <a:bodyPr/>
                    <a:lstStyle/>
                    <a:p>
                      <a:r>
                        <a:rPr kumimoji="1" lang="ja-JP" altLang="en-US" dirty="0"/>
                        <a:t>５　最終処分の方法</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６　最終処分に係る施設の</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　　処理能力</a:t>
                      </a:r>
                    </a:p>
                  </a:txBody>
                  <a:tcPr/>
                </a:tc>
                <a:extLst>
                  <a:ext uri="{0D108BD9-81ED-4DB2-BD59-A6C34878D82A}">
                    <a16:rowId xmlns:a16="http://schemas.microsoft.com/office/drawing/2014/main" val="10002"/>
                  </a:ext>
                </a:extLst>
              </a:tr>
            </a:tbl>
          </a:graphicData>
        </a:graphic>
      </p:graphicFrame>
      <p:sp>
        <p:nvSpPr>
          <p:cNvPr id="7" name="テキスト ボックス 6"/>
          <p:cNvSpPr txBox="1"/>
          <p:nvPr/>
        </p:nvSpPr>
        <p:spPr>
          <a:xfrm>
            <a:off x="467544" y="3952220"/>
            <a:ext cx="1191352" cy="523220"/>
          </a:xfrm>
          <a:prstGeom prst="rect">
            <a:avLst/>
          </a:prstGeom>
          <a:noFill/>
        </p:spPr>
        <p:txBody>
          <a:bodyPr wrap="none" rtlCol="0">
            <a:spAutoFit/>
          </a:bodyPr>
          <a:lstStyle/>
          <a:p>
            <a:pPr marL="285750" indent="-285750">
              <a:buFont typeface="Wingdings" panose="05000000000000000000" pitchFamily="2" charset="2"/>
              <a:buChar char="Ø"/>
            </a:pPr>
            <a:r>
              <a:rPr kumimoji="1" lang="ja-JP" altLang="en-US" sz="2800" dirty="0"/>
              <a:t>処分</a:t>
            </a:r>
          </a:p>
        </p:txBody>
      </p:sp>
      <p:sp>
        <p:nvSpPr>
          <p:cNvPr id="3" name="スライド番号プレースホルダー 2"/>
          <p:cNvSpPr>
            <a:spLocks noGrp="1"/>
          </p:cNvSpPr>
          <p:nvPr>
            <p:ph type="sldNum" sz="quarter" idx="12"/>
          </p:nvPr>
        </p:nvSpPr>
        <p:spPr/>
        <p:txBody>
          <a:bodyPr/>
          <a:lstStyle/>
          <a:p>
            <a:fld id="{B19F71B2-C08B-4251-8631-B17A6B7397F4}" type="slidenum">
              <a:rPr kumimoji="1" lang="ja-JP" altLang="en-US" smtClean="0"/>
              <a:t>6</a:t>
            </a:fld>
            <a:endParaRPr kumimoji="1" lang="ja-JP" altLang="en-US"/>
          </a:p>
        </p:txBody>
      </p:sp>
      <p:pic>
        <p:nvPicPr>
          <p:cNvPr id="8"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9" name="フッター プレースホルダー 8"/>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466744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b="1" spc="600" dirty="0"/>
              <a:t>委託契約の締結相手</a:t>
            </a:r>
            <a:endParaRPr kumimoji="1" lang="ja-JP" altLang="en-US" b="1" spc="600" dirty="0"/>
          </a:p>
        </p:txBody>
      </p:sp>
      <p:sp>
        <p:nvSpPr>
          <p:cNvPr id="3" name="コンテンツ プレースホルダー 2"/>
          <p:cNvSpPr>
            <a:spLocks noGrp="1"/>
          </p:cNvSpPr>
          <p:nvPr>
            <p:ph idx="1"/>
          </p:nvPr>
        </p:nvSpPr>
        <p:spPr>
          <a:xfrm>
            <a:off x="251520" y="1412776"/>
            <a:ext cx="8579296" cy="4968552"/>
          </a:xfrm>
        </p:spPr>
        <p:txBody>
          <a:bodyPr>
            <a:normAutofit lnSpcReduction="10000"/>
          </a:bodyPr>
          <a:lstStyle/>
          <a:p>
            <a:pPr>
              <a:buFont typeface="Wingdings" panose="05000000000000000000" pitchFamily="2" charset="2"/>
              <a:buChar char="Ø"/>
            </a:pPr>
            <a:r>
              <a:rPr lang="ja-JP" altLang="en-US" dirty="0"/>
              <a:t>排出事業者と１回目の処分までに関与する処理業者とで締結</a:t>
            </a:r>
            <a:endParaRPr lang="en-US" altLang="ja-JP" dirty="0"/>
          </a:p>
          <a:p>
            <a:pPr>
              <a:buFont typeface="Wingdings" panose="05000000000000000000" pitchFamily="2" charset="2"/>
              <a:buChar char="Ø"/>
            </a:pPr>
            <a:endParaRPr lang="en-US" altLang="ja-JP" sz="1100" dirty="0"/>
          </a:p>
          <a:p>
            <a:pPr marL="0" indent="0">
              <a:buNone/>
            </a:pPr>
            <a:endParaRPr lang="en-US" altLang="ja-JP" dirty="0"/>
          </a:p>
          <a:p>
            <a:pPr>
              <a:buFont typeface="Wingdings" panose="05000000000000000000" pitchFamily="2" charset="2"/>
              <a:buChar char="Ø"/>
            </a:pPr>
            <a:r>
              <a:rPr lang="ja-JP" altLang="en-US" dirty="0"/>
              <a:t>区間運搬（収集運搬業者が複数）の場合、収集運搬業者と処分業者が異なる場合等、１つの処理について、複数の事業者が関与する場合は、それぞれの事業者と契約書を書面で締結しなくてはならない。</a:t>
            </a:r>
            <a:endParaRPr lang="en-US" altLang="ja-JP" dirty="0"/>
          </a:p>
          <a:p>
            <a:pPr marL="0" indent="0">
              <a:buNone/>
            </a:pPr>
            <a:r>
              <a:rPr lang="ja-JP" altLang="en-US" dirty="0"/>
              <a:t>　　⇒　関与する事業者の数</a:t>
            </a:r>
            <a:r>
              <a:rPr lang="en-US" altLang="ja-JP" dirty="0"/>
              <a:t>=</a:t>
            </a:r>
            <a:r>
              <a:rPr lang="ja-JP" altLang="en-US" dirty="0"/>
              <a:t>契約書の数</a:t>
            </a:r>
            <a:endParaRPr lang="en-US" altLang="ja-JP" dirty="0"/>
          </a:p>
        </p:txBody>
      </p:sp>
      <p:sp>
        <p:nvSpPr>
          <p:cNvPr id="4" name="正方形/長方形 3"/>
          <p:cNvSpPr/>
          <p:nvPr/>
        </p:nvSpPr>
        <p:spPr>
          <a:xfrm>
            <a:off x="683568" y="2492896"/>
            <a:ext cx="720080" cy="5760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b="1" dirty="0"/>
              <a:t>排出</a:t>
            </a:r>
          </a:p>
        </p:txBody>
      </p:sp>
      <p:sp>
        <p:nvSpPr>
          <p:cNvPr id="5" name="正方形/長方形 4"/>
          <p:cNvSpPr/>
          <p:nvPr/>
        </p:nvSpPr>
        <p:spPr>
          <a:xfrm>
            <a:off x="1871700" y="2492896"/>
            <a:ext cx="720080" cy="5760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b="1" dirty="0"/>
              <a:t>運搬</a:t>
            </a:r>
            <a:endParaRPr kumimoji="1" lang="ja-JP" altLang="en-US" b="1" dirty="0"/>
          </a:p>
        </p:txBody>
      </p:sp>
      <p:sp>
        <p:nvSpPr>
          <p:cNvPr id="6" name="正方形/長方形 5"/>
          <p:cNvSpPr/>
          <p:nvPr/>
        </p:nvSpPr>
        <p:spPr>
          <a:xfrm>
            <a:off x="3059832" y="2492896"/>
            <a:ext cx="720080" cy="5760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b="1" dirty="0"/>
              <a:t>中間処分</a:t>
            </a:r>
            <a:endParaRPr kumimoji="1" lang="ja-JP" altLang="en-US" b="1" dirty="0"/>
          </a:p>
        </p:txBody>
      </p:sp>
      <p:sp>
        <p:nvSpPr>
          <p:cNvPr id="7" name="正方形/長方形 6"/>
          <p:cNvSpPr/>
          <p:nvPr/>
        </p:nvSpPr>
        <p:spPr>
          <a:xfrm>
            <a:off x="6624228" y="2492896"/>
            <a:ext cx="720080" cy="5760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b="1" dirty="0"/>
              <a:t>運搬</a:t>
            </a:r>
          </a:p>
        </p:txBody>
      </p:sp>
      <p:sp>
        <p:nvSpPr>
          <p:cNvPr id="8" name="正方形/長方形 7"/>
          <p:cNvSpPr/>
          <p:nvPr/>
        </p:nvSpPr>
        <p:spPr>
          <a:xfrm>
            <a:off x="4247964" y="2492896"/>
            <a:ext cx="720080" cy="5760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b="1" dirty="0"/>
              <a:t>運搬</a:t>
            </a:r>
            <a:endParaRPr kumimoji="1" lang="ja-JP" altLang="en-US" b="1" dirty="0"/>
          </a:p>
        </p:txBody>
      </p:sp>
      <p:sp>
        <p:nvSpPr>
          <p:cNvPr id="9" name="正方形/長方形 8"/>
          <p:cNvSpPr/>
          <p:nvPr/>
        </p:nvSpPr>
        <p:spPr>
          <a:xfrm>
            <a:off x="5436096" y="2492896"/>
            <a:ext cx="720080" cy="5760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b="1" dirty="0"/>
              <a:t>中間処分</a:t>
            </a:r>
            <a:endParaRPr kumimoji="1" lang="ja-JP" altLang="en-US" b="1" dirty="0"/>
          </a:p>
        </p:txBody>
      </p:sp>
      <p:sp>
        <p:nvSpPr>
          <p:cNvPr id="10" name="正方形/長方形 9"/>
          <p:cNvSpPr/>
          <p:nvPr/>
        </p:nvSpPr>
        <p:spPr>
          <a:xfrm>
            <a:off x="7812360" y="2492896"/>
            <a:ext cx="720080" cy="5760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b="1" dirty="0"/>
              <a:t>最終処分</a:t>
            </a:r>
            <a:endParaRPr kumimoji="1" lang="ja-JP" altLang="en-US" b="1" dirty="0"/>
          </a:p>
        </p:txBody>
      </p:sp>
      <p:sp>
        <p:nvSpPr>
          <p:cNvPr id="11" name="右矢印 10"/>
          <p:cNvSpPr/>
          <p:nvPr/>
        </p:nvSpPr>
        <p:spPr>
          <a:xfrm>
            <a:off x="1475656" y="256490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2" name="右矢印 11"/>
          <p:cNvSpPr/>
          <p:nvPr/>
        </p:nvSpPr>
        <p:spPr>
          <a:xfrm>
            <a:off x="7380312" y="256490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3" name="右矢印 12"/>
          <p:cNvSpPr/>
          <p:nvPr/>
        </p:nvSpPr>
        <p:spPr>
          <a:xfrm>
            <a:off x="6199380" y="256490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4" name="右矢印 13"/>
          <p:cNvSpPr/>
          <p:nvPr/>
        </p:nvSpPr>
        <p:spPr>
          <a:xfrm>
            <a:off x="5018449" y="256490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5" name="右矢印 14"/>
          <p:cNvSpPr/>
          <p:nvPr/>
        </p:nvSpPr>
        <p:spPr>
          <a:xfrm>
            <a:off x="3837518" y="256490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6" name="右矢印 15"/>
          <p:cNvSpPr/>
          <p:nvPr/>
        </p:nvSpPr>
        <p:spPr>
          <a:xfrm>
            <a:off x="2656587" y="256490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7" name="スライド番号プレースホルダー 16"/>
          <p:cNvSpPr>
            <a:spLocks noGrp="1"/>
          </p:cNvSpPr>
          <p:nvPr>
            <p:ph type="sldNum" sz="quarter" idx="12"/>
          </p:nvPr>
        </p:nvSpPr>
        <p:spPr/>
        <p:txBody>
          <a:bodyPr/>
          <a:lstStyle/>
          <a:p>
            <a:fld id="{B19F71B2-C08B-4251-8631-B17A6B7397F4}" type="slidenum">
              <a:rPr kumimoji="1" lang="ja-JP" altLang="en-US" smtClean="0"/>
              <a:t>7</a:t>
            </a:fld>
            <a:endParaRPr kumimoji="1" lang="ja-JP" altLang="en-US"/>
          </a:p>
        </p:txBody>
      </p:sp>
      <p:pic>
        <p:nvPicPr>
          <p:cNvPr id="18"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19" name="フッター プレースホルダー 18"/>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664270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grpId="0" nodeType="clickEffect">
                                  <p:stCondLst>
                                    <p:cond delay="0"/>
                                  </p:stCondLst>
                                  <p:childTnLst>
                                    <p:animClr clrSpc="hsl" dir="cw">
                                      <p:cBhvr override="childStyle">
                                        <p:cTn id="6" dur="500" fill="hold"/>
                                        <p:tgtEl>
                                          <p:spTgt spid="5"/>
                                        </p:tgtEl>
                                        <p:attrNameLst>
                                          <p:attrName>style.color</p:attrName>
                                        </p:attrNameLst>
                                      </p:cBhvr>
                                      <p:by>
                                        <p:hsl h="7200000" s="0" l="0"/>
                                      </p:by>
                                    </p:animClr>
                                    <p:animClr clrSpc="hsl" dir="cw">
                                      <p:cBhvr>
                                        <p:cTn id="7" dur="500" fill="hold"/>
                                        <p:tgtEl>
                                          <p:spTgt spid="5"/>
                                        </p:tgtEl>
                                        <p:attrNameLst>
                                          <p:attrName>fillcolor</p:attrName>
                                        </p:attrNameLst>
                                      </p:cBhvr>
                                      <p:by>
                                        <p:hsl h="7200000" s="0" l="0"/>
                                      </p:by>
                                    </p:animClr>
                                    <p:animClr clrSpc="hsl" dir="cw">
                                      <p:cBhvr>
                                        <p:cTn id="8" dur="500" fill="hold"/>
                                        <p:tgtEl>
                                          <p:spTgt spid="5"/>
                                        </p:tgtEl>
                                        <p:attrNameLst>
                                          <p:attrName>stroke.color</p:attrName>
                                        </p:attrNameLst>
                                      </p:cBhvr>
                                      <p:by>
                                        <p:hsl h="7200000" s="0" l="0"/>
                                      </p:by>
                                    </p:animClr>
                                    <p:set>
                                      <p:cBhvr>
                                        <p:cTn id="9" dur="500" fill="hold"/>
                                        <p:tgtEl>
                                          <p:spTgt spid="5"/>
                                        </p:tgtEl>
                                        <p:attrNameLst>
                                          <p:attrName>fill.type</p:attrName>
                                        </p:attrNameLst>
                                      </p:cBhvr>
                                      <p:to>
                                        <p:strVal val="solid"/>
                                      </p:to>
                                    </p:set>
                                  </p:childTnLst>
                                </p:cTn>
                              </p:par>
                              <p:par>
                                <p:cTn id="10" presetID="21" presetClass="emph" presetSubtype="0" fill="hold" grpId="0" nodeType="withEffect">
                                  <p:stCondLst>
                                    <p:cond delay="0"/>
                                  </p:stCondLst>
                                  <p:childTnLst>
                                    <p:animClr clrSpc="hsl" dir="cw">
                                      <p:cBhvr override="childStyle">
                                        <p:cTn id="11" dur="500" fill="hold"/>
                                        <p:tgtEl>
                                          <p:spTgt spid="6"/>
                                        </p:tgtEl>
                                        <p:attrNameLst>
                                          <p:attrName>style.color</p:attrName>
                                        </p:attrNameLst>
                                      </p:cBhvr>
                                      <p:by>
                                        <p:hsl h="7200000" s="0" l="0"/>
                                      </p:by>
                                    </p:animClr>
                                    <p:animClr clrSpc="hsl" dir="cw">
                                      <p:cBhvr>
                                        <p:cTn id="12" dur="500" fill="hold"/>
                                        <p:tgtEl>
                                          <p:spTgt spid="6"/>
                                        </p:tgtEl>
                                        <p:attrNameLst>
                                          <p:attrName>fillcolor</p:attrName>
                                        </p:attrNameLst>
                                      </p:cBhvr>
                                      <p:by>
                                        <p:hsl h="7200000" s="0" l="0"/>
                                      </p:by>
                                    </p:animClr>
                                    <p:animClr clrSpc="hsl" dir="cw">
                                      <p:cBhvr>
                                        <p:cTn id="13" dur="500" fill="hold"/>
                                        <p:tgtEl>
                                          <p:spTgt spid="6"/>
                                        </p:tgtEl>
                                        <p:attrNameLst>
                                          <p:attrName>stroke.color</p:attrName>
                                        </p:attrNameLst>
                                      </p:cBhvr>
                                      <p:by>
                                        <p:hsl h="7200000" s="0" l="0"/>
                                      </p:by>
                                    </p:animClr>
                                    <p:set>
                                      <p:cBhvr>
                                        <p:cTn id="14" dur="500" fill="hold"/>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実務で学ぶ</a:t>
            </a:r>
          </a:p>
        </p:txBody>
      </p:sp>
      <p:sp>
        <p:nvSpPr>
          <p:cNvPr id="3" name="コンテンツ プレースホルダー 2"/>
          <p:cNvSpPr>
            <a:spLocks noGrp="1"/>
          </p:cNvSpPr>
          <p:nvPr>
            <p:ph idx="1"/>
          </p:nvPr>
        </p:nvSpPr>
        <p:spPr>
          <a:xfrm>
            <a:off x="251520" y="1412776"/>
            <a:ext cx="8579296" cy="4968552"/>
          </a:xfrm>
        </p:spPr>
        <p:txBody>
          <a:bodyPr>
            <a:normAutofit/>
          </a:bodyPr>
          <a:lstStyle/>
          <a:p>
            <a:pPr>
              <a:buFont typeface="Wingdings" panose="05000000000000000000" pitchFamily="2" charset="2"/>
              <a:buChar char="Ø"/>
            </a:pPr>
            <a:r>
              <a:rPr lang="ja-JP" altLang="en-US" dirty="0"/>
              <a:t>１つの業者に収集運搬と処分を一括で委託する場合</a:t>
            </a:r>
            <a:endParaRPr lang="en-US" altLang="ja-JP" dirty="0"/>
          </a:p>
          <a:p>
            <a:pPr marL="0" indent="0">
              <a:buNone/>
            </a:pPr>
            <a:endParaRPr lang="en-US" altLang="ja-JP" dirty="0"/>
          </a:p>
          <a:p>
            <a:pPr>
              <a:buFont typeface="Wingdings" panose="05000000000000000000" pitchFamily="2" charset="2"/>
              <a:buChar char="Ø"/>
            </a:pPr>
            <a:r>
              <a:rPr lang="ja-JP" altLang="en-US" dirty="0"/>
              <a:t>１つの業者に収集運搬を、別の業者に処分を委託する場合</a:t>
            </a:r>
            <a:endParaRPr lang="en-US" altLang="ja-JP" dirty="0"/>
          </a:p>
          <a:p>
            <a:pPr>
              <a:buFont typeface="Wingdings" panose="05000000000000000000" pitchFamily="2" charset="2"/>
              <a:buChar char="Ø"/>
            </a:pPr>
            <a:endParaRPr lang="en-US" altLang="ja-JP" dirty="0"/>
          </a:p>
          <a:p>
            <a:pPr>
              <a:buFont typeface="Wingdings" panose="05000000000000000000" pitchFamily="2" charset="2"/>
              <a:buChar char="Ø"/>
            </a:pPr>
            <a:r>
              <a:rPr lang="ja-JP" altLang="en-US" dirty="0"/>
              <a:t>区間運搬がある場合</a:t>
            </a:r>
            <a:endParaRPr lang="en-US" altLang="ja-JP" dirty="0"/>
          </a:p>
          <a:p>
            <a:pPr marL="0" indent="0">
              <a:buNone/>
            </a:pPr>
            <a:r>
              <a:rPr lang="ja-JP" altLang="en-US" dirty="0"/>
              <a:t>　　　　　　　　　　　　　　　　　　　　　　　　　　　　・・・</a:t>
            </a:r>
            <a:endParaRPr lang="en-US" altLang="ja-JP" dirty="0"/>
          </a:p>
        </p:txBody>
      </p:sp>
      <p:sp>
        <p:nvSpPr>
          <p:cNvPr id="4" name="正方形/長方形 3"/>
          <p:cNvSpPr/>
          <p:nvPr/>
        </p:nvSpPr>
        <p:spPr>
          <a:xfrm>
            <a:off x="467544" y="2492960"/>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b="1" dirty="0"/>
              <a:t>排出</a:t>
            </a:r>
          </a:p>
        </p:txBody>
      </p:sp>
      <p:sp>
        <p:nvSpPr>
          <p:cNvPr id="5" name="正方形/長方形 4"/>
          <p:cNvSpPr/>
          <p:nvPr/>
        </p:nvSpPr>
        <p:spPr>
          <a:xfrm>
            <a:off x="2249742" y="2492960"/>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b="1" dirty="0"/>
              <a:t>運搬</a:t>
            </a:r>
            <a:endParaRPr lang="en-US" altLang="ja-JP" b="1" dirty="0"/>
          </a:p>
          <a:p>
            <a:pPr algn="ctr"/>
            <a:r>
              <a:rPr kumimoji="1" lang="ja-JP" altLang="en-US" b="1" dirty="0"/>
              <a:t>Ａ社</a:t>
            </a:r>
          </a:p>
        </p:txBody>
      </p:sp>
      <p:sp>
        <p:nvSpPr>
          <p:cNvPr id="6" name="正方形/長方形 5"/>
          <p:cNvSpPr/>
          <p:nvPr/>
        </p:nvSpPr>
        <p:spPr>
          <a:xfrm>
            <a:off x="4031940" y="2492960"/>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b="1" dirty="0"/>
              <a:t>中間処分</a:t>
            </a:r>
            <a:endParaRPr lang="en-US" altLang="ja-JP" b="1" dirty="0"/>
          </a:p>
          <a:p>
            <a:pPr algn="ctr"/>
            <a:r>
              <a:rPr kumimoji="1" lang="ja-JP" altLang="en-US" b="1" dirty="0"/>
              <a:t>Ａ社</a:t>
            </a:r>
          </a:p>
        </p:txBody>
      </p:sp>
      <p:sp>
        <p:nvSpPr>
          <p:cNvPr id="7" name="正方形/長方形 6"/>
          <p:cNvSpPr/>
          <p:nvPr/>
        </p:nvSpPr>
        <p:spPr>
          <a:xfrm>
            <a:off x="5814138" y="2492960"/>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b="1" dirty="0"/>
              <a:t>運搬</a:t>
            </a:r>
            <a:endParaRPr kumimoji="1" lang="en-US" altLang="ja-JP" b="1" dirty="0"/>
          </a:p>
          <a:p>
            <a:pPr algn="ctr"/>
            <a:r>
              <a:rPr lang="ja-JP" altLang="en-US" b="1" dirty="0"/>
              <a:t>Ｂ社</a:t>
            </a:r>
            <a:endParaRPr kumimoji="1" lang="ja-JP" altLang="en-US" b="1" dirty="0"/>
          </a:p>
        </p:txBody>
      </p:sp>
      <p:sp>
        <p:nvSpPr>
          <p:cNvPr id="10" name="正方形/長方形 9"/>
          <p:cNvSpPr/>
          <p:nvPr/>
        </p:nvSpPr>
        <p:spPr>
          <a:xfrm>
            <a:off x="7596336" y="2492960"/>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b="1" dirty="0"/>
              <a:t>最終処分</a:t>
            </a:r>
            <a:endParaRPr lang="en-US" altLang="ja-JP" b="1" dirty="0"/>
          </a:p>
          <a:p>
            <a:pPr algn="ctr"/>
            <a:r>
              <a:rPr kumimoji="1" lang="ja-JP" altLang="en-US" b="1" dirty="0"/>
              <a:t>Ｃ社</a:t>
            </a:r>
          </a:p>
        </p:txBody>
      </p:sp>
      <p:sp>
        <p:nvSpPr>
          <p:cNvPr id="11" name="右矢印 10"/>
          <p:cNvSpPr/>
          <p:nvPr/>
        </p:nvSpPr>
        <p:spPr>
          <a:xfrm>
            <a:off x="1763688" y="256490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2" name="右矢印 11"/>
          <p:cNvSpPr/>
          <p:nvPr/>
        </p:nvSpPr>
        <p:spPr>
          <a:xfrm>
            <a:off x="7092280" y="256490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5" name="右矢印 14"/>
          <p:cNvSpPr/>
          <p:nvPr/>
        </p:nvSpPr>
        <p:spPr>
          <a:xfrm>
            <a:off x="5316082" y="256490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6" name="右矢印 15"/>
          <p:cNvSpPr/>
          <p:nvPr/>
        </p:nvSpPr>
        <p:spPr>
          <a:xfrm>
            <a:off x="3539885" y="256490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7" name="正方形/長方形 16"/>
          <p:cNvSpPr/>
          <p:nvPr/>
        </p:nvSpPr>
        <p:spPr>
          <a:xfrm>
            <a:off x="467544" y="4149080"/>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b="1" dirty="0"/>
              <a:t>排出</a:t>
            </a:r>
          </a:p>
        </p:txBody>
      </p:sp>
      <p:sp>
        <p:nvSpPr>
          <p:cNvPr id="18" name="正方形/長方形 17"/>
          <p:cNvSpPr/>
          <p:nvPr/>
        </p:nvSpPr>
        <p:spPr>
          <a:xfrm>
            <a:off x="2249742" y="4149080"/>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b="1" dirty="0"/>
              <a:t>運搬</a:t>
            </a:r>
            <a:endParaRPr lang="en-US" altLang="ja-JP" b="1" dirty="0"/>
          </a:p>
          <a:p>
            <a:pPr algn="ctr"/>
            <a:r>
              <a:rPr lang="ja-JP" altLang="en-US" b="1" dirty="0"/>
              <a:t>Ｄ</a:t>
            </a:r>
            <a:r>
              <a:rPr kumimoji="1" lang="ja-JP" altLang="en-US" b="1" dirty="0"/>
              <a:t>社</a:t>
            </a:r>
          </a:p>
        </p:txBody>
      </p:sp>
      <p:sp>
        <p:nvSpPr>
          <p:cNvPr id="19" name="正方形/長方形 18"/>
          <p:cNvSpPr/>
          <p:nvPr/>
        </p:nvSpPr>
        <p:spPr>
          <a:xfrm>
            <a:off x="4031940" y="4149080"/>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b="1" dirty="0"/>
              <a:t>中間処分</a:t>
            </a:r>
            <a:endParaRPr lang="en-US" altLang="ja-JP" b="1" dirty="0"/>
          </a:p>
          <a:p>
            <a:pPr algn="ctr"/>
            <a:r>
              <a:rPr lang="ja-JP" altLang="en-US" b="1" dirty="0"/>
              <a:t>Ｅ</a:t>
            </a:r>
            <a:r>
              <a:rPr kumimoji="1" lang="ja-JP" altLang="en-US" b="1" dirty="0"/>
              <a:t>社</a:t>
            </a:r>
          </a:p>
        </p:txBody>
      </p:sp>
      <p:sp>
        <p:nvSpPr>
          <p:cNvPr id="20" name="正方形/長方形 19"/>
          <p:cNvSpPr/>
          <p:nvPr/>
        </p:nvSpPr>
        <p:spPr>
          <a:xfrm>
            <a:off x="5814138" y="4149080"/>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b="1" dirty="0"/>
              <a:t>運搬</a:t>
            </a:r>
            <a:endParaRPr kumimoji="1" lang="en-US" altLang="ja-JP" b="1" dirty="0"/>
          </a:p>
          <a:p>
            <a:pPr algn="ctr"/>
            <a:r>
              <a:rPr lang="ja-JP" altLang="en-US" b="1" dirty="0"/>
              <a:t>Ｆ社</a:t>
            </a:r>
            <a:endParaRPr kumimoji="1" lang="ja-JP" altLang="en-US" b="1" dirty="0"/>
          </a:p>
        </p:txBody>
      </p:sp>
      <p:sp>
        <p:nvSpPr>
          <p:cNvPr id="21" name="正方形/長方形 20"/>
          <p:cNvSpPr/>
          <p:nvPr/>
        </p:nvSpPr>
        <p:spPr>
          <a:xfrm>
            <a:off x="7596336" y="4149080"/>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b="1" dirty="0"/>
              <a:t>最終処分</a:t>
            </a:r>
            <a:endParaRPr lang="en-US" altLang="ja-JP" b="1" dirty="0"/>
          </a:p>
          <a:p>
            <a:pPr algn="ctr"/>
            <a:r>
              <a:rPr lang="ja-JP" altLang="en-US" b="1" dirty="0"/>
              <a:t>Ｇ</a:t>
            </a:r>
            <a:r>
              <a:rPr kumimoji="1" lang="ja-JP" altLang="en-US" b="1" dirty="0"/>
              <a:t>社</a:t>
            </a:r>
          </a:p>
        </p:txBody>
      </p:sp>
      <p:sp>
        <p:nvSpPr>
          <p:cNvPr id="22" name="右矢印 21"/>
          <p:cNvSpPr/>
          <p:nvPr/>
        </p:nvSpPr>
        <p:spPr>
          <a:xfrm>
            <a:off x="1763688" y="422102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3" name="右矢印 22"/>
          <p:cNvSpPr/>
          <p:nvPr/>
        </p:nvSpPr>
        <p:spPr>
          <a:xfrm>
            <a:off x="7092280" y="422102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4" name="右矢印 23"/>
          <p:cNvSpPr/>
          <p:nvPr/>
        </p:nvSpPr>
        <p:spPr>
          <a:xfrm>
            <a:off x="5316082" y="422102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5" name="右矢印 24"/>
          <p:cNvSpPr/>
          <p:nvPr/>
        </p:nvSpPr>
        <p:spPr>
          <a:xfrm>
            <a:off x="3539885" y="422102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6" name="正方形/長方形 25"/>
          <p:cNvSpPr/>
          <p:nvPr/>
        </p:nvSpPr>
        <p:spPr>
          <a:xfrm>
            <a:off x="467544" y="5301208"/>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b="1" dirty="0"/>
              <a:t>排出</a:t>
            </a:r>
          </a:p>
        </p:txBody>
      </p:sp>
      <p:sp>
        <p:nvSpPr>
          <p:cNvPr id="27" name="正方形/長方形 26"/>
          <p:cNvSpPr/>
          <p:nvPr/>
        </p:nvSpPr>
        <p:spPr>
          <a:xfrm>
            <a:off x="2249742" y="5301208"/>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b="1" dirty="0"/>
              <a:t>運搬</a:t>
            </a:r>
            <a:endParaRPr lang="en-US" altLang="ja-JP" b="1" dirty="0"/>
          </a:p>
          <a:p>
            <a:pPr algn="ctr"/>
            <a:r>
              <a:rPr kumimoji="1" lang="ja-JP" altLang="en-US" b="1" dirty="0"/>
              <a:t>Ｈ社</a:t>
            </a:r>
          </a:p>
        </p:txBody>
      </p:sp>
      <p:sp>
        <p:nvSpPr>
          <p:cNvPr id="28" name="正方形/長方形 27"/>
          <p:cNvSpPr/>
          <p:nvPr/>
        </p:nvSpPr>
        <p:spPr>
          <a:xfrm>
            <a:off x="5814138" y="5301208"/>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b="1" dirty="0"/>
              <a:t>中間処分</a:t>
            </a:r>
            <a:endParaRPr lang="en-US" altLang="ja-JP" b="1" dirty="0"/>
          </a:p>
          <a:p>
            <a:pPr algn="ctr"/>
            <a:r>
              <a:rPr lang="ja-JP" altLang="en-US" b="1" dirty="0"/>
              <a:t>Ｊ</a:t>
            </a:r>
            <a:r>
              <a:rPr kumimoji="1" lang="ja-JP" altLang="en-US" b="1" dirty="0"/>
              <a:t>社</a:t>
            </a:r>
          </a:p>
        </p:txBody>
      </p:sp>
      <p:sp>
        <p:nvSpPr>
          <p:cNvPr id="29" name="正方形/長方形 28"/>
          <p:cNvSpPr/>
          <p:nvPr/>
        </p:nvSpPr>
        <p:spPr>
          <a:xfrm>
            <a:off x="4031940" y="5301208"/>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b="1" dirty="0"/>
              <a:t>運搬</a:t>
            </a:r>
            <a:endParaRPr kumimoji="1" lang="en-US" altLang="ja-JP" b="1" dirty="0"/>
          </a:p>
          <a:p>
            <a:pPr algn="ctr"/>
            <a:r>
              <a:rPr lang="ja-JP" altLang="en-US" b="1" dirty="0"/>
              <a:t>Ｉ社</a:t>
            </a:r>
            <a:endParaRPr kumimoji="1" lang="ja-JP" altLang="en-US" b="1" dirty="0"/>
          </a:p>
        </p:txBody>
      </p:sp>
      <p:sp>
        <p:nvSpPr>
          <p:cNvPr id="31" name="右矢印 30"/>
          <p:cNvSpPr/>
          <p:nvPr/>
        </p:nvSpPr>
        <p:spPr>
          <a:xfrm>
            <a:off x="1763688" y="5373152"/>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33" name="右矢印 32"/>
          <p:cNvSpPr/>
          <p:nvPr/>
        </p:nvSpPr>
        <p:spPr>
          <a:xfrm>
            <a:off x="5316082" y="5373152"/>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34" name="右矢印 33"/>
          <p:cNvSpPr/>
          <p:nvPr/>
        </p:nvSpPr>
        <p:spPr>
          <a:xfrm>
            <a:off x="3539885" y="5373152"/>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35" name="右矢印 34"/>
          <p:cNvSpPr/>
          <p:nvPr/>
        </p:nvSpPr>
        <p:spPr>
          <a:xfrm>
            <a:off x="7092280" y="5373152"/>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p:txBody>
          <a:bodyPr/>
          <a:lstStyle/>
          <a:p>
            <a:fld id="{B19F71B2-C08B-4251-8631-B17A6B7397F4}" type="slidenum">
              <a:rPr kumimoji="1" lang="ja-JP" altLang="en-US" smtClean="0"/>
              <a:t>8</a:t>
            </a:fld>
            <a:endParaRPr kumimoji="1" lang="ja-JP" altLang="en-US"/>
          </a:p>
        </p:txBody>
      </p:sp>
      <p:pic>
        <p:nvPicPr>
          <p:cNvPr id="32"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9" name="フッター プレースホルダー 8"/>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3446411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実務で学ぶ</a:t>
            </a:r>
          </a:p>
        </p:txBody>
      </p:sp>
      <p:sp>
        <p:nvSpPr>
          <p:cNvPr id="3" name="コンテンツ プレースホルダー 2"/>
          <p:cNvSpPr>
            <a:spLocks noGrp="1"/>
          </p:cNvSpPr>
          <p:nvPr>
            <p:ph idx="1"/>
          </p:nvPr>
        </p:nvSpPr>
        <p:spPr>
          <a:xfrm>
            <a:off x="251520" y="1412776"/>
            <a:ext cx="8579296" cy="4968552"/>
          </a:xfrm>
        </p:spPr>
        <p:txBody>
          <a:bodyPr>
            <a:normAutofit/>
          </a:bodyPr>
          <a:lstStyle/>
          <a:p>
            <a:pPr>
              <a:buFont typeface="Wingdings" panose="05000000000000000000" pitchFamily="2" charset="2"/>
              <a:buChar char="Ø"/>
            </a:pPr>
            <a:r>
              <a:rPr lang="ja-JP" altLang="en-US" dirty="0"/>
              <a:t>１つの業者に収集運搬と処分を一括で委託する場合　</a:t>
            </a:r>
            <a:r>
              <a:rPr lang="ja-JP" altLang="en-US" b="1" dirty="0">
                <a:solidFill>
                  <a:srgbClr val="FF0000"/>
                </a:solidFill>
              </a:rPr>
              <a:t>⇒　Ａ社と締結</a:t>
            </a:r>
            <a:endParaRPr lang="en-US" altLang="ja-JP" b="1" dirty="0">
              <a:solidFill>
                <a:srgbClr val="FF0000"/>
              </a:solidFill>
            </a:endParaRPr>
          </a:p>
          <a:p>
            <a:pPr marL="0" indent="0">
              <a:buNone/>
            </a:pPr>
            <a:endParaRPr lang="en-US" altLang="ja-JP" dirty="0"/>
          </a:p>
          <a:p>
            <a:pPr>
              <a:buFont typeface="Wingdings" panose="05000000000000000000" pitchFamily="2" charset="2"/>
              <a:buChar char="Ø"/>
            </a:pPr>
            <a:r>
              <a:rPr lang="ja-JP" altLang="en-US" dirty="0"/>
              <a:t>１つの業者に収集運搬を、別の業者に処分を委託する場合　</a:t>
            </a:r>
            <a:r>
              <a:rPr lang="ja-JP" altLang="en-US" b="1" dirty="0">
                <a:solidFill>
                  <a:srgbClr val="FF0000"/>
                </a:solidFill>
              </a:rPr>
              <a:t>⇒　Ｄ社・Ｅ社と締結</a:t>
            </a:r>
            <a:endParaRPr lang="en-US" altLang="ja-JP" b="1" dirty="0">
              <a:solidFill>
                <a:srgbClr val="FF0000"/>
              </a:solidFill>
            </a:endParaRPr>
          </a:p>
          <a:p>
            <a:pPr>
              <a:buFont typeface="Wingdings" panose="05000000000000000000" pitchFamily="2" charset="2"/>
              <a:buChar char="Ø"/>
            </a:pPr>
            <a:endParaRPr lang="en-US" altLang="ja-JP" dirty="0"/>
          </a:p>
          <a:p>
            <a:pPr>
              <a:buFont typeface="Wingdings" panose="05000000000000000000" pitchFamily="2" charset="2"/>
              <a:buChar char="Ø"/>
            </a:pPr>
            <a:r>
              <a:rPr lang="ja-JP" altLang="en-US" dirty="0"/>
              <a:t>区間運搬がある場合　</a:t>
            </a:r>
            <a:r>
              <a:rPr lang="ja-JP" altLang="en-US" b="1" dirty="0">
                <a:solidFill>
                  <a:srgbClr val="FF0000"/>
                </a:solidFill>
              </a:rPr>
              <a:t>⇒　Ｈ社・Ｉ社・Ｊ社と締結</a:t>
            </a:r>
            <a:endParaRPr lang="en-US" altLang="ja-JP" b="1" dirty="0">
              <a:solidFill>
                <a:srgbClr val="FF0000"/>
              </a:solidFill>
            </a:endParaRPr>
          </a:p>
          <a:p>
            <a:pPr marL="0" indent="0">
              <a:buNone/>
            </a:pPr>
            <a:r>
              <a:rPr lang="ja-JP" altLang="en-US" dirty="0"/>
              <a:t>　　　　　　　　　　　　　　　　　　　　　　　　　　　　・・・</a:t>
            </a:r>
            <a:endParaRPr lang="en-US" altLang="ja-JP" dirty="0"/>
          </a:p>
        </p:txBody>
      </p:sp>
      <p:sp>
        <p:nvSpPr>
          <p:cNvPr id="4" name="正方形/長方形 3"/>
          <p:cNvSpPr/>
          <p:nvPr/>
        </p:nvSpPr>
        <p:spPr>
          <a:xfrm>
            <a:off x="467544" y="2492960"/>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b="1" dirty="0"/>
              <a:t>排出</a:t>
            </a:r>
          </a:p>
        </p:txBody>
      </p:sp>
      <p:sp>
        <p:nvSpPr>
          <p:cNvPr id="5" name="正方形/長方形 4"/>
          <p:cNvSpPr/>
          <p:nvPr/>
        </p:nvSpPr>
        <p:spPr>
          <a:xfrm>
            <a:off x="2249742" y="2492960"/>
            <a:ext cx="1116000" cy="5760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ja-JP" altLang="en-US" b="1" dirty="0"/>
              <a:t>運搬</a:t>
            </a:r>
            <a:endParaRPr lang="en-US" altLang="ja-JP" b="1" dirty="0"/>
          </a:p>
          <a:p>
            <a:pPr algn="ctr"/>
            <a:r>
              <a:rPr kumimoji="1" lang="ja-JP" altLang="en-US" b="1" dirty="0"/>
              <a:t>Ａ社</a:t>
            </a:r>
          </a:p>
        </p:txBody>
      </p:sp>
      <p:sp>
        <p:nvSpPr>
          <p:cNvPr id="6" name="正方形/長方形 5"/>
          <p:cNvSpPr/>
          <p:nvPr/>
        </p:nvSpPr>
        <p:spPr>
          <a:xfrm>
            <a:off x="4031940" y="2492960"/>
            <a:ext cx="1116000" cy="5760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ja-JP" altLang="en-US" b="1" dirty="0"/>
              <a:t>中間処分</a:t>
            </a:r>
            <a:endParaRPr lang="en-US" altLang="ja-JP" b="1" dirty="0"/>
          </a:p>
          <a:p>
            <a:pPr algn="ctr"/>
            <a:r>
              <a:rPr kumimoji="1" lang="ja-JP" altLang="en-US" b="1" dirty="0"/>
              <a:t>Ａ社</a:t>
            </a:r>
          </a:p>
        </p:txBody>
      </p:sp>
      <p:sp>
        <p:nvSpPr>
          <p:cNvPr id="7" name="正方形/長方形 6"/>
          <p:cNvSpPr/>
          <p:nvPr/>
        </p:nvSpPr>
        <p:spPr>
          <a:xfrm>
            <a:off x="5814138" y="2492960"/>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b="1" dirty="0"/>
              <a:t>運搬</a:t>
            </a:r>
            <a:endParaRPr kumimoji="1" lang="en-US" altLang="ja-JP" b="1" dirty="0"/>
          </a:p>
          <a:p>
            <a:pPr algn="ctr"/>
            <a:r>
              <a:rPr lang="ja-JP" altLang="en-US" b="1" dirty="0"/>
              <a:t>Ｂ社</a:t>
            </a:r>
            <a:endParaRPr kumimoji="1" lang="ja-JP" altLang="en-US" b="1" dirty="0"/>
          </a:p>
        </p:txBody>
      </p:sp>
      <p:sp>
        <p:nvSpPr>
          <p:cNvPr id="10" name="正方形/長方形 9"/>
          <p:cNvSpPr/>
          <p:nvPr/>
        </p:nvSpPr>
        <p:spPr>
          <a:xfrm>
            <a:off x="7596336" y="2492960"/>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b="1" dirty="0"/>
              <a:t>最終処分</a:t>
            </a:r>
            <a:endParaRPr lang="en-US" altLang="ja-JP" b="1" dirty="0"/>
          </a:p>
          <a:p>
            <a:pPr algn="ctr"/>
            <a:r>
              <a:rPr kumimoji="1" lang="ja-JP" altLang="en-US" b="1" dirty="0"/>
              <a:t>Ｃ社</a:t>
            </a:r>
          </a:p>
        </p:txBody>
      </p:sp>
      <p:sp>
        <p:nvSpPr>
          <p:cNvPr id="11" name="右矢印 10"/>
          <p:cNvSpPr/>
          <p:nvPr/>
        </p:nvSpPr>
        <p:spPr>
          <a:xfrm>
            <a:off x="1763688" y="256490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2" name="右矢印 11"/>
          <p:cNvSpPr/>
          <p:nvPr/>
        </p:nvSpPr>
        <p:spPr>
          <a:xfrm>
            <a:off x="7092280" y="256490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5" name="右矢印 14"/>
          <p:cNvSpPr/>
          <p:nvPr/>
        </p:nvSpPr>
        <p:spPr>
          <a:xfrm>
            <a:off x="5316082" y="256490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6" name="右矢印 15"/>
          <p:cNvSpPr/>
          <p:nvPr/>
        </p:nvSpPr>
        <p:spPr>
          <a:xfrm>
            <a:off x="3539885" y="256490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7" name="正方形/長方形 16"/>
          <p:cNvSpPr/>
          <p:nvPr/>
        </p:nvSpPr>
        <p:spPr>
          <a:xfrm>
            <a:off x="467544" y="4149080"/>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b="1" dirty="0"/>
              <a:t>排出</a:t>
            </a:r>
          </a:p>
        </p:txBody>
      </p:sp>
      <p:sp>
        <p:nvSpPr>
          <p:cNvPr id="18" name="正方形/長方形 17"/>
          <p:cNvSpPr/>
          <p:nvPr/>
        </p:nvSpPr>
        <p:spPr>
          <a:xfrm>
            <a:off x="2249742" y="4149080"/>
            <a:ext cx="1116000" cy="5760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ja-JP" altLang="en-US" b="1" dirty="0"/>
              <a:t>運搬</a:t>
            </a:r>
            <a:endParaRPr lang="en-US" altLang="ja-JP" b="1" dirty="0"/>
          </a:p>
          <a:p>
            <a:pPr algn="ctr"/>
            <a:r>
              <a:rPr lang="ja-JP" altLang="en-US" b="1" dirty="0"/>
              <a:t>Ｄ</a:t>
            </a:r>
            <a:r>
              <a:rPr kumimoji="1" lang="ja-JP" altLang="en-US" b="1" dirty="0"/>
              <a:t>社</a:t>
            </a:r>
          </a:p>
        </p:txBody>
      </p:sp>
      <p:sp>
        <p:nvSpPr>
          <p:cNvPr id="19" name="正方形/長方形 18"/>
          <p:cNvSpPr/>
          <p:nvPr/>
        </p:nvSpPr>
        <p:spPr>
          <a:xfrm>
            <a:off x="4031940" y="4149080"/>
            <a:ext cx="1116000" cy="5760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ja-JP" altLang="en-US" b="1" dirty="0"/>
              <a:t>中間処分</a:t>
            </a:r>
            <a:endParaRPr lang="en-US" altLang="ja-JP" b="1" dirty="0"/>
          </a:p>
          <a:p>
            <a:pPr algn="ctr"/>
            <a:r>
              <a:rPr lang="ja-JP" altLang="en-US" b="1" dirty="0"/>
              <a:t>Ｅ</a:t>
            </a:r>
            <a:r>
              <a:rPr kumimoji="1" lang="ja-JP" altLang="en-US" b="1" dirty="0"/>
              <a:t>社</a:t>
            </a:r>
          </a:p>
        </p:txBody>
      </p:sp>
      <p:sp>
        <p:nvSpPr>
          <p:cNvPr id="20" name="正方形/長方形 19"/>
          <p:cNvSpPr/>
          <p:nvPr/>
        </p:nvSpPr>
        <p:spPr>
          <a:xfrm>
            <a:off x="5814138" y="4149080"/>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b="1" dirty="0"/>
              <a:t>運搬</a:t>
            </a:r>
            <a:endParaRPr kumimoji="1" lang="en-US" altLang="ja-JP" b="1" dirty="0"/>
          </a:p>
          <a:p>
            <a:pPr algn="ctr"/>
            <a:r>
              <a:rPr lang="ja-JP" altLang="en-US" b="1" dirty="0"/>
              <a:t>Ｆ社</a:t>
            </a:r>
            <a:endParaRPr kumimoji="1" lang="ja-JP" altLang="en-US" b="1" dirty="0"/>
          </a:p>
        </p:txBody>
      </p:sp>
      <p:sp>
        <p:nvSpPr>
          <p:cNvPr id="21" name="正方形/長方形 20"/>
          <p:cNvSpPr/>
          <p:nvPr/>
        </p:nvSpPr>
        <p:spPr>
          <a:xfrm>
            <a:off x="7596336" y="4149080"/>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b="1" dirty="0"/>
              <a:t>最終処分</a:t>
            </a:r>
            <a:endParaRPr lang="en-US" altLang="ja-JP" b="1" dirty="0"/>
          </a:p>
          <a:p>
            <a:pPr algn="ctr"/>
            <a:r>
              <a:rPr lang="ja-JP" altLang="en-US" b="1" dirty="0"/>
              <a:t>Ｇ</a:t>
            </a:r>
            <a:r>
              <a:rPr kumimoji="1" lang="ja-JP" altLang="en-US" b="1" dirty="0"/>
              <a:t>社</a:t>
            </a:r>
          </a:p>
        </p:txBody>
      </p:sp>
      <p:sp>
        <p:nvSpPr>
          <p:cNvPr id="22" name="右矢印 21"/>
          <p:cNvSpPr/>
          <p:nvPr/>
        </p:nvSpPr>
        <p:spPr>
          <a:xfrm>
            <a:off x="1763688" y="422102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3" name="右矢印 22"/>
          <p:cNvSpPr/>
          <p:nvPr/>
        </p:nvSpPr>
        <p:spPr>
          <a:xfrm>
            <a:off x="7092280" y="422102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4" name="右矢印 23"/>
          <p:cNvSpPr/>
          <p:nvPr/>
        </p:nvSpPr>
        <p:spPr>
          <a:xfrm>
            <a:off x="5316082" y="422102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5" name="右矢印 24"/>
          <p:cNvSpPr/>
          <p:nvPr/>
        </p:nvSpPr>
        <p:spPr>
          <a:xfrm>
            <a:off x="3539885" y="4221024"/>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6" name="正方形/長方形 25"/>
          <p:cNvSpPr/>
          <p:nvPr/>
        </p:nvSpPr>
        <p:spPr>
          <a:xfrm>
            <a:off x="467544" y="5301208"/>
            <a:ext cx="1116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b="1" dirty="0"/>
              <a:t>排出</a:t>
            </a:r>
          </a:p>
        </p:txBody>
      </p:sp>
      <p:sp>
        <p:nvSpPr>
          <p:cNvPr id="27" name="正方形/長方形 26"/>
          <p:cNvSpPr/>
          <p:nvPr/>
        </p:nvSpPr>
        <p:spPr>
          <a:xfrm>
            <a:off x="2249742" y="5301208"/>
            <a:ext cx="1116000" cy="5760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ja-JP" altLang="en-US" b="1" dirty="0"/>
              <a:t>運搬</a:t>
            </a:r>
            <a:endParaRPr lang="en-US" altLang="ja-JP" b="1" dirty="0"/>
          </a:p>
          <a:p>
            <a:pPr algn="ctr"/>
            <a:r>
              <a:rPr kumimoji="1" lang="ja-JP" altLang="en-US" b="1" dirty="0"/>
              <a:t>Ｈ社</a:t>
            </a:r>
          </a:p>
        </p:txBody>
      </p:sp>
      <p:sp>
        <p:nvSpPr>
          <p:cNvPr id="28" name="正方形/長方形 27"/>
          <p:cNvSpPr/>
          <p:nvPr/>
        </p:nvSpPr>
        <p:spPr>
          <a:xfrm>
            <a:off x="5814138" y="5301208"/>
            <a:ext cx="1116000" cy="5760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ja-JP" altLang="en-US" b="1" dirty="0"/>
              <a:t>中間処分</a:t>
            </a:r>
            <a:endParaRPr lang="en-US" altLang="ja-JP" b="1" dirty="0"/>
          </a:p>
          <a:p>
            <a:pPr algn="ctr"/>
            <a:r>
              <a:rPr lang="ja-JP" altLang="en-US" b="1" dirty="0"/>
              <a:t>Ｊ</a:t>
            </a:r>
            <a:r>
              <a:rPr kumimoji="1" lang="ja-JP" altLang="en-US" b="1" dirty="0"/>
              <a:t>社</a:t>
            </a:r>
          </a:p>
        </p:txBody>
      </p:sp>
      <p:sp>
        <p:nvSpPr>
          <p:cNvPr id="29" name="正方形/長方形 28"/>
          <p:cNvSpPr/>
          <p:nvPr/>
        </p:nvSpPr>
        <p:spPr>
          <a:xfrm>
            <a:off x="4031940" y="5301208"/>
            <a:ext cx="1116000" cy="5760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kumimoji="1" lang="ja-JP" altLang="en-US" b="1" dirty="0"/>
              <a:t>運搬</a:t>
            </a:r>
            <a:endParaRPr kumimoji="1" lang="en-US" altLang="ja-JP" b="1" dirty="0"/>
          </a:p>
          <a:p>
            <a:pPr algn="ctr"/>
            <a:r>
              <a:rPr lang="ja-JP" altLang="en-US" b="1" dirty="0"/>
              <a:t>Ｉ社</a:t>
            </a:r>
            <a:endParaRPr kumimoji="1" lang="ja-JP" altLang="en-US" b="1" dirty="0"/>
          </a:p>
        </p:txBody>
      </p:sp>
      <p:sp>
        <p:nvSpPr>
          <p:cNvPr id="31" name="右矢印 30"/>
          <p:cNvSpPr/>
          <p:nvPr/>
        </p:nvSpPr>
        <p:spPr>
          <a:xfrm>
            <a:off x="1763688" y="5373152"/>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33" name="右矢印 32"/>
          <p:cNvSpPr/>
          <p:nvPr/>
        </p:nvSpPr>
        <p:spPr>
          <a:xfrm>
            <a:off x="5316082" y="5373152"/>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34" name="右矢印 33"/>
          <p:cNvSpPr/>
          <p:nvPr/>
        </p:nvSpPr>
        <p:spPr>
          <a:xfrm>
            <a:off x="3539885" y="5373152"/>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35" name="右矢印 34"/>
          <p:cNvSpPr/>
          <p:nvPr/>
        </p:nvSpPr>
        <p:spPr>
          <a:xfrm>
            <a:off x="7092280" y="5373152"/>
            <a:ext cx="360040" cy="43204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p:txBody>
          <a:bodyPr/>
          <a:lstStyle/>
          <a:p>
            <a:fld id="{B19F71B2-C08B-4251-8631-B17A6B7397F4}" type="slidenum">
              <a:rPr kumimoji="1" lang="ja-JP" altLang="en-US" smtClean="0"/>
              <a:t>9</a:t>
            </a:fld>
            <a:endParaRPr kumimoji="1" lang="ja-JP" altLang="en-US"/>
          </a:p>
        </p:txBody>
      </p:sp>
      <p:pic>
        <p:nvPicPr>
          <p:cNvPr id="32"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9" name="フッター プレースホルダー 8"/>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82206880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1392</TotalTime>
  <Words>2647</Words>
  <Application>Microsoft Office PowerPoint</Application>
  <PresentationFormat>画面に合わせる (4:3)</PresentationFormat>
  <Paragraphs>299</Paragraphs>
  <Slides>12</Slides>
  <Notes>12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12</vt:i4>
      </vt:variant>
    </vt:vector>
  </HeadingPairs>
  <TitlesOfParts>
    <vt:vector size="17" baseType="lpstr">
      <vt:lpstr>ＭＳ Ｐゴシック</vt:lpstr>
      <vt:lpstr>Arial</vt:lpstr>
      <vt:lpstr>Calibri</vt:lpstr>
      <vt:lpstr>Wingdings</vt:lpstr>
      <vt:lpstr>Office ​​テーマ</vt:lpstr>
      <vt:lpstr>１０分でわかる◎ 産業廃棄物ちょっと講座</vt:lpstr>
      <vt:lpstr>排出事業者の責任</vt:lpstr>
      <vt:lpstr>委託契約書が必要な理由</vt:lpstr>
      <vt:lpstr>委託契約書のポイント</vt:lpstr>
      <vt:lpstr>委託契約書に記載すべき事項①</vt:lpstr>
      <vt:lpstr>委託契約書に記載すべき事項②</vt:lpstr>
      <vt:lpstr>委託契約の締結相手</vt:lpstr>
      <vt:lpstr>実務で学ぶ</vt:lpstr>
      <vt:lpstr>実務で学ぶ</vt:lpstr>
      <vt:lpstr>委託契約書に係る罰則①</vt:lpstr>
      <vt:lpstr>委託契約書に係る罰則②</vt:lpstr>
      <vt:lpstr>PowerPoint プレゼンテーション</vt:lpstr>
    </vt:vector>
  </TitlesOfParts>
  <Company>豊田市役所</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沢田　浩明</dc:creator>
  <cp:lastModifiedBy>市村　理沙</cp:lastModifiedBy>
  <cp:revision>73</cp:revision>
  <dcterms:created xsi:type="dcterms:W3CDTF">2015-10-21T01:57:29Z</dcterms:created>
  <dcterms:modified xsi:type="dcterms:W3CDTF">2023-08-17T06:40:45Z</dcterms:modified>
</cp:coreProperties>
</file>