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95" r:id="rId3"/>
    <p:sldId id="264" r:id="rId4"/>
    <p:sldId id="299" r:id="rId5"/>
    <p:sldId id="300" r:id="rId6"/>
    <p:sldId id="301" r:id="rId7"/>
    <p:sldId id="302" r:id="rId8"/>
    <p:sldId id="303" r:id="rId9"/>
    <p:sldId id="304" r:id="rId10"/>
    <p:sldId id="298" r:id="rId11"/>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9074" autoAdjust="0"/>
  </p:normalViewPr>
  <p:slideViewPr>
    <p:cSldViewPr>
      <p:cViewPr>
        <p:scale>
          <a:sx n="100" d="100"/>
          <a:sy n="100" d="100"/>
        </p:scale>
        <p:origin x="1896" y="-3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7" d="100"/>
          <a:sy n="77" d="100"/>
        </p:scale>
        <p:origin x="408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EC943438-57A6-4334-BE9B-BBE9D2161253}" type="datetimeFigureOut">
              <a:rPr kumimoji="1" lang="ja-JP" altLang="en-US" smtClean="0"/>
              <a:t>2023/8/18</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433C779F-5C7F-4090-BAB2-6CB3A5EBCEDF}" type="slidenum">
              <a:rPr kumimoji="1" lang="ja-JP" altLang="en-US" smtClean="0"/>
              <a:t>‹#›</a:t>
            </a:fld>
            <a:endParaRPr kumimoji="1" lang="ja-JP" altLang="en-US"/>
          </a:p>
        </p:txBody>
      </p:sp>
    </p:spTree>
    <p:extLst>
      <p:ext uri="{BB962C8B-B14F-4D97-AF65-F5344CB8AC3E}">
        <p14:creationId xmlns:p14="http://schemas.microsoft.com/office/powerpoint/2010/main" val="24828936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今回のテーマは、「</a:t>
            </a:r>
            <a:r>
              <a:rPr lang="ja-JP" altLang="en-US" dirty="0">
                <a:solidFill>
                  <a:schemeClr val="tx1"/>
                </a:solidFill>
                <a:latin typeface="+mn-ea"/>
                <a:ea typeface="+mn-ea"/>
              </a:rPr>
              <a:t>建設廃棄物の適正処理</a:t>
            </a:r>
            <a:r>
              <a:rPr kumimoji="1" lang="ja-JP" altLang="en-US" dirty="0">
                <a:solidFill>
                  <a:schemeClr val="tx1"/>
                </a:solidFill>
                <a:latin typeface="+mn-ea"/>
                <a:ea typeface="+mn-ea"/>
              </a:rPr>
              <a:t>」です。</a:t>
            </a:r>
            <a:endParaRPr kumimoji="1"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建設廃棄物の不適正処理については、全国的に問題となっています。</a:t>
            </a:r>
            <a:endParaRPr kumimoji="1"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そのため、廃棄物処理法上でも特殊な取扱いをすべき物として、特別な規定が作られています。</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433C779F-5C7F-4090-BAB2-6CB3A5EBCEDF}" type="slidenum">
              <a:rPr kumimoji="1" lang="ja-JP" altLang="en-US" smtClean="0"/>
              <a:t>1</a:t>
            </a:fld>
            <a:endParaRPr kumimoji="1" lang="ja-JP" altLang="en-US"/>
          </a:p>
        </p:txBody>
      </p:sp>
    </p:spTree>
    <p:extLst>
      <p:ext uri="{BB962C8B-B14F-4D97-AF65-F5344CB8AC3E}">
        <p14:creationId xmlns:p14="http://schemas.microsoft.com/office/powerpoint/2010/main" val="84763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en-US" altLang="ja-JP" sz="1200" dirty="0">
                <a:solidFill>
                  <a:schemeClr val="tx1"/>
                </a:solidFill>
                <a:latin typeface="+mn-ea"/>
                <a:ea typeface="+mn-ea"/>
              </a:rPr>
              <a:t>『</a:t>
            </a:r>
            <a:r>
              <a:rPr lang="ja-JP" altLang="en-US" sz="1200" dirty="0">
                <a:solidFill>
                  <a:schemeClr val="tx1"/>
                </a:solidFill>
                <a:latin typeface="+mn-ea"/>
                <a:ea typeface="+mn-ea"/>
              </a:rPr>
              <a:t>第１０回　建設廃棄物の適正処理</a:t>
            </a:r>
            <a:r>
              <a:rPr lang="en-US" altLang="ja-JP" sz="1200" dirty="0">
                <a:solidFill>
                  <a:schemeClr val="tx1"/>
                </a:solidFill>
                <a:latin typeface="+mn-ea"/>
                <a:ea typeface="+mn-ea"/>
              </a:rPr>
              <a:t>』</a:t>
            </a:r>
            <a:r>
              <a:rPr lang="ja-JP" altLang="en-US" sz="1200" dirty="0">
                <a:solidFill>
                  <a:schemeClr val="tx1"/>
                </a:solidFill>
                <a:latin typeface="+mn-ea"/>
                <a:ea typeface="+mn-ea"/>
              </a:rPr>
              <a:t>　は以上になります。</a:t>
            </a:r>
            <a:endParaRPr lang="en-US" altLang="ja-JP" sz="1200" dirty="0">
              <a:solidFill>
                <a:schemeClr val="tx1"/>
              </a:solidFill>
              <a:latin typeface="+mn-ea"/>
              <a:ea typeface="+mn-ea"/>
            </a:endParaRPr>
          </a:p>
          <a:p>
            <a:pPr marL="0" indent="0">
              <a:buNone/>
            </a:pPr>
            <a:endParaRPr lang="en-US" altLang="ja-JP" dirty="0">
              <a:solidFill>
                <a:schemeClr val="tx1"/>
              </a:solidFill>
            </a:endParaRPr>
          </a:p>
          <a:p>
            <a:pPr marL="0" indent="0">
              <a:buNone/>
            </a:pPr>
            <a:r>
              <a:rPr lang="ja-JP" altLang="en-US" dirty="0">
                <a:solidFill>
                  <a:schemeClr val="tx1"/>
                </a:solidFill>
              </a:rPr>
              <a:t>建設廃棄物は、不適正な処理が特に多くなっています。元請業者として仕事を請ける場合は、廃棄物管理に十分留意し、適正処理を心がけてください。</a:t>
            </a:r>
            <a:endParaRPr lang="en-US" altLang="ja-JP" dirty="0">
              <a:solidFill>
                <a:schemeClr val="tx1"/>
              </a:solidFill>
            </a:endParaRPr>
          </a:p>
          <a:p>
            <a:endParaRPr kumimoji="1" lang="ja-JP" altLang="en-US" sz="1200"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433C779F-5C7F-4090-BAB2-6CB3A5EBCEDF}" type="slidenum">
              <a:rPr kumimoji="1" lang="ja-JP" altLang="en-US" smtClean="0"/>
              <a:t>10</a:t>
            </a:fld>
            <a:endParaRPr kumimoji="1" lang="ja-JP" altLang="en-US"/>
          </a:p>
        </p:txBody>
      </p:sp>
    </p:spTree>
    <p:extLst>
      <p:ext uri="{BB962C8B-B14F-4D97-AF65-F5344CB8AC3E}">
        <p14:creationId xmlns:p14="http://schemas.microsoft.com/office/powerpoint/2010/main" val="4001287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まずは、建設廃棄物の現状をお伝えします。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環境省が発行している環境白書によると、不法投棄やその他不適正処理の件数や量は、建設廃棄物とそれ以外を比べたとき、圧倒的に建設廃棄物の方が多くなっています。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これは、高額な処分費用、短期的に大量に発生すること、建設業界の下請構造等が原因とされています。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433C779F-5C7F-4090-BAB2-6CB3A5EBCEDF}" type="slidenum">
              <a:rPr kumimoji="1" lang="ja-JP" altLang="en-US" smtClean="0"/>
              <a:t>2</a:t>
            </a:fld>
            <a:endParaRPr kumimoji="1" lang="ja-JP" altLang="en-US"/>
          </a:p>
        </p:txBody>
      </p:sp>
    </p:spTree>
    <p:extLst>
      <p:ext uri="{BB962C8B-B14F-4D97-AF65-F5344CB8AC3E}">
        <p14:creationId xmlns:p14="http://schemas.microsoft.com/office/powerpoint/2010/main" val="1309867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kumimoji="1" lang="ja-JP" altLang="en-US" dirty="0">
                <a:solidFill>
                  <a:schemeClr val="tx1"/>
                </a:solidFill>
                <a:latin typeface="+mn-ea"/>
                <a:ea typeface="+mn-ea"/>
              </a:rPr>
              <a:t>現状をご理解いただいたところで、</a:t>
            </a:r>
            <a:r>
              <a:rPr lang="ja-JP" altLang="en-US" dirty="0">
                <a:solidFill>
                  <a:schemeClr val="tx1"/>
                </a:solidFill>
                <a:latin typeface="+mn-ea"/>
                <a:ea typeface="+mn-ea"/>
              </a:rPr>
              <a:t>廃棄物処理法の規定を見てみましょう。</a:t>
            </a:r>
            <a:endParaRPr lang="en-US" altLang="ja-JP" dirty="0">
              <a:solidFill>
                <a:schemeClr val="tx1"/>
              </a:solidFill>
              <a:latin typeface="+mn-ea"/>
              <a:ea typeface="+mn-ea"/>
            </a:endParaRPr>
          </a:p>
          <a:p>
            <a:pPr marL="0" indent="0">
              <a:buNone/>
            </a:pP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第２１条の３第１項</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土木建築に関する工事が数次の請負によって行われる場合にあっては、当該建設工事に伴い生ずる廃棄物の処理についてのこの法律の規定の適用については、当該建設工事の注文者から直接建設工事を請け負った建設業者を事業者とする。</a:t>
            </a:r>
            <a:endParaRPr lang="en-US" altLang="ja-JP" dirty="0">
              <a:solidFill>
                <a:schemeClr val="tx1"/>
              </a:solidFill>
              <a:latin typeface="+mn-ea"/>
              <a:ea typeface="+mn-ea"/>
            </a:endParaRPr>
          </a:p>
          <a:p>
            <a:pPr marL="0" indent="0">
              <a:buNone/>
            </a:pP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要するに、建設工事から発生する廃棄物の排出事業者は元請業者とする、ということです。</a:t>
            </a:r>
            <a:endParaRPr lang="en-US" altLang="ja-JP" dirty="0">
              <a:solidFill>
                <a:schemeClr val="tx1"/>
              </a:solidFill>
              <a:latin typeface="+mn-ea"/>
              <a:ea typeface="+mn-ea"/>
            </a:endParaRPr>
          </a:p>
          <a:p>
            <a:endParaRPr kumimoji="1" lang="ja-JP" altLang="en-US"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433C779F-5C7F-4090-BAB2-6CB3A5EBCEDF}" type="slidenum">
              <a:rPr kumimoji="1" lang="ja-JP" altLang="en-US" smtClean="0"/>
              <a:t>3</a:t>
            </a:fld>
            <a:endParaRPr kumimoji="1" lang="ja-JP" altLang="en-US"/>
          </a:p>
        </p:txBody>
      </p:sp>
    </p:spTree>
    <p:extLst>
      <p:ext uri="{BB962C8B-B14F-4D97-AF65-F5344CB8AC3E}">
        <p14:creationId xmlns:p14="http://schemas.microsoft.com/office/powerpoint/2010/main" val="1071968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土木建築に関する工事とは、工作物の新築、改築、除去、解体工事のことを指しています。</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よく勘違いされる方がいますが、建設業法で許可や登録が必要な工事という意味ではなく、より広い範囲の工事を指しています。</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建設業法の考え方で判断するのは危険です。</a:t>
            </a:r>
            <a:endParaRPr kumimoji="1"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勘違いしてしまうと、無許可業者に委託してしまっただとか、下請業者が無許可で収集運搬してしまったなんてことが起こります。</a:t>
            </a:r>
            <a:endParaRPr kumimoji="1"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また事業者というのは、排出事業者のことですので、建設工事の場合は、元請業者が排出事業者責任を負うことになります。</a:t>
            </a:r>
            <a:endParaRPr kumimoji="1"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これは、工事全体の指揮監督できる者である元請業者に全責任を負わすことで、立場の弱い下請業者に無理難題な指示をできなくするという狙いがあります。</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433C779F-5C7F-4090-BAB2-6CB3A5EBCEDF}" type="slidenum">
              <a:rPr kumimoji="1" lang="ja-JP" altLang="en-US" smtClean="0"/>
              <a:t>4</a:t>
            </a:fld>
            <a:endParaRPr kumimoji="1" lang="ja-JP" altLang="en-US"/>
          </a:p>
        </p:txBody>
      </p:sp>
    </p:spTree>
    <p:extLst>
      <p:ext uri="{BB962C8B-B14F-4D97-AF65-F5344CB8AC3E}">
        <p14:creationId xmlns:p14="http://schemas.microsoft.com/office/powerpoint/2010/main" val="404381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ここで注意点ですが、元請業者が排出事業者になるということは、委託契約書を締結するのも、マニフェストを交付するのも、元請業者がすることになります。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実際の工事も、産廃の搬出作業も下請業者が行っていたとしても、マニフェストは、元請業者の名前で交付します。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当然、その下請業者がそのまま運搬するのであれば、元請業者から収集運搬の委託を受けていなければできないことになります。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下請業者は委託を受ける立場ですから、許可も必要です。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もう一つの注意点として、元請業者が責任を負うのは、工作物に対する解体工事だけで、家財道具などの工作物に入っている物については、元々の所有者や管理者が責任を負います。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要するに、民家の解体工事を行う場合、民家にある冷蔵庫や机、タンス等は、元々の住民が責任を持って処理すべき物となり、住民が解体前に全て片付けなくてはなりません。</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この住民が行うべき片づけを元請業者が行う場合は、住民から処理の委託を受ける必要があり、必然的に元請業者や実際の片付け作業にあたる業者は一般廃棄物（住民のごみは全て一般廃棄物）の許可を持っていなくてはなりません。</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その後、家財道具が一切なくなった家を解体して発生した廃棄物が、建設廃棄物となり、元請業者が責任を持って片付ける物となります。</a:t>
            </a:r>
          </a:p>
        </p:txBody>
      </p:sp>
      <p:sp>
        <p:nvSpPr>
          <p:cNvPr id="4" name="スライド番号プレースホルダー 3"/>
          <p:cNvSpPr>
            <a:spLocks noGrp="1"/>
          </p:cNvSpPr>
          <p:nvPr>
            <p:ph type="sldNum" sz="quarter" idx="10"/>
          </p:nvPr>
        </p:nvSpPr>
        <p:spPr/>
        <p:txBody>
          <a:bodyPr/>
          <a:lstStyle/>
          <a:p>
            <a:fld id="{433C779F-5C7F-4090-BAB2-6CB3A5EBCEDF}" type="slidenum">
              <a:rPr kumimoji="1" lang="ja-JP" altLang="en-US" smtClean="0"/>
              <a:t>5</a:t>
            </a:fld>
            <a:endParaRPr kumimoji="1" lang="ja-JP" altLang="en-US"/>
          </a:p>
        </p:txBody>
      </p:sp>
    </p:spTree>
    <p:extLst>
      <p:ext uri="{BB962C8B-B14F-4D97-AF65-F5344CB8AC3E}">
        <p14:creationId xmlns:p14="http://schemas.microsoft.com/office/powerpoint/2010/main" val="27594485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先ほどの説明のとおり、</a:t>
            </a:r>
            <a:r>
              <a:rPr lang="ja-JP" altLang="en-US" dirty="0">
                <a:solidFill>
                  <a:schemeClr val="tx1"/>
                </a:solidFill>
                <a:latin typeface="+mn-ea"/>
                <a:ea typeface="+mn-ea"/>
              </a:rPr>
              <a:t>原則、下請業者が建設廃棄物の処理をするときは、許可が必要になります。</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法違反が想定される状況としては、許可を持っていない解体工事の下請業者が、自社物として運搬をすることが考えられます。</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あくまでも、排出事業者は元請業者であるため、下請業者が自社物として運搬することはできません。</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このことについても一部例外規定がありますが、かなり限定された状況下での例外なので、基本的には元請業者の廃棄物として処理してください。</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もし許可を持っていない下請業者に建設廃棄物の処理を委託してまったら、元請業者は無許可業者への委託、下請業者は無許可営業と受託禁止の違反となり、ともに廃棄物処理法で定められている罰則の中では一番重い、５年以下の懲役、１０００万円以下の罰金又はその併科という罰が科せられることがあります。</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かなり重たい罰になってしまうので、注意が必要です。</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また、仮に下請業者が不法投棄をしたらどうなるでしょうか？</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433C779F-5C7F-4090-BAB2-6CB3A5EBCEDF}" type="slidenum">
              <a:rPr kumimoji="1" lang="ja-JP" altLang="en-US" smtClean="0"/>
              <a:t>6</a:t>
            </a:fld>
            <a:endParaRPr kumimoji="1" lang="ja-JP" altLang="en-US"/>
          </a:p>
        </p:txBody>
      </p:sp>
    </p:spTree>
    <p:extLst>
      <p:ext uri="{BB962C8B-B14F-4D97-AF65-F5344CB8AC3E}">
        <p14:creationId xmlns:p14="http://schemas.microsoft.com/office/powerpoint/2010/main" val="90433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これは実際に平成２６年にあった事件の概要です。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ちなみに一次下請業者も二次下請業者も産廃の許可を持っていませんでした。</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建設廃棄物の不適正処理の典型のような事案でした。</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この事案でわかるとおり、この事案に関わった全ての会社が、委託基準違反か受託禁止違反に問われています。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元請業者と一次下請業者がお金だけ抜いて処理を丸投げしています。この時点で元請業者は排出事業者責任を放棄してます。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最終的には、二次下請業者が処理に係る十分な費用を得ることができず、不法投棄という最悪な処分方法を選択してしまっています。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このような事案を繰り返さないためにも、許可を持っている下請業者に処理を委託することは当然ですが、元請業者は処理に係る費用を正確に把握し、さらには最終処分が完了するまで処理状況を確認しなくてはなりません。</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433C779F-5C7F-4090-BAB2-6CB3A5EBCEDF}" type="slidenum">
              <a:rPr kumimoji="1" lang="ja-JP" altLang="en-US" smtClean="0"/>
              <a:t>7</a:t>
            </a:fld>
            <a:endParaRPr kumimoji="1" lang="ja-JP" altLang="en-US"/>
          </a:p>
        </p:txBody>
      </p:sp>
    </p:spTree>
    <p:extLst>
      <p:ext uri="{BB962C8B-B14F-4D97-AF65-F5344CB8AC3E}">
        <p14:creationId xmlns:p14="http://schemas.microsoft.com/office/powerpoint/2010/main" val="693312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次の注意点として、保管基準の遵守ということがあります。</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建設業の特徴として、発生現場が一定でない、発生場所と保管場所が異なる、大量の廃棄物が発生する、野積みによる保管が多いということが挙げられます。</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一定の土場を持っている方は、さておき、現場内や現場に近いところに一時的に廃棄物保管場所をつくることもあると思います。</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そのときは、たとえ一時の間と言え</a:t>
            </a:r>
            <a:r>
              <a:rPr lang="ja-JP" altLang="en-US" dirty="0" err="1">
                <a:solidFill>
                  <a:schemeClr val="tx1"/>
                </a:solidFill>
                <a:latin typeface="+mn-ea"/>
                <a:ea typeface="+mn-ea"/>
              </a:rPr>
              <a:t>ど</a:t>
            </a:r>
            <a:r>
              <a:rPr lang="ja-JP" altLang="en-US" dirty="0">
                <a:solidFill>
                  <a:schemeClr val="tx1"/>
                </a:solidFill>
                <a:latin typeface="+mn-ea"/>
                <a:ea typeface="+mn-ea"/>
              </a:rPr>
              <a:t>、保管基準を遵守する必要があります。</a:t>
            </a:r>
            <a:endParaRPr lang="en-US" altLang="ja-JP" dirty="0">
              <a:solidFill>
                <a:schemeClr val="tx1"/>
              </a:solidFill>
              <a:latin typeface="+mn-ea"/>
              <a:ea typeface="+mn-ea"/>
            </a:endParaRPr>
          </a:p>
          <a:p>
            <a:pPr marL="0" indent="0">
              <a:buNone/>
            </a:pP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また、大量の廃棄物を野積み状態で保管していると、見た目にもよくないので、定期的に搬出し、清潔な状態を維持し、適正な管理をするようにしてください。</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433C779F-5C7F-4090-BAB2-6CB3A5EBCEDF}" type="slidenum">
              <a:rPr kumimoji="1" lang="ja-JP" altLang="en-US" smtClean="0"/>
              <a:t>8</a:t>
            </a:fld>
            <a:endParaRPr kumimoji="1" lang="ja-JP" altLang="en-US"/>
          </a:p>
        </p:txBody>
      </p:sp>
    </p:spTree>
    <p:extLst>
      <p:ext uri="{BB962C8B-B14F-4D97-AF65-F5344CB8AC3E}">
        <p14:creationId xmlns:p14="http://schemas.microsoft.com/office/powerpoint/2010/main" val="904336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本講座の第９回でも登場した表になります。</a:t>
            </a:r>
            <a:endParaRPr kumimoji="1" lang="en-US" altLang="ja-JP" dirty="0"/>
          </a:p>
          <a:p>
            <a:endParaRPr kumimoji="1" lang="en-US" altLang="ja-JP" dirty="0"/>
          </a:p>
          <a:p>
            <a:r>
              <a:rPr kumimoji="1" lang="ja-JP" altLang="en-US" dirty="0"/>
              <a:t>非常災害時の応急措置として行う場合を除いて、以下の届出が義務付けられています。</a:t>
            </a:r>
            <a:endParaRPr kumimoji="1" lang="en-US" altLang="ja-JP" dirty="0"/>
          </a:p>
          <a:p>
            <a:endParaRPr kumimoji="1" lang="en-US" altLang="ja-JP" dirty="0"/>
          </a:p>
          <a:p>
            <a:r>
              <a:rPr kumimoji="1" lang="ja-JP" altLang="en-US" dirty="0"/>
              <a:t>オレンジの網掛が建設廃棄物に関係する箇所になります。</a:t>
            </a:r>
            <a:endParaRPr kumimoji="1" lang="en-US" altLang="ja-JP" dirty="0"/>
          </a:p>
          <a:p>
            <a:endParaRPr kumimoji="1" lang="en-US" altLang="ja-JP" dirty="0"/>
          </a:p>
          <a:p>
            <a:r>
              <a:rPr kumimoji="1" lang="ja-JP" altLang="en-US" dirty="0"/>
              <a:t>・建設工事から生じた産業廃棄物を３００㎡以上の面積で保管する場合。こちらは法律で定められています。</a:t>
            </a:r>
            <a:endParaRPr kumimoji="1" lang="en-US" altLang="ja-JP" dirty="0"/>
          </a:p>
          <a:p>
            <a:endParaRPr kumimoji="1" lang="en-US" altLang="ja-JP" dirty="0"/>
          </a:p>
          <a:p>
            <a:r>
              <a:rPr kumimoji="1" lang="ja-JP" altLang="en-US" dirty="0"/>
              <a:t>・事業場内又は事業場外の屋外で１００㎡で保管する場合も事前の届出が必要になりますので注意してください。</a:t>
            </a:r>
            <a:endParaRPr kumimoji="1" lang="en-US" altLang="ja-JP" dirty="0"/>
          </a:p>
        </p:txBody>
      </p:sp>
      <p:sp>
        <p:nvSpPr>
          <p:cNvPr id="4" name="スライド番号プレースホルダー 3"/>
          <p:cNvSpPr>
            <a:spLocks noGrp="1"/>
          </p:cNvSpPr>
          <p:nvPr>
            <p:ph type="sldNum" sz="quarter" idx="5"/>
          </p:nvPr>
        </p:nvSpPr>
        <p:spPr/>
        <p:txBody>
          <a:bodyPr/>
          <a:lstStyle/>
          <a:p>
            <a:fld id="{433C779F-5C7F-4090-BAB2-6CB3A5EBCEDF}" type="slidenum">
              <a:rPr kumimoji="1" lang="ja-JP" altLang="en-US" smtClean="0"/>
              <a:t>9</a:t>
            </a:fld>
            <a:endParaRPr kumimoji="1" lang="ja-JP" altLang="en-US"/>
          </a:p>
        </p:txBody>
      </p:sp>
    </p:spTree>
    <p:extLst>
      <p:ext uri="{BB962C8B-B14F-4D97-AF65-F5344CB8AC3E}">
        <p14:creationId xmlns:p14="http://schemas.microsoft.com/office/powerpoint/2010/main" val="951241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77954322-ED1D-478C-A7B0-30C40CC742D2}"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269768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415A220-626E-42BA-BB03-E3313D260435}"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413499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47571C7-280E-4FF8-9FF3-2FE6313EE922}"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5610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9379776-CD17-41E7-8729-815F7CC6C5F2}"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a:xfrm>
            <a:off x="6660232" y="6592267"/>
            <a:ext cx="2895600" cy="365125"/>
          </a:xfrm>
        </p:spPr>
        <p:txBody>
          <a:bodyPr/>
          <a:lstStyle>
            <a:lvl1pPr>
              <a:defRPr>
                <a:solidFill>
                  <a:schemeClr val="tx1"/>
                </a:solidFill>
              </a:defRPr>
            </a:lvl1pPr>
          </a:lstStyle>
          <a:p>
            <a:r>
              <a:rPr lang="zh-TW" altLang="en-US"/>
              <a:t>作成　：　環境部 廃棄物対策課</a:t>
            </a:r>
            <a:endParaRPr lang="ja-JP" altLang="en-US" dirty="0"/>
          </a:p>
        </p:txBody>
      </p:sp>
      <p:sp>
        <p:nvSpPr>
          <p:cNvPr id="6" name="スライド番号プレースホルダー 5"/>
          <p:cNvSpPr>
            <a:spLocks noGrp="1"/>
          </p:cNvSpPr>
          <p:nvPr>
            <p:ph type="sldNum" sz="quarter" idx="12"/>
          </p:nvPr>
        </p:nvSpPr>
        <p:spPr>
          <a:xfrm>
            <a:off x="3505200" y="6592267"/>
            <a:ext cx="2133600" cy="365125"/>
          </a:xfrm>
        </p:spPr>
        <p:txBody>
          <a:bodyPr/>
          <a:lstStyle>
            <a:lvl1pPr algn="ctr">
              <a:defRPr>
                <a:solidFill>
                  <a:schemeClr val="tx1"/>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372459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2563C6A-B6F1-460D-B07D-743B81720579}"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667371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F99690F-2BB4-4377-8697-A1893B78A213}" type="datetime1">
              <a:rPr kumimoji="1" lang="ja-JP" altLang="en-US" smtClean="0"/>
              <a:t>2023/8/18</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91550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3A5C382-259C-45BE-BDB1-0F6501018D34}" type="datetime1">
              <a:rPr kumimoji="1" lang="ja-JP" altLang="en-US" smtClean="0"/>
              <a:t>2023/8/18</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9" name="スライド番号プレースホルダー 8"/>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14400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F7E322D-EC2C-4D13-9DF5-E045D918C512}" type="datetime1">
              <a:rPr kumimoji="1" lang="ja-JP" altLang="en-US" smtClean="0"/>
              <a:t>2023/8/18</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92374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B3475C5-E986-46CB-BF19-F1B065736C83}" type="datetime1">
              <a:rPr kumimoji="1" lang="ja-JP" altLang="en-US" smtClean="0"/>
              <a:t>2023/8/18</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456585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AFEB7DF-ED6B-4DDA-9174-6335DA24A98D}" type="datetime1">
              <a:rPr kumimoji="1" lang="ja-JP" altLang="en-US" smtClean="0"/>
              <a:t>2023/8/18</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75877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3B35316-BB45-483B-A092-B84421125F97}" type="datetime1">
              <a:rPr kumimoji="1" lang="ja-JP" altLang="en-US" smtClean="0"/>
              <a:t>2023/8/18</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28959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82000" r="-1000" b="2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666310-8B91-4D91-8059-1B0151768AC0}" type="datetime1">
              <a:rPr kumimoji="1" lang="ja-JP" altLang="en-US" smtClean="0"/>
              <a:t>2023/8/18</a:t>
            </a:fld>
            <a:endParaRPr kumimoji="1" lang="ja-JP" altLang="en-US"/>
          </a:p>
        </p:txBody>
      </p:sp>
      <p:sp>
        <p:nvSpPr>
          <p:cNvPr id="5" name="フッター プレースホルダー 4"/>
          <p:cNvSpPr>
            <a:spLocks noGrp="1"/>
          </p:cNvSpPr>
          <p:nvPr>
            <p:ph type="ftr" sz="quarter" idx="3"/>
          </p:nvPr>
        </p:nvSpPr>
        <p:spPr>
          <a:xfrm>
            <a:off x="6660232" y="6592267"/>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zh-TW" altLang="en-US"/>
              <a:t>作成　：　環境部 廃棄物対策課</a:t>
            </a:r>
            <a:endParaRPr lang="ja-JP" altLang="en-US" dirty="0"/>
          </a:p>
        </p:txBody>
      </p:sp>
      <p:sp>
        <p:nvSpPr>
          <p:cNvPr id="6" name="スライド番号プレースホルダー 5"/>
          <p:cNvSpPr>
            <a:spLocks noGrp="1"/>
          </p:cNvSpPr>
          <p:nvPr>
            <p:ph type="sldNum" sz="quarter" idx="4"/>
          </p:nvPr>
        </p:nvSpPr>
        <p:spPr>
          <a:xfrm>
            <a:off x="3505200" y="6592267"/>
            <a:ext cx="2133600" cy="365125"/>
          </a:xfrm>
          <a:prstGeom prst="rect">
            <a:avLst/>
          </a:prstGeom>
        </p:spPr>
        <p:txBody>
          <a:bodyPr vert="horz" lIns="91440" tIns="45720" rIns="91440" bIns="45720" rtlCol="0" anchor="ctr"/>
          <a:lstStyle>
            <a:lvl1pPr algn="ctr">
              <a:defRPr sz="1200">
                <a:solidFill>
                  <a:schemeClr val="tx1"/>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679765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kumimoji="1" lang="ja-JP" altLang="en-US" sz="5400" b="1" cap="all" dirty="0">
                <a:ln w="0"/>
                <a:solidFill>
                  <a:srgbClr val="FF0000"/>
                </a:solidFill>
                <a:effectLst>
                  <a:reflection blurRad="12700" stA="50000" endPos="50000" dist="5000" dir="5400000" sy="-100000" rotWithShape="0"/>
                </a:effectLst>
              </a:rPr>
              <a:t>１０分でわかる◎</a:t>
            </a:r>
            <a:br>
              <a:rPr kumimoji="1" lang="en-US" altLang="ja-JP" sz="5400" b="1" cap="all" dirty="0">
                <a:ln w="0"/>
                <a:solidFill>
                  <a:srgbClr val="FF0000"/>
                </a:solidFill>
                <a:effectLst>
                  <a:reflection blurRad="12700" stA="50000" endPos="50000" dist="5000" dir="5400000" sy="-100000" rotWithShape="0"/>
                </a:effectLst>
              </a:rPr>
            </a:br>
            <a:r>
              <a:rPr kumimoji="1" lang="ja-JP" altLang="en-US" sz="5400" b="1" cap="all" dirty="0">
                <a:ln w="0"/>
                <a:solidFill>
                  <a:srgbClr val="FF0000"/>
                </a:solidFill>
                <a:effectLst>
                  <a:reflection blurRad="12700" stA="50000" endPos="50000" dist="5000" dir="5400000" sy="-100000" rotWithShape="0"/>
                </a:effectLst>
              </a:rPr>
              <a:t>産業廃棄物ちょっと講座</a:t>
            </a:r>
          </a:p>
        </p:txBody>
      </p:sp>
      <p:sp>
        <p:nvSpPr>
          <p:cNvPr id="3" name="サブタイトル 2"/>
          <p:cNvSpPr>
            <a:spLocks noGrp="1"/>
          </p:cNvSpPr>
          <p:nvPr>
            <p:ph type="subTitle" idx="1"/>
          </p:nvPr>
        </p:nvSpPr>
        <p:spPr>
          <a:xfrm>
            <a:off x="1371600" y="4221088"/>
            <a:ext cx="6400800" cy="1752600"/>
          </a:xfrm>
        </p:spPr>
        <p:txBody>
          <a:bodyPr>
            <a:normAutofit/>
          </a:bodyPr>
          <a:lstStyle/>
          <a:p>
            <a:r>
              <a:rPr kumimoji="1" lang="en-US" altLang="ja-JP" dirty="0"/>
              <a:t>Part </a:t>
            </a:r>
            <a:r>
              <a:rPr lang="ja-JP" altLang="en-US" dirty="0"/>
              <a:t>１０　建設廃棄物の適正処理</a:t>
            </a:r>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002949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95536" y="1268760"/>
            <a:ext cx="8229600" cy="5256584"/>
          </a:xfrm>
        </p:spPr>
        <p:txBody>
          <a:bodyPr>
            <a:normAutofit/>
          </a:bodyPr>
          <a:lstStyle/>
          <a:p>
            <a:pPr marL="0" indent="0">
              <a:buNone/>
            </a:pPr>
            <a:r>
              <a:rPr lang="en-US" altLang="ja-JP" dirty="0"/>
              <a:t>『</a:t>
            </a:r>
            <a:r>
              <a:rPr lang="ja-JP" altLang="en-US" dirty="0"/>
              <a:t>第１０回　建設廃棄物の適正処理</a:t>
            </a:r>
            <a:r>
              <a:rPr lang="en-US" altLang="ja-JP" dirty="0"/>
              <a:t>』</a:t>
            </a:r>
            <a:r>
              <a:rPr lang="ja-JP" altLang="en-US" dirty="0"/>
              <a:t>　は以上になります。</a:t>
            </a:r>
            <a:endParaRPr lang="en-US" altLang="ja-JP" dirty="0"/>
          </a:p>
          <a:p>
            <a:pPr marL="0" indent="0">
              <a:buNone/>
            </a:pPr>
            <a:endParaRPr kumimoji="1" lang="en-US" altLang="ja-JP" sz="400" dirty="0"/>
          </a:p>
          <a:p>
            <a:pPr marL="0" indent="0">
              <a:buNone/>
            </a:pPr>
            <a:r>
              <a:rPr lang="ja-JP" altLang="en-US" dirty="0"/>
              <a:t>建設廃棄物は、不適正な処理が特に多くなっています。元請業者として仕事を請ける場合は、廃棄物管理に十分留意し、適正処理を心がけてください。</a:t>
            </a:r>
            <a:endParaRPr lang="en-US" altLang="ja-JP" dirty="0"/>
          </a:p>
          <a:p>
            <a:pPr marL="0" indent="0">
              <a:buNone/>
            </a:pPr>
            <a:endParaRPr kumimoji="1" lang="en-US" altLang="ja-JP" sz="1200" dirty="0"/>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10</a:t>
            </a:fld>
            <a:endParaRPr kumimoji="1" lang="ja-JP" altLang="en-US"/>
          </a:p>
        </p:txBody>
      </p:sp>
      <p:pic>
        <p:nvPicPr>
          <p:cNvPr id="4"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023349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建設廃棄物の現状</a:t>
            </a:r>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2</a:t>
            </a:fld>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7" name="フッター プレースホルダー 6"/>
          <p:cNvSpPr>
            <a:spLocks noGrp="1"/>
          </p:cNvSpPr>
          <p:nvPr>
            <p:ph type="ftr" sz="quarter" idx="11"/>
          </p:nvPr>
        </p:nvSpPr>
        <p:spPr>
          <a:xfrm>
            <a:off x="6588224" y="6592267"/>
            <a:ext cx="2895600" cy="365125"/>
          </a:xfrm>
        </p:spPr>
        <p:txBody>
          <a:bodyPr/>
          <a:lstStyle/>
          <a:p>
            <a:r>
              <a:rPr kumimoji="1" lang="zh-TW" altLang="en-US"/>
              <a:t>作成　：　環境部 廃棄物対策課</a:t>
            </a:r>
            <a:endParaRPr kumimoji="1" lang="ja-JP" altLang="en-US"/>
          </a:p>
        </p:txBody>
      </p:sp>
      <p:pic>
        <p:nvPicPr>
          <p:cNvPr id="8" name="図 7" descr="ダイアグラム&#10;&#10;自動的に生成された説明">
            <a:extLst>
              <a:ext uri="{FF2B5EF4-FFF2-40B4-BE49-F238E27FC236}">
                <a16:creationId xmlns:a16="http://schemas.microsoft.com/office/drawing/2014/main" id="{367559B8-7996-0C84-2381-A65CE178B34A}"/>
              </a:ext>
            </a:extLst>
          </p:cNvPr>
          <p:cNvPicPr>
            <a:picLocks noChangeAspect="1"/>
          </p:cNvPicPr>
          <p:nvPr/>
        </p:nvPicPr>
        <p:blipFill rotWithShape="1">
          <a:blip r:embed="rId4">
            <a:extLst>
              <a:ext uri="{28A0092B-C50C-407E-A947-70E740481C1C}">
                <a14:useLocalDpi xmlns:a14="http://schemas.microsoft.com/office/drawing/2010/main" val="0"/>
              </a:ext>
            </a:extLst>
          </a:blip>
          <a:srcRect r="10000"/>
          <a:stretch/>
        </p:blipFill>
        <p:spPr>
          <a:xfrm>
            <a:off x="323528" y="1417638"/>
            <a:ext cx="8229600" cy="4457613"/>
          </a:xfrm>
          <a:prstGeom prst="rect">
            <a:avLst/>
          </a:prstGeom>
        </p:spPr>
      </p:pic>
      <p:sp>
        <p:nvSpPr>
          <p:cNvPr id="11" name="テキスト ボックス 10">
            <a:extLst>
              <a:ext uri="{FF2B5EF4-FFF2-40B4-BE49-F238E27FC236}">
                <a16:creationId xmlns:a16="http://schemas.microsoft.com/office/drawing/2014/main" id="{E3B299A2-1905-7CF6-A6BE-195568F813F4}"/>
              </a:ext>
            </a:extLst>
          </p:cNvPr>
          <p:cNvSpPr txBox="1"/>
          <p:nvPr/>
        </p:nvSpPr>
        <p:spPr>
          <a:xfrm>
            <a:off x="457200" y="5663813"/>
            <a:ext cx="2304256" cy="307777"/>
          </a:xfrm>
          <a:prstGeom prst="rect">
            <a:avLst/>
          </a:prstGeom>
          <a:noFill/>
        </p:spPr>
        <p:txBody>
          <a:bodyPr wrap="square" rtlCol="0">
            <a:spAutoFit/>
          </a:bodyPr>
          <a:lstStyle/>
          <a:p>
            <a:r>
              <a:rPr kumimoji="1" lang="ja-JP" altLang="en-US" sz="1400" dirty="0"/>
              <a:t>令和五年度環境白書より</a:t>
            </a:r>
          </a:p>
        </p:txBody>
      </p:sp>
    </p:spTree>
    <p:extLst>
      <p:ext uri="{BB962C8B-B14F-4D97-AF65-F5344CB8AC3E}">
        <p14:creationId xmlns:p14="http://schemas.microsoft.com/office/powerpoint/2010/main" val="2911989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34888" y="274638"/>
            <a:ext cx="8229600" cy="1143000"/>
          </a:xfrm>
        </p:spPr>
        <p:txBody>
          <a:bodyPr>
            <a:normAutofit/>
          </a:bodyPr>
          <a:lstStyle/>
          <a:p>
            <a:r>
              <a:rPr kumimoji="1" lang="ja-JP" altLang="en-US" b="1" spc="600" dirty="0"/>
              <a:t>建設廃棄物に関する例外①</a:t>
            </a:r>
          </a:p>
        </p:txBody>
      </p:sp>
      <p:sp>
        <p:nvSpPr>
          <p:cNvPr id="3" name="コンテンツ プレースホルダー 2"/>
          <p:cNvSpPr>
            <a:spLocks noGrp="1"/>
          </p:cNvSpPr>
          <p:nvPr>
            <p:ph idx="1"/>
          </p:nvPr>
        </p:nvSpPr>
        <p:spPr>
          <a:xfrm>
            <a:off x="251520" y="1484784"/>
            <a:ext cx="8579296" cy="4525963"/>
          </a:xfrm>
        </p:spPr>
        <p:txBody>
          <a:bodyPr>
            <a:normAutofit lnSpcReduction="10000"/>
          </a:bodyPr>
          <a:lstStyle/>
          <a:p>
            <a:pPr marL="0" indent="0">
              <a:buNone/>
            </a:pPr>
            <a:r>
              <a:rPr lang="ja-JP" altLang="en-US" dirty="0"/>
              <a:t>まずは、廃棄物処理法の規定を見てみましょう。</a:t>
            </a:r>
            <a:endParaRPr lang="en-US" altLang="ja-JP" dirty="0"/>
          </a:p>
          <a:p>
            <a:pPr marL="0" indent="0">
              <a:buNone/>
            </a:pPr>
            <a:endParaRPr lang="en-US" altLang="ja-JP" dirty="0"/>
          </a:p>
          <a:p>
            <a:pPr marL="0" indent="0">
              <a:buNone/>
            </a:pPr>
            <a:r>
              <a:rPr lang="ja-JP" altLang="en-US" dirty="0"/>
              <a:t>第２１条の３第１項</a:t>
            </a:r>
            <a:endParaRPr lang="en-US" altLang="ja-JP" dirty="0"/>
          </a:p>
          <a:p>
            <a:pPr marL="0" indent="0">
              <a:buNone/>
            </a:pPr>
            <a:r>
              <a:rPr lang="ja-JP" altLang="en-US" dirty="0">
                <a:solidFill>
                  <a:srgbClr val="FF0000"/>
                </a:solidFill>
              </a:rPr>
              <a:t>土木建築に関する工事</a:t>
            </a:r>
            <a:r>
              <a:rPr lang="ja-JP" altLang="en-US" dirty="0"/>
              <a:t>が数次の請負によって行われる場合にあっては、当該建設工事に伴い生ずる廃棄物の処理についてのこの法律の規定の適用については、当該建設工事の</a:t>
            </a:r>
            <a:r>
              <a:rPr lang="ja-JP" altLang="en-US" dirty="0">
                <a:solidFill>
                  <a:srgbClr val="FF0000"/>
                </a:solidFill>
              </a:rPr>
              <a:t>注文者から直接建設工事を請け負った建設業者</a:t>
            </a:r>
            <a:r>
              <a:rPr lang="ja-JP" altLang="en-US" dirty="0"/>
              <a:t>を</a:t>
            </a:r>
            <a:r>
              <a:rPr lang="ja-JP" altLang="en-US" dirty="0">
                <a:solidFill>
                  <a:srgbClr val="FF0000"/>
                </a:solidFill>
              </a:rPr>
              <a:t>事業者</a:t>
            </a:r>
            <a:r>
              <a:rPr lang="ja-JP" altLang="en-US" dirty="0"/>
              <a:t>とする。</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3</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273600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34888" y="274638"/>
            <a:ext cx="8229600" cy="1143000"/>
          </a:xfrm>
        </p:spPr>
        <p:txBody>
          <a:bodyPr>
            <a:normAutofit/>
          </a:bodyPr>
          <a:lstStyle/>
          <a:p>
            <a:r>
              <a:rPr lang="ja-JP" altLang="en-US" b="1" spc="600" dirty="0"/>
              <a:t>建設廃棄物に関する例外②</a:t>
            </a:r>
            <a:endParaRPr kumimoji="1" lang="ja-JP" altLang="en-US" b="1" spc="600" dirty="0"/>
          </a:p>
        </p:txBody>
      </p:sp>
      <p:sp>
        <p:nvSpPr>
          <p:cNvPr id="3" name="コンテンツ プレースホルダー 2"/>
          <p:cNvSpPr>
            <a:spLocks noGrp="1"/>
          </p:cNvSpPr>
          <p:nvPr>
            <p:ph idx="1"/>
          </p:nvPr>
        </p:nvSpPr>
        <p:spPr>
          <a:xfrm>
            <a:off x="251520" y="1484784"/>
            <a:ext cx="8579296" cy="4525963"/>
          </a:xfrm>
        </p:spPr>
        <p:txBody>
          <a:bodyPr>
            <a:normAutofit/>
          </a:bodyPr>
          <a:lstStyle/>
          <a:p>
            <a:pPr>
              <a:buFont typeface="Wingdings" panose="05000000000000000000" pitchFamily="2" charset="2"/>
              <a:buChar char="Ø"/>
            </a:pPr>
            <a:r>
              <a:rPr lang="ja-JP" altLang="en-US" dirty="0"/>
              <a:t>土木建築に関する工事</a:t>
            </a:r>
            <a:endParaRPr lang="en-US" altLang="ja-JP" dirty="0"/>
          </a:p>
          <a:p>
            <a:pPr marL="0" indent="0">
              <a:buNone/>
            </a:pPr>
            <a:r>
              <a:rPr lang="ja-JP" altLang="en-US" dirty="0"/>
              <a:t>　　　＝工作物の新築、改築、除去、解体</a:t>
            </a:r>
            <a:endParaRPr lang="en-US" altLang="ja-JP" dirty="0"/>
          </a:p>
          <a:p>
            <a:pPr marL="0" indent="0">
              <a:buNone/>
            </a:pPr>
            <a:r>
              <a:rPr lang="ja-JP" altLang="en-US" dirty="0"/>
              <a:t>　　　⇒建設業法で許可や登録が必要な工事と</a:t>
            </a:r>
            <a:r>
              <a:rPr lang="ja-JP" altLang="en-US" dirty="0" err="1"/>
              <a:t>い</a:t>
            </a:r>
            <a:r>
              <a:rPr lang="en-US" altLang="ja-JP" dirty="0"/>
              <a:t>	</a:t>
            </a:r>
            <a:r>
              <a:rPr lang="ja-JP" altLang="en-US" dirty="0"/>
              <a:t>　</a:t>
            </a:r>
            <a:r>
              <a:rPr lang="ja-JP" altLang="en-US" dirty="0" err="1"/>
              <a:t>う</a:t>
            </a:r>
            <a:r>
              <a:rPr lang="ja-JP" altLang="en-US" dirty="0"/>
              <a:t>意味ではありません。</a:t>
            </a:r>
            <a:endParaRPr lang="en-US" altLang="ja-JP" dirty="0"/>
          </a:p>
          <a:p>
            <a:pPr marL="0" indent="0">
              <a:buNone/>
            </a:pPr>
            <a:endParaRPr lang="en-US" altLang="ja-JP" dirty="0"/>
          </a:p>
          <a:p>
            <a:pPr>
              <a:buFont typeface="Wingdings" panose="05000000000000000000" pitchFamily="2" charset="2"/>
              <a:buChar char="Ø"/>
            </a:pPr>
            <a:r>
              <a:rPr lang="ja-JP" altLang="en-US" dirty="0"/>
              <a:t>事業者　＝　排出事業者責任を負う者</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4</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248735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建設廃棄物注意点①</a:t>
            </a:r>
          </a:p>
        </p:txBody>
      </p:sp>
      <p:sp>
        <p:nvSpPr>
          <p:cNvPr id="3" name="コンテンツ プレースホルダー 2"/>
          <p:cNvSpPr>
            <a:spLocks noGrp="1"/>
          </p:cNvSpPr>
          <p:nvPr>
            <p:ph idx="1"/>
          </p:nvPr>
        </p:nvSpPr>
        <p:spPr>
          <a:xfrm>
            <a:off x="251520" y="1484784"/>
            <a:ext cx="8579296" cy="4525963"/>
          </a:xfrm>
        </p:spPr>
        <p:txBody>
          <a:bodyPr>
            <a:normAutofit fontScale="92500" lnSpcReduction="20000"/>
          </a:bodyPr>
          <a:lstStyle/>
          <a:p>
            <a:pPr>
              <a:buFont typeface="Wingdings" panose="05000000000000000000" pitchFamily="2" charset="2"/>
              <a:buChar char="Ø"/>
            </a:pPr>
            <a:r>
              <a:rPr lang="ja-JP" altLang="en-US" dirty="0"/>
              <a:t>建設廃棄物の排出事業者は元請業者</a:t>
            </a:r>
            <a:endParaRPr lang="en-US" altLang="ja-JP" dirty="0"/>
          </a:p>
          <a:p>
            <a:pPr marL="0" indent="0">
              <a:buNone/>
            </a:pPr>
            <a:r>
              <a:rPr lang="ja-JP" altLang="en-US" dirty="0"/>
              <a:t>　　⇒委託契約の締結、マニフェストの交付等</a:t>
            </a:r>
            <a:endParaRPr lang="en-US" altLang="ja-JP" dirty="0"/>
          </a:p>
          <a:p>
            <a:pPr>
              <a:buFont typeface="Wingdings" panose="05000000000000000000" pitchFamily="2" charset="2"/>
              <a:buChar char="Ø"/>
            </a:pPr>
            <a:endParaRPr lang="en-US" altLang="ja-JP" dirty="0"/>
          </a:p>
          <a:p>
            <a:pPr>
              <a:buFont typeface="Wingdings" panose="05000000000000000000" pitchFamily="2" charset="2"/>
              <a:buChar char="Ø"/>
            </a:pPr>
            <a:r>
              <a:rPr lang="ja-JP" altLang="en-US" dirty="0"/>
              <a:t>解体工事の排出事業者として責任を負うのは工作物のみ</a:t>
            </a:r>
            <a:endParaRPr lang="en-US" altLang="ja-JP" dirty="0"/>
          </a:p>
          <a:p>
            <a:pPr marL="0" indent="0">
              <a:buNone/>
            </a:pPr>
            <a:r>
              <a:rPr lang="ja-JP" altLang="en-US" dirty="0"/>
              <a:t>　　⇒家財道具など、工作物ではない物の処理責</a:t>
            </a:r>
            <a:r>
              <a:rPr lang="en-US" altLang="ja-JP" dirty="0"/>
              <a:t>	</a:t>
            </a:r>
            <a:r>
              <a:rPr lang="ja-JP" altLang="en-US" dirty="0"/>
              <a:t>任は当該工作物の所有者や管理者が負う。</a:t>
            </a:r>
            <a:endParaRPr lang="en-US" altLang="ja-JP" dirty="0"/>
          </a:p>
          <a:p>
            <a:pPr marL="0" indent="0">
              <a:buNone/>
            </a:pPr>
            <a:r>
              <a:rPr lang="ja-JP" altLang="en-US" dirty="0"/>
              <a:t>　　⇒元請業者が工作物でない物の処理をするとき　</a:t>
            </a:r>
            <a:r>
              <a:rPr lang="en-US" altLang="ja-JP" dirty="0"/>
              <a:t>	</a:t>
            </a:r>
            <a:r>
              <a:rPr lang="ja-JP" altLang="en-US" dirty="0"/>
              <a:t>は、許可が必要で、適正な委託を受けなくては</a:t>
            </a:r>
            <a:r>
              <a:rPr lang="en-US" altLang="ja-JP" dirty="0"/>
              <a:t>	</a:t>
            </a:r>
            <a:r>
              <a:rPr lang="ja-JP" altLang="en-US" dirty="0"/>
              <a:t>ならない。</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5</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229962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建設廃棄物注意点②</a:t>
            </a:r>
          </a:p>
        </p:txBody>
      </p:sp>
      <p:sp>
        <p:nvSpPr>
          <p:cNvPr id="3" name="コンテンツ プレースホルダー 2"/>
          <p:cNvSpPr>
            <a:spLocks noGrp="1"/>
          </p:cNvSpPr>
          <p:nvPr>
            <p:ph idx="1"/>
          </p:nvPr>
        </p:nvSpPr>
        <p:spPr>
          <a:xfrm>
            <a:off x="251520" y="1484784"/>
            <a:ext cx="8712968" cy="4680520"/>
          </a:xfrm>
        </p:spPr>
        <p:txBody>
          <a:bodyPr>
            <a:normAutofit/>
          </a:bodyPr>
          <a:lstStyle/>
          <a:p>
            <a:pPr>
              <a:buFont typeface="Wingdings" panose="05000000000000000000" pitchFamily="2" charset="2"/>
              <a:buChar char="Ø"/>
            </a:pPr>
            <a:r>
              <a:rPr lang="ja-JP" altLang="en-US" dirty="0"/>
              <a:t>原則、下請業者が建設廃棄物の処理をするときは、許可が必要</a:t>
            </a:r>
            <a:endParaRPr lang="en-US" altLang="ja-JP" dirty="0"/>
          </a:p>
          <a:p>
            <a:pPr marL="0" indent="0">
              <a:buNone/>
            </a:pPr>
            <a:r>
              <a:rPr lang="ja-JP" altLang="en-US" dirty="0"/>
              <a:t>　　</a:t>
            </a:r>
            <a:r>
              <a:rPr lang="en-US" altLang="ja-JP" dirty="0"/>
              <a:t>【</a:t>
            </a:r>
            <a:r>
              <a:rPr lang="ja-JP" altLang="en-US" dirty="0"/>
              <a:t>許可がなかった場合</a:t>
            </a:r>
            <a:r>
              <a:rPr lang="en-US" altLang="ja-JP" dirty="0"/>
              <a:t>】</a:t>
            </a:r>
          </a:p>
          <a:p>
            <a:pPr marL="0" indent="0">
              <a:buNone/>
            </a:pPr>
            <a:r>
              <a:rPr lang="ja-JP" altLang="en-US" dirty="0"/>
              <a:t>　　元請業者　⇒　無許可業者への委託</a:t>
            </a:r>
            <a:endParaRPr lang="en-US" altLang="ja-JP" dirty="0"/>
          </a:p>
          <a:p>
            <a:pPr marL="0" indent="0">
              <a:buNone/>
            </a:pPr>
            <a:r>
              <a:rPr lang="ja-JP" altLang="en-US" dirty="0"/>
              <a:t>　　下請業者　⇒　無許可営業・受託禁止違反</a:t>
            </a:r>
            <a:endParaRPr lang="en-US" altLang="ja-JP" dirty="0"/>
          </a:p>
          <a:p>
            <a:pPr marL="0" indent="0">
              <a:buNone/>
            </a:pPr>
            <a:endParaRPr lang="en-US" altLang="ja-JP" dirty="0"/>
          </a:p>
          <a:p>
            <a:pPr>
              <a:buFont typeface="Wingdings" panose="05000000000000000000" pitchFamily="2" charset="2"/>
              <a:buChar char="Ø"/>
            </a:pPr>
            <a:r>
              <a:rPr lang="ja-JP" altLang="en-US" dirty="0"/>
              <a:t>下請業者が不法投棄をした事案</a:t>
            </a:r>
            <a:endParaRPr lang="en-US" altLang="ja-JP" dirty="0"/>
          </a:p>
          <a:p>
            <a:pPr marL="0" indent="0">
              <a:buNone/>
            </a:pPr>
            <a:r>
              <a:rPr lang="ja-JP" altLang="en-US" dirty="0"/>
              <a:t> 　次スライド</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6</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98720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7</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2" name="フッター プレースホルダー 1"/>
          <p:cNvSpPr>
            <a:spLocks noGrp="1"/>
          </p:cNvSpPr>
          <p:nvPr>
            <p:ph type="ftr" sz="quarter" idx="11"/>
          </p:nvPr>
        </p:nvSpPr>
        <p:spPr/>
        <p:txBody>
          <a:bodyPr/>
          <a:lstStyle/>
          <a:p>
            <a:r>
              <a:rPr kumimoji="1" lang="zh-TW" altLang="en-US"/>
              <a:t>作成　：　環境部 廃棄物対策課</a:t>
            </a:r>
            <a:endParaRPr kumimoji="1" lang="ja-JP" altLang="en-US"/>
          </a:p>
        </p:txBody>
      </p:sp>
      <p:pic>
        <p:nvPicPr>
          <p:cNvPr id="3" name="Picture 2" descr="C:\Users\72016\Desktop\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3784" y="620688"/>
            <a:ext cx="7508656" cy="5715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0183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建設廃棄物注意点③</a:t>
            </a:r>
          </a:p>
        </p:txBody>
      </p:sp>
      <p:sp>
        <p:nvSpPr>
          <p:cNvPr id="3" name="コンテンツ プレースホルダー 2"/>
          <p:cNvSpPr>
            <a:spLocks noGrp="1"/>
          </p:cNvSpPr>
          <p:nvPr>
            <p:ph idx="1"/>
          </p:nvPr>
        </p:nvSpPr>
        <p:spPr>
          <a:xfrm>
            <a:off x="179512" y="1484784"/>
            <a:ext cx="8964488" cy="4680520"/>
          </a:xfrm>
        </p:spPr>
        <p:txBody>
          <a:bodyPr>
            <a:normAutofit fontScale="92500"/>
          </a:bodyPr>
          <a:lstStyle/>
          <a:p>
            <a:pPr>
              <a:buFont typeface="Wingdings" panose="05000000000000000000" pitchFamily="2" charset="2"/>
              <a:buChar char="Ø"/>
            </a:pPr>
            <a:r>
              <a:rPr lang="ja-JP" altLang="en-US" dirty="0"/>
              <a:t>保管基準の遵守</a:t>
            </a:r>
            <a:endParaRPr lang="en-US" altLang="ja-JP" dirty="0"/>
          </a:p>
          <a:p>
            <a:pPr marL="0" indent="0">
              <a:buNone/>
            </a:pPr>
            <a:r>
              <a:rPr lang="ja-JP" altLang="en-US" dirty="0"/>
              <a:t>　 ・建設業の特徴　：</a:t>
            </a:r>
            <a:r>
              <a:rPr lang="en-US" altLang="ja-JP" dirty="0"/>
              <a:t>	</a:t>
            </a:r>
            <a:r>
              <a:rPr lang="ja-JP" altLang="en-US" dirty="0"/>
              <a:t>発生現場が一定でない</a:t>
            </a:r>
            <a:endParaRPr lang="en-US" altLang="ja-JP" dirty="0"/>
          </a:p>
          <a:p>
            <a:pPr marL="0" indent="0">
              <a:buNone/>
            </a:pPr>
            <a:r>
              <a:rPr lang="en-US" altLang="ja-JP" dirty="0"/>
              <a:t>				</a:t>
            </a:r>
            <a:r>
              <a:rPr lang="ja-JP" altLang="en-US" dirty="0"/>
              <a:t>発生場所と保管場所が異なる</a:t>
            </a:r>
            <a:endParaRPr lang="en-US" altLang="ja-JP" dirty="0"/>
          </a:p>
          <a:p>
            <a:pPr marL="0" indent="0">
              <a:buNone/>
            </a:pPr>
            <a:r>
              <a:rPr lang="en-US" altLang="ja-JP" dirty="0"/>
              <a:t>				</a:t>
            </a:r>
            <a:r>
              <a:rPr lang="ja-JP" altLang="en-US" dirty="0"/>
              <a:t>大量の廃棄物が発生する</a:t>
            </a:r>
            <a:endParaRPr lang="en-US" altLang="ja-JP" dirty="0"/>
          </a:p>
          <a:p>
            <a:pPr marL="0" indent="0">
              <a:buNone/>
            </a:pPr>
            <a:r>
              <a:rPr lang="en-US" altLang="ja-JP" dirty="0"/>
              <a:t>				</a:t>
            </a:r>
            <a:r>
              <a:rPr lang="ja-JP" altLang="en-US" dirty="0"/>
              <a:t>野積みによる保管が多い</a:t>
            </a:r>
            <a:endParaRPr lang="en-US" altLang="ja-JP" dirty="0"/>
          </a:p>
          <a:p>
            <a:pPr marL="0" indent="0">
              <a:buNone/>
            </a:pPr>
            <a:endParaRPr lang="en-US" altLang="ja-JP" dirty="0"/>
          </a:p>
          <a:p>
            <a:pPr marL="0" indent="0">
              <a:buNone/>
            </a:pPr>
            <a:r>
              <a:rPr lang="ja-JP" altLang="en-US" dirty="0"/>
              <a:t>　⇒</a:t>
            </a:r>
            <a:r>
              <a:rPr lang="ja-JP" altLang="en-US" sz="3600" b="1" dirty="0">
                <a:solidFill>
                  <a:srgbClr val="FF0000"/>
                </a:solidFill>
              </a:rPr>
              <a:t>保管場所ごとに保管基準を満たす必要がある</a:t>
            </a:r>
            <a:endParaRPr lang="en-US" altLang="ja-JP" sz="3600" b="1" dirty="0">
              <a:solidFill>
                <a:srgbClr val="FF0000"/>
              </a:solidFill>
            </a:endParaRPr>
          </a:p>
          <a:p>
            <a:pPr marL="0" indent="0">
              <a:buNone/>
            </a:pPr>
            <a:r>
              <a:rPr lang="ja-JP" altLang="en-US" dirty="0"/>
              <a:t>　　　</a:t>
            </a:r>
            <a:r>
              <a:rPr lang="en-US" altLang="ja-JP" dirty="0"/>
              <a:t>※</a:t>
            </a:r>
            <a:r>
              <a:rPr lang="ja-JP" altLang="en-US" dirty="0"/>
              <a:t>詳細は第８回参照</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8</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747543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コンテンツ プレースホルダー 5">
            <a:extLst>
              <a:ext uri="{FF2B5EF4-FFF2-40B4-BE49-F238E27FC236}">
                <a16:creationId xmlns:a16="http://schemas.microsoft.com/office/drawing/2014/main" id="{EAD35399-4EAD-C0BC-B9BD-194B0129FA45}"/>
              </a:ext>
            </a:extLst>
          </p:cNvPr>
          <p:cNvGraphicFramePr>
            <a:graphicFrameLocks noGrp="1"/>
          </p:cNvGraphicFramePr>
          <p:nvPr>
            <p:ph idx="1"/>
            <p:extLst>
              <p:ext uri="{D42A27DB-BD31-4B8C-83A1-F6EECF244321}">
                <p14:modId xmlns:p14="http://schemas.microsoft.com/office/powerpoint/2010/main" val="2612417167"/>
              </p:ext>
            </p:extLst>
          </p:nvPr>
        </p:nvGraphicFramePr>
        <p:xfrm>
          <a:off x="479701" y="1684699"/>
          <a:ext cx="8124746" cy="3734863"/>
        </p:xfrm>
        <a:graphic>
          <a:graphicData uri="http://schemas.openxmlformats.org/drawingml/2006/table">
            <a:tbl>
              <a:tblPr>
                <a:tableStyleId>{5C22544A-7EE6-4342-B048-85BDC9FD1C3A}</a:tableStyleId>
              </a:tblPr>
              <a:tblGrid>
                <a:gridCol w="563907">
                  <a:extLst>
                    <a:ext uri="{9D8B030D-6E8A-4147-A177-3AD203B41FA5}">
                      <a16:colId xmlns:a16="http://schemas.microsoft.com/office/drawing/2014/main" val="266454395"/>
                    </a:ext>
                  </a:extLst>
                </a:gridCol>
                <a:gridCol w="1296144">
                  <a:extLst>
                    <a:ext uri="{9D8B030D-6E8A-4147-A177-3AD203B41FA5}">
                      <a16:colId xmlns:a16="http://schemas.microsoft.com/office/drawing/2014/main" val="1442530225"/>
                    </a:ext>
                  </a:extLst>
                </a:gridCol>
                <a:gridCol w="1080120">
                  <a:extLst>
                    <a:ext uri="{9D8B030D-6E8A-4147-A177-3AD203B41FA5}">
                      <a16:colId xmlns:a16="http://schemas.microsoft.com/office/drawing/2014/main" val="3480616754"/>
                    </a:ext>
                  </a:extLst>
                </a:gridCol>
                <a:gridCol w="1551524">
                  <a:extLst>
                    <a:ext uri="{9D8B030D-6E8A-4147-A177-3AD203B41FA5}">
                      <a16:colId xmlns:a16="http://schemas.microsoft.com/office/drawing/2014/main" val="429350960"/>
                    </a:ext>
                  </a:extLst>
                </a:gridCol>
                <a:gridCol w="1256788">
                  <a:extLst>
                    <a:ext uri="{9D8B030D-6E8A-4147-A177-3AD203B41FA5}">
                      <a16:colId xmlns:a16="http://schemas.microsoft.com/office/drawing/2014/main" val="3880595287"/>
                    </a:ext>
                  </a:extLst>
                </a:gridCol>
                <a:gridCol w="1080120">
                  <a:extLst>
                    <a:ext uri="{9D8B030D-6E8A-4147-A177-3AD203B41FA5}">
                      <a16:colId xmlns:a16="http://schemas.microsoft.com/office/drawing/2014/main" val="1648979614"/>
                    </a:ext>
                  </a:extLst>
                </a:gridCol>
                <a:gridCol w="1296143">
                  <a:extLst>
                    <a:ext uri="{9D8B030D-6E8A-4147-A177-3AD203B41FA5}">
                      <a16:colId xmlns:a16="http://schemas.microsoft.com/office/drawing/2014/main" val="4293435424"/>
                    </a:ext>
                  </a:extLst>
                </a:gridCol>
              </a:tblGrid>
              <a:tr h="413293">
                <a:tc rowSpan="2" gridSpan="2">
                  <a:txBody>
                    <a:bodyPr/>
                    <a:lstStyle/>
                    <a:p>
                      <a:pPr algn="ctr"/>
                      <a:r>
                        <a:rPr lang="ja-JP" sz="1800" kern="100" dirty="0">
                          <a:effectLst/>
                        </a:rPr>
                        <a:t>区　　分</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rowSpan="2" hMerge="1">
                  <a:txBody>
                    <a:bodyPr/>
                    <a:lstStyle/>
                    <a:p>
                      <a:endParaRPr kumimoji="1" lang="ja-JP" altLang="en-US"/>
                    </a:p>
                  </a:txBody>
                  <a:tcPr/>
                </a:tc>
                <a:tc>
                  <a:txBody>
                    <a:bodyPr/>
                    <a:lstStyle/>
                    <a:p>
                      <a:pPr algn="ctr"/>
                      <a:r>
                        <a:rPr lang="ja-JP" sz="1800" kern="100" dirty="0">
                          <a:effectLst/>
                        </a:rPr>
                        <a:t>位置</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gridSpan="2">
                  <a:txBody>
                    <a:bodyPr/>
                    <a:lstStyle/>
                    <a:p>
                      <a:pPr algn="ctr"/>
                      <a:r>
                        <a:rPr lang="ja-JP" sz="1800" kern="100" dirty="0">
                          <a:effectLst/>
                        </a:rPr>
                        <a:t>事業場外</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gridSpan="2">
                  <a:txBody>
                    <a:bodyPr/>
                    <a:lstStyle/>
                    <a:p>
                      <a:pPr algn="ctr"/>
                      <a:r>
                        <a:rPr lang="ja-JP" sz="1800" kern="100" dirty="0">
                          <a:effectLst/>
                        </a:rPr>
                        <a:t>事業場内</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extLst>
                  <a:ext uri="{0D108BD9-81ED-4DB2-BD59-A6C34878D82A}">
                    <a16:rowId xmlns:a16="http://schemas.microsoft.com/office/drawing/2014/main" val="1908683954"/>
                  </a:ext>
                </a:extLst>
              </a:tr>
              <a:tr h="573167">
                <a:tc gridSpan="2" vMerge="1">
                  <a:txBody>
                    <a:bodyPr/>
                    <a:lstStyle/>
                    <a:p>
                      <a:endParaRPr kumimoji="1" lang="ja-JP" altLang="en-US"/>
                    </a:p>
                  </a:txBody>
                  <a:tcPr/>
                </a:tc>
                <a:tc hMerge="1" vMerge="1">
                  <a:txBody>
                    <a:bodyPr/>
                    <a:lstStyle/>
                    <a:p>
                      <a:endParaRPr kumimoji="1" lang="ja-JP" altLang="en-US"/>
                    </a:p>
                  </a:txBody>
                  <a:tcPr/>
                </a:tc>
                <a:tc>
                  <a:txBody>
                    <a:bodyPr/>
                    <a:lstStyle/>
                    <a:p>
                      <a:pPr algn="ctr"/>
                      <a:r>
                        <a:rPr lang="ja-JP" sz="1800" kern="100" dirty="0">
                          <a:effectLst/>
                        </a:rPr>
                        <a:t>面積</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just"/>
                      <a:r>
                        <a:rPr lang="en-US" sz="1800" kern="100" dirty="0">
                          <a:effectLst/>
                        </a:rPr>
                        <a:t>100</a:t>
                      </a:r>
                      <a:r>
                        <a:rPr lang="ja-JP" sz="1800" kern="100" dirty="0">
                          <a:effectLst/>
                        </a:rPr>
                        <a:t>㎡以上</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just"/>
                      <a:r>
                        <a:rPr lang="en-US" sz="1800" kern="100" dirty="0">
                          <a:effectLst/>
                        </a:rPr>
                        <a:t>300</a:t>
                      </a:r>
                      <a:r>
                        <a:rPr lang="ja-JP" sz="1800" kern="100" dirty="0">
                          <a:effectLst/>
                        </a:rPr>
                        <a:t>㎡以上</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just"/>
                      <a:r>
                        <a:rPr lang="en-US" sz="1800" kern="100" dirty="0">
                          <a:effectLst/>
                        </a:rPr>
                        <a:t>100</a:t>
                      </a:r>
                      <a:r>
                        <a:rPr lang="ja-JP" sz="1800" kern="100" dirty="0">
                          <a:effectLst/>
                        </a:rPr>
                        <a:t>㎡以上</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just"/>
                      <a:r>
                        <a:rPr lang="en-US" sz="1800" kern="100">
                          <a:effectLst/>
                        </a:rPr>
                        <a:t>300</a:t>
                      </a:r>
                      <a:r>
                        <a:rPr lang="ja-JP" sz="1800" kern="100">
                          <a:effectLst/>
                        </a:rPr>
                        <a:t>㎡以上</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extLst>
                  <a:ext uri="{0D108BD9-81ED-4DB2-BD59-A6C34878D82A}">
                    <a16:rowId xmlns:a16="http://schemas.microsoft.com/office/drawing/2014/main" val="4159769826"/>
                  </a:ext>
                </a:extLst>
              </a:tr>
              <a:tr h="371964">
                <a:tc rowSpan="2">
                  <a:txBody>
                    <a:bodyPr/>
                    <a:lstStyle/>
                    <a:p>
                      <a:pPr marL="71755" marR="71755" algn="ctr">
                        <a:spcAft>
                          <a:spcPts val="0"/>
                        </a:spcAft>
                      </a:pPr>
                      <a:r>
                        <a:rPr lang="ja-JP" sz="1800" kern="100">
                          <a:effectLst/>
                        </a:rPr>
                        <a:t>法律</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vert="eaVert" anchor="ctr"/>
                </a:tc>
                <a:tc rowSpan="2">
                  <a:txBody>
                    <a:bodyPr/>
                    <a:lstStyle/>
                    <a:p>
                      <a:pPr algn="just"/>
                      <a:r>
                        <a:rPr lang="ja-JP" sz="1800" kern="100" dirty="0">
                          <a:effectLst/>
                        </a:rPr>
                        <a:t>建設廃棄物</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a:effectLst/>
                        </a:rPr>
                        <a:t>屋内</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a:effectLst/>
                        </a:rPr>
                        <a:t>―</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a:effectLst/>
                        </a:rPr>
                        <a:t>―</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extLst>
                  <a:ext uri="{0D108BD9-81ED-4DB2-BD59-A6C34878D82A}">
                    <a16:rowId xmlns:a16="http://schemas.microsoft.com/office/drawing/2014/main" val="1485581994"/>
                  </a:ext>
                </a:extLst>
              </a:tr>
              <a:tr h="603409">
                <a:tc vMerge="1">
                  <a:txBody>
                    <a:bodyPr/>
                    <a:lstStyle/>
                    <a:p>
                      <a:endParaRPr kumimoji="1" lang="ja-JP" altLang="en-US"/>
                    </a:p>
                  </a:txBody>
                  <a:tcPr/>
                </a:tc>
                <a:tc vMerge="1">
                  <a:txBody>
                    <a:bodyPr/>
                    <a:lstStyle/>
                    <a:p>
                      <a:endParaRPr kumimoji="1" lang="ja-JP" altLang="en-US"/>
                    </a:p>
                  </a:txBody>
                  <a:tcPr/>
                </a:tc>
                <a:tc>
                  <a:txBody>
                    <a:bodyPr/>
                    <a:lstStyle/>
                    <a:p>
                      <a:pPr algn="ctr"/>
                      <a:r>
                        <a:rPr lang="ja-JP" sz="1800" kern="100" dirty="0">
                          <a:effectLst/>
                        </a:rPr>
                        <a:t>屋外</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a:effectLst/>
                        </a:rPr>
                        <a:t>―</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extLst>
                  <a:ext uri="{0D108BD9-81ED-4DB2-BD59-A6C34878D82A}">
                    <a16:rowId xmlns:a16="http://schemas.microsoft.com/office/drawing/2014/main" val="4251396460"/>
                  </a:ext>
                </a:extLst>
              </a:tr>
              <a:tr h="347167">
                <a:tc rowSpan="4">
                  <a:txBody>
                    <a:bodyPr/>
                    <a:lstStyle/>
                    <a:p>
                      <a:pPr marL="71755" marR="71755" algn="ctr">
                        <a:spcAft>
                          <a:spcPts val="0"/>
                        </a:spcAft>
                      </a:pPr>
                      <a:r>
                        <a:rPr lang="ja-JP" sz="1800" kern="100" dirty="0">
                          <a:effectLst/>
                        </a:rPr>
                        <a:t>条</a:t>
                      </a:r>
                      <a:r>
                        <a:rPr lang="ja-JP" altLang="en-US" sz="1800" kern="100" dirty="0">
                          <a:effectLst/>
                        </a:rPr>
                        <a:t>例</a:t>
                      </a:r>
                      <a:endParaRPr lang="ja-JP" altLang="en-US"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vert="eaVert" anchor="ctr"/>
                </a:tc>
                <a:tc rowSpan="2">
                  <a:txBody>
                    <a:bodyPr/>
                    <a:lstStyle/>
                    <a:p>
                      <a:pPr algn="just"/>
                      <a:r>
                        <a:rPr lang="ja-JP" sz="1800" kern="100">
                          <a:effectLst/>
                        </a:rPr>
                        <a:t>建設廃棄物</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a:effectLst/>
                        </a:rPr>
                        <a:t>屋内</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a:effectLst/>
                        </a:rPr>
                        <a:t>―</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extLst>
                  <a:ext uri="{0D108BD9-81ED-4DB2-BD59-A6C34878D82A}">
                    <a16:rowId xmlns:a16="http://schemas.microsoft.com/office/drawing/2014/main" val="1599991680"/>
                  </a:ext>
                </a:extLst>
              </a:tr>
              <a:tr h="495953">
                <a:tc vMerge="1">
                  <a:txBody>
                    <a:bodyPr/>
                    <a:lstStyle/>
                    <a:p>
                      <a:endParaRPr kumimoji="1" lang="ja-JP" altLang="en-US"/>
                    </a:p>
                  </a:txBody>
                  <a:tcPr/>
                </a:tc>
                <a:tc vMerge="1">
                  <a:txBody>
                    <a:bodyPr/>
                    <a:lstStyle/>
                    <a:p>
                      <a:endParaRPr kumimoji="1" lang="ja-JP" altLang="en-US"/>
                    </a:p>
                  </a:txBody>
                  <a:tcPr/>
                </a:tc>
                <a:tc>
                  <a:txBody>
                    <a:bodyPr/>
                    <a:lstStyle/>
                    <a:p>
                      <a:pPr algn="ctr"/>
                      <a:r>
                        <a:rPr lang="ja-JP" sz="1800" kern="100">
                          <a:effectLst/>
                        </a:rPr>
                        <a:t>屋外</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a:effectLst/>
                        </a:rPr>
                        <a:t>○</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accent6">
                        <a:lumMod val="60000"/>
                        <a:lumOff val="40000"/>
                      </a:schemeClr>
                    </a:solidFill>
                  </a:tcPr>
                </a:tc>
                <a:extLst>
                  <a:ext uri="{0D108BD9-81ED-4DB2-BD59-A6C34878D82A}">
                    <a16:rowId xmlns:a16="http://schemas.microsoft.com/office/drawing/2014/main" val="3990228208"/>
                  </a:ext>
                </a:extLst>
              </a:tr>
              <a:tr h="516617">
                <a:tc vMerge="1">
                  <a:txBody>
                    <a:bodyPr/>
                    <a:lstStyle/>
                    <a:p>
                      <a:pPr marL="71755" marR="71755" algn="ctr">
                        <a:spcAft>
                          <a:spcPts val="0"/>
                        </a:spcAft>
                      </a:pPr>
                      <a:r>
                        <a:rPr lang="ja-JP" sz="1800" kern="100" dirty="0">
                          <a:effectLst/>
                        </a:rPr>
                        <a:t>例</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vert="eaVert" anchor="ctr"/>
                </a:tc>
                <a:tc rowSpan="2">
                  <a:txBody>
                    <a:bodyPr/>
                    <a:lstStyle/>
                    <a:p>
                      <a:pPr algn="just"/>
                      <a:r>
                        <a:rPr lang="ja-JP" sz="1800" kern="100" dirty="0">
                          <a:effectLst/>
                        </a:rPr>
                        <a:t>廃タイヤ</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tc>
                  <a:txBody>
                    <a:bodyPr/>
                    <a:lstStyle/>
                    <a:p>
                      <a:pPr algn="ctr"/>
                      <a:r>
                        <a:rPr lang="ja-JP" sz="1800" kern="100" dirty="0">
                          <a:effectLst/>
                        </a:rPr>
                        <a:t>屋内</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extLst>
                  <a:ext uri="{0D108BD9-81ED-4DB2-BD59-A6C34878D82A}">
                    <a16:rowId xmlns:a16="http://schemas.microsoft.com/office/drawing/2014/main" val="1546753162"/>
                  </a:ext>
                </a:extLst>
              </a:tr>
              <a:tr h="413293">
                <a:tc vMerge="1">
                  <a:txBody>
                    <a:bodyPr/>
                    <a:lstStyle/>
                    <a:p>
                      <a:endParaRPr kumimoji="1" lang="ja-JP" altLang="en-US"/>
                    </a:p>
                  </a:txBody>
                  <a:tcPr/>
                </a:tc>
                <a:tc vMerge="1">
                  <a:txBody>
                    <a:bodyPr/>
                    <a:lstStyle/>
                    <a:p>
                      <a:endParaRPr kumimoji="1" lang="ja-JP" altLang="en-US"/>
                    </a:p>
                  </a:txBody>
                  <a:tcPr/>
                </a:tc>
                <a:tc>
                  <a:txBody>
                    <a:bodyPr/>
                    <a:lstStyle/>
                    <a:p>
                      <a:pPr algn="ctr"/>
                      <a:r>
                        <a:rPr lang="ja-JP" sz="1800" kern="100">
                          <a:effectLst/>
                        </a:rPr>
                        <a:t>屋外</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tc>
                  <a:txBody>
                    <a:bodyPr/>
                    <a:lstStyle/>
                    <a:p>
                      <a:pPr algn="ctr"/>
                      <a:r>
                        <a:rPr lang="ja-JP" sz="1800" kern="100">
                          <a:effectLst/>
                        </a:rPr>
                        <a:t>○</a:t>
                      </a:r>
                      <a:endParaRPr lang="ja-JP" sz="18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tc>
                  <a:txBody>
                    <a:bodyPr/>
                    <a:lstStyle/>
                    <a:p>
                      <a:pPr algn="ctr"/>
                      <a:r>
                        <a:rPr lang="ja-JP" sz="1800" kern="100" dirty="0">
                          <a:effectLst/>
                        </a:rPr>
                        <a:t>○</a:t>
                      </a:r>
                      <a:endParaRPr 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solidFill>
                      <a:schemeClr val="bg1">
                        <a:lumMod val="85000"/>
                      </a:schemeClr>
                    </a:solidFill>
                  </a:tcPr>
                </a:tc>
                <a:extLst>
                  <a:ext uri="{0D108BD9-81ED-4DB2-BD59-A6C34878D82A}">
                    <a16:rowId xmlns:a16="http://schemas.microsoft.com/office/drawing/2014/main" val="1318058732"/>
                  </a:ext>
                </a:extLst>
              </a:tr>
            </a:tbl>
          </a:graphicData>
        </a:graphic>
      </p:graphicFrame>
      <p:sp>
        <p:nvSpPr>
          <p:cNvPr id="4" name="フッター プレースホルダー 3">
            <a:extLst>
              <a:ext uri="{FF2B5EF4-FFF2-40B4-BE49-F238E27FC236}">
                <a16:creationId xmlns:a16="http://schemas.microsoft.com/office/drawing/2014/main" id="{DD9CAD6E-FC88-CD99-EBAC-03299C28ABA2}"/>
              </a:ext>
            </a:extLst>
          </p:cNvPr>
          <p:cNvSpPr>
            <a:spLocks noGrp="1"/>
          </p:cNvSpPr>
          <p:nvPr>
            <p:ph type="ftr" sz="quarter" idx="11"/>
          </p:nvPr>
        </p:nvSpPr>
        <p:spPr/>
        <p:txBody>
          <a:bodyPr/>
          <a:lstStyle/>
          <a:p>
            <a:r>
              <a:rPr lang="zh-TW" altLang="en-US"/>
              <a:t>作成　：　環境部 廃棄物対策課</a:t>
            </a:r>
            <a:endParaRPr lang="ja-JP" altLang="en-US" dirty="0"/>
          </a:p>
        </p:txBody>
      </p:sp>
      <p:sp>
        <p:nvSpPr>
          <p:cNvPr id="5" name="スライド番号プレースホルダー 4">
            <a:extLst>
              <a:ext uri="{FF2B5EF4-FFF2-40B4-BE49-F238E27FC236}">
                <a16:creationId xmlns:a16="http://schemas.microsoft.com/office/drawing/2014/main" id="{D055A1DD-F051-8E9E-2B65-171A720E6601}"/>
              </a:ext>
            </a:extLst>
          </p:cNvPr>
          <p:cNvSpPr>
            <a:spLocks noGrp="1"/>
          </p:cNvSpPr>
          <p:nvPr>
            <p:ph type="sldNum" sz="quarter" idx="12"/>
          </p:nvPr>
        </p:nvSpPr>
        <p:spPr/>
        <p:txBody>
          <a:bodyPr/>
          <a:lstStyle/>
          <a:p>
            <a:fld id="{B19F71B2-C08B-4251-8631-B17A6B7397F4}" type="slidenum">
              <a:rPr lang="ja-JP" altLang="en-US" smtClean="0"/>
              <a:pPr/>
              <a:t>9</a:t>
            </a:fld>
            <a:endParaRPr lang="ja-JP" altLang="en-US"/>
          </a:p>
        </p:txBody>
      </p:sp>
      <p:sp>
        <p:nvSpPr>
          <p:cNvPr id="7" name="Rectangle 1">
            <a:extLst>
              <a:ext uri="{FF2B5EF4-FFF2-40B4-BE49-F238E27FC236}">
                <a16:creationId xmlns:a16="http://schemas.microsoft.com/office/drawing/2014/main" id="{FAFB8ADE-C107-BE18-0756-658859535E90}"/>
              </a:ext>
            </a:extLst>
          </p:cNvPr>
          <p:cNvSpPr>
            <a:spLocks noChangeArrowheads="1"/>
          </p:cNvSpPr>
          <p:nvPr/>
        </p:nvSpPr>
        <p:spPr bwMode="auto">
          <a:xfrm>
            <a:off x="179512" y="5448106"/>
            <a:ext cx="815479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0005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注）●が条例による届出が不要となるもの</a:t>
            </a:r>
            <a:endParaRPr kumimoji="0" lang="en-US" altLang="ja-JP" sz="10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0" marR="0" lvl="0" indent="400050" algn="l" defTabSz="914400" rtl="0" eaLnBrk="0" fontAlgn="base" latinLnBrk="0" hangingPunct="0">
              <a:lnSpc>
                <a:spcPct val="100000"/>
              </a:lnSpc>
              <a:spcBef>
                <a:spcPct val="0"/>
              </a:spcBef>
              <a:spcAft>
                <a:spcPct val="0"/>
              </a:spcAft>
              <a:buClrTx/>
              <a:buSzTx/>
              <a:buFontTx/>
              <a:buNone/>
              <a:tabLst/>
            </a:pPr>
            <a:r>
              <a:rPr kumimoji="0" lang="ja-JP" altLang="en-US" sz="1000" dirty="0">
                <a:latin typeface="Century" panose="02040604050505020304" pitchFamily="18" charset="0"/>
                <a:ea typeface="ＭＳ 明朝" panose="02020609040205080304" pitchFamily="17" charset="-128"/>
                <a:cs typeface="Times New Roman" panose="02020603050405020304" pitchFamily="18" charset="0"/>
              </a:rPr>
              <a:t>法律・・・廃棄物処理法第１２条第３項、第１２条の２第３項　　条例・・・豊田市産業廃棄物の適正な処理の促進等に関する条例</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8" name="タイトル 1">
            <a:extLst>
              <a:ext uri="{FF2B5EF4-FFF2-40B4-BE49-F238E27FC236}">
                <a16:creationId xmlns:a16="http://schemas.microsoft.com/office/drawing/2014/main" id="{A0957935-A8F8-0A84-C089-93E557B29168}"/>
              </a:ext>
            </a:extLst>
          </p:cNvPr>
          <p:cNvSpPr>
            <a:spLocks noGrp="1"/>
          </p:cNvSpPr>
          <p:nvPr>
            <p:ph type="title"/>
          </p:nvPr>
        </p:nvSpPr>
        <p:spPr>
          <a:xfrm>
            <a:off x="457200" y="274638"/>
            <a:ext cx="8229600" cy="1143000"/>
          </a:xfrm>
        </p:spPr>
        <p:txBody>
          <a:bodyPr>
            <a:normAutofit/>
          </a:bodyPr>
          <a:lstStyle/>
          <a:p>
            <a:r>
              <a:rPr kumimoji="1" lang="ja-JP" altLang="en-US" b="1" spc="600" dirty="0"/>
              <a:t>建設廃棄物関係届出</a:t>
            </a:r>
          </a:p>
        </p:txBody>
      </p:sp>
      <p:pic>
        <p:nvPicPr>
          <p:cNvPr id="9" name="Picture 2" descr="C:\Users\72016\Desktop\②基本ロゴ(元気PJなし).jpg">
            <a:extLst>
              <a:ext uri="{FF2B5EF4-FFF2-40B4-BE49-F238E27FC236}">
                <a16:creationId xmlns:a16="http://schemas.microsoft.com/office/drawing/2014/main" id="{F73FF944-E54F-A4DA-C9D7-50847E0CD1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039601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2134</TotalTime>
  <Words>2013</Words>
  <Application>Microsoft Office PowerPoint</Application>
  <PresentationFormat>画面に合わせる (4:3)</PresentationFormat>
  <Paragraphs>185</Paragraphs>
  <Slides>10</Slides>
  <Notes>10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ＭＳ Ｐゴシック</vt:lpstr>
      <vt:lpstr>Arial</vt:lpstr>
      <vt:lpstr>Calibri</vt:lpstr>
      <vt:lpstr>Century</vt:lpstr>
      <vt:lpstr>Wingdings</vt:lpstr>
      <vt:lpstr>Office ​​テーマ</vt:lpstr>
      <vt:lpstr>１０分でわかる◎ 産業廃棄物ちょっと講座</vt:lpstr>
      <vt:lpstr>建設廃棄物の現状</vt:lpstr>
      <vt:lpstr>建設廃棄物に関する例外①</vt:lpstr>
      <vt:lpstr>建設廃棄物に関する例外②</vt:lpstr>
      <vt:lpstr>建設廃棄物注意点①</vt:lpstr>
      <vt:lpstr>建設廃棄物注意点②</vt:lpstr>
      <vt:lpstr>PowerPoint プレゼンテーション</vt:lpstr>
      <vt:lpstr>建設廃棄物注意点③</vt:lpstr>
      <vt:lpstr>建設廃棄物関係届出</vt:lpstr>
      <vt:lpstr>PowerPoint プレゼンテーション</vt:lpstr>
    </vt:vector>
  </TitlesOfParts>
  <Company>豊田市役所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沢田　浩明</dc:creator>
  <cp:lastModifiedBy>市村　理沙</cp:lastModifiedBy>
  <cp:revision>90</cp:revision>
  <cp:lastPrinted>2016-02-03T02:50:17Z</cp:lastPrinted>
  <dcterms:created xsi:type="dcterms:W3CDTF">2015-10-21T01:57:29Z</dcterms:created>
  <dcterms:modified xsi:type="dcterms:W3CDTF">2023-08-18T06:28:00Z</dcterms:modified>
</cp:coreProperties>
</file>