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4" r:id="rId3"/>
    <p:sldId id="273" r:id="rId4"/>
    <p:sldId id="275" r:id="rId5"/>
    <p:sldId id="276" r:id="rId6"/>
    <p:sldId id="277" r:id="rId7"/>
    <p:sldId id="274" r:id="rId8"/>
    <p:sldId id="278" r:id="rId9"/>
    <p:sldId id="280" r:id="rId10"/>
    <p:sldId id="279" r:id="rId11"/>
    <p:sldId id="281" r:id="rId12"/>
    <p:sldId id="282" r:id="rId13"/>
    <p:sldId id="263"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782" autoAdjust="0"/>
  </p:normalViewPr>
  <p:slideViewPr>
    <p:cSldViewPr>
      <p:cViewPr varScale="1">
        <p:scale>
          <a:sx n="84" d="100"/>
          <a:sy n="84" d="100"/>
        </p:scale>
        <p:origin x="239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6215E0-8D75-4CDC-8367-B11194A9029B}" type="datetimeFigureOut">
              <a:rPr kumimoji="1" lang="ja-JP" altLang="en-US" smtClean="0"/>
              <a:t>2023/8/16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219AAD-5F95-4E47-A5EE-E30E00A0333C}" type="slidenum">
              <a:rPr kumimoji="1" lang="ja-JP" altLang="en-US" smtClean="0"/>
              <a:t>‹#›</a:t>
            </a:fld>
            <a:endParaRPr kumimoji="1" lang="ja-JP" altLang="en-US"/>
          </a:p>
        </p:txBody>
      </p:sp>
    </p:spTree>
    <p:extLst>
      <p:ext uri="{BB962C8B-B14F-4D97-AF65-F5344CB8AC3E}">
        <p14:creationId xmlns:p14="http://schemas.microsoft.com/office/powerpoint/2010/main" val="36679807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今回のテーマは、「</a:t>
            </a:r>
            <a:r>
              <a:rPr lang="ja-JP" altLang="en-US" sz="1200" dirty="0">
                <a:latin typeface="+mn-ea"/>
                <a:ea typeface="+mn-ea"/>
              </a:rPr>
              <a:t>許可がいる場合、いらない場合</a:t>
            </a:r>
            <a:r>
              <a:rPr kumimoji="1" lang="ja-JP" altLang="en-US" dirty="0">
                <a:latin typeface="+mn-ea"/>
                <a:ea typeface="+mn-ea"/>
              </a:rPr>
              <a:t>」です。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許可制度は廃棄物処理法の根幹を支えている制度です。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そのため、許可に関わる罰則は重くなっています。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許可の考え方をしっかり押さえていきましょう。</a:t>
            </a: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1</a:t>
            </a:fld>
            <a:endParaRPr kumimoji="1" lang="ja-JP" altLang="en-US"/>
          </a:p>
        </p:txBody>
      </p:sp>
    </p:spTree>
    <p:extLst>
      <p:ext uri="{BB962C8B-B14F-4D97-AF65-F5344CB8AC3E}">
        <p14:creationId xmlns:p14="http://schemas.microsoft.com/office/powerpoint/2010/main" val="32185353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収集運搬の許可の話に戻ります。</a:t>
            </a:r>
            <a:endParaRPr kumimoji="1" lang="en-US" altLang="ja-JP" dirty="0">
              <a:latin typeface="+mn-ea"/>
              <a:ea typeface="+mn-ea"/>
            </a:endParaRPr>
          </a:p>
          <a:p>
            <a:r>
              <a:rPr kumimoji="1" lang="ja-JP" altLang="en-US" dirty="0">
                <a:latin typeface="+mn-ea"/>
                <a:ea typeface="+mn-ea"/>
              </a:rPr>
              <a:t>まず収集運搬の許可の話をする上で、積替え・保管という行為を理解していただく必要があります。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積替え・保管というのは、収集運搬の許可のオプションのようなもので、収集運搬業者は、運搬効率をあげるために、自分の事業場で一旦廃棄物を降ろして、他の場所から回収してきた廃棄物とまとめて処分業者に運んだりします。</a:t>
            </a:r>
            <a:endParaRPr kumimoji="1" lang="en-US" altLang="ja-JP" dirty="0">
              <a:latin typeface="+mn-ea"/>
              <a:ea typeface="+mn-ea"/>
            </a:endParaRPr>
          </a:p>
          <a:p>
            <a:r>
              <a:rPr kumimoji="1" lang="ja-JP" altLang="en-US" dirty="0">
                <a:latin typeface="+mn-ea"/>
                <a:ea typeface="+mn-ea"/>
              </a:rPr>
              <a:t>逆に、積替え・保管なしの許可を有している収集運搬業者は、排出場所から処分場まで直行で運ぶことしかできません。</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積替え・保管は、それ用の施設を設置して、許可の申請時に積替え・保管をすると申請した事業者のみが行うことができる行為です。</a:t>
            </a:r>
            <a:endParaRPr kumimoji="1" lang="en-US" altLang="ja-JP" dirty="0">
              <a:latin typeface="+mn-ea"/>
              <a:ea typeface="+mn-ea"/>
            </a:endParaRPr>
          </a:p>
          <a:p>
            <a:r>
              <a:rPr kumimoji="1" lang="ja-JP" altLang="en-US" dirty="0">
                <a:latin typeface="+mn-ea"/>
                <a:ea typeface="+mn-ea"/>
              </a:rPr>
              <a:t>そのため、収集運搬業の許可には積替え・保管のあり、なしがあり、それぞれに取り扱える品目が定められます。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積替え・保管のない場合の方がわかりやすいため、そちらから説明します。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廃棄物を積む場所の許可と降ろす場所の許可が必要になります。</a:t>
            </a:r>
            <a:endParaRPr kumimoji="1" lang="en-US" altLang="ja-JP" dirty="0">
              <a:latin typeface="+mn-ea"/>
              <a:ea typeface="+mn-ea"/>
            </a:endParaRPr>
          </a:p>
          <a:p>
            <a:endParaRPr kumimoji="1" lang="en-US" altLang="ja-JP" dirty="0">
              <a:latin typeface="+mn-ea"/>
              <a:ea typeface="+mn-ea"/>
            </a:endParaRPr>
          </a:p>
          <a:p>
            <a:pPr marL="0" indent="0">
              <a:buNone/>
            </a:pPr>
            <a:r>
              <a:rPr lang="ja-JP" altLang="en-US" dirty="0">
                <a:latin typeface="+mn-ea"/>
                <a:ea typeface="+mn-ea"/>
              </a:rPr>
              <a:t>豊田市からみよし市に運ぶ場合は、愛知県の許可のみで大丈夫です。</a:t>
            </a:r>
            <a:endParaRPr lang="en-US" altLang="ja-JP" dirty="0">
              <a:latin typeface="+mn-ea"/>
              <a:ea typeface="+mn-ea"/>
            </a:endParaRPr>
          </a:p>
          <a:p>
            <a:pPr marL="0" indent="0">
              <a:buNone/>
            </a:pPr>
            <a:r>
              <a:rPr lang="ja-JP" altLang="en-US" dirty="0">
                <a:latin typeface="+mn-ea"/>
                <a:ea typeface="+mn-ea"/>
              </a:rPr>
              <a:t>理由は、積替え・保管がない場合、収集運搬の許可は都道府県である愛知県が行います。</a:t>
            </a:r>
            <a:endParaRPr lang="en-US" altLang="ja-JP" dirty="0">
              <a:latin typeface="+mn-ea"/>
              <a:ea typeface="+mn-ea"/>
            </a:endParaRPr>
          </a:p>
          <a:p>
            <a:pPr marL="0" indent="0">
              <a:buNone/>
            </a:pPr>
            <a:r>
              <a:rPr lang="ja-JP" altLang="en-US" dirty="0">
                <a:latin typeface="+mn-ea"/>
                <a:ea typeface="+mn-ea"/>
              </a:rPr>
              <a:t>そして豊田市もみよし市も愛知県内だからです。</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豊田市から多治見市に運ぶ場合は、愛知県と岐阜県の許可が必要です。</a:t>
            </a:r>
            <a:endParaRPr lang="en-US" altLang="ja-JP" dirty="0">
              <a:latin typeface="+mn-ea"/>
              <a:ea typeface="+mn-ea"/>
            </a:endParaRPr>
          </a:p>
          <a:p>
            <a:pPr marL="0" indent="0">
              <a:buNone/>
            </a:pPr>
            <a:r>
              <a:rPr lang="ja-JP" altLang="en-US" dirty="0">
                <a:latin typeface="+mn-ea"/>
                <a:ea typeface="+mn-ea"/>
              </a:rPr>
              <a:t>理由は、積替え・保管がない場合、収集運搬の許可は都道府県が行います。</a:t>
            </a:r>
            <a:endParaRPr lang="en-US" altLang="ja-JP" dirty="0">
              <a:latin typeface="+mn-ea"/>
              <a:ea typeface="+mn-ea"/>
            </a:endParaRPr>
          </a:p>
          <a:p>
            <a:pPr marL="0" indent="0">
              <a:buNone/>
            </a:pPr>
            <a:r>
              <a:rPr lang="ja-JP" altLang="en-US" dirty="0">
                <a:latin typeface="+mn-ea"/>
                <a:ea typeface="+mn-ea"/>
              </a:rPr>
              <a:t>この場合、豊田市から運び出すのに愛知県の許可、多治見市に運び込むのに岐阜県の許可が必要になります。</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豊田市から神戸市に運ぶ場合は、愛知県と兵庫県の許可が必要になります。</a:t>
            </a:r>
            <a:endParaRPr lang="en-US" altLang="ja-JP" dirty="0">
              <a:latin typeface="+mn-ea"/>
              <a:ea typeface="+mn-ea"/>
            </a:endParaRPr>
          </a:p>
          <a:p>
            <a:pPr marL="0" indent="0">
              <a:buNone/>
            </a:pPr>
            <a:r>
              <a:rPr lang="ja-JP" altLang="en-US" dirty="0">
                <a:latin typeface="+mn-ea"/>
                <a:ea typeface="+mn-ea"/>
              </a:rPr>
              <a:t>先ほどのケースと同じ考え方ですが、通過するだけの自治体の許可はいらないということをお伝えしたく、この例にしました。</a:t>
            </a:r>
            <a:endParaRPr lang="en-US" altLang="ja-JP" dirty="0">
              <a:latin typeface="+mn-ea"/>
              <a:ea typeface="+mn-ea"/>
            </a:endParaRPr>
          </a:p>
          <a:p>
            <a:r>
              <a:rPr kumimoji="1" lang="ja-JP" altLang="en-US" dirty="0">
                <a:latin typeface="+mn-ea"/>
                <a:ea typeface="+mn-ea"/>
              </a:rPr>
              <a:t>許可が必要なのは、積む所と降ろす所のみです。</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10</a:t>
            </a:fld>
            <a:endParaRPr kumimoji="1" lang="ja-JP" altLang="en-US"/>
          </a:p>
        </p:txBody>
      </p:sp>
    </p:spTree>
    <p:extLst>
      <p:ext uri="{BB962C8B-B14F-4D97-AF65-F5344CB8AC3E}">
        <p14:creationId xmlns:p14="http://schemas.microsoft.com/office/powerpoint/2010/main" val="1957364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積替え・保管がある場合を紹介します。</a:t>
            </a:r>
            <a:endParaRPr kumimoji="1" lang="en-US" altLang="ja-JP" dirty="0">
              <a:latin typeface="+mn-ea"/>
              <a:ea typeface="+mn-ea"/>
            </a:endParaRPr>
          </a:p>
          <a:p>
            <a:r>
              <a:rPr kumimoji="1" lang="ja-JP" altLang="en-US" dirty="0">
                <a:latin typeface="+mn-ea"/>
                <a:ea typeface="+mn-ea"/>
              </a:rPr>
              <a:t>積替え・保管がある場合の許可は、都道府県又は政令市が行います。</a:t>
            </a:r>
            <a:endParaRPr kumimoji="1" lang="en-US" altLang="ja-JP" dirty="0">
              <a:latin typeface="+mn-ea"/>
              <a:ea typeface="+mn-ea"/>
            </a:endParaRPr>
          </a:p>
          <a:p>
            <a:r>
              <a:rPr kumimoji="1" lang="ja-JP" altLang="en-US" dirty="0">
                <a:latin typeface="+mn-ea"/>
                <a:ea typeface="+mn-ea"/>
              </a:rPr>
              <a:t>どのような住み分けがあるかというと、積替え・保管に使用する施設がどこにあるかで、許可する自治体が変わります。</a:t>
            </a:r>
            <a:endParaRPr kumimoji="1" lang="en-US" altLang="ja-JP" dirty="0">
              <a:latin typeface="+mn-ea"/>
              <a:ea typeface="+mn-ea"/>
            </a:endParaRPr>
          </a:p>
          <a:p>
            <a:r>
              <a:rPr kumimoji="1" lang="ja-JP" altLang="en-US" dirty="0">
                <a:latin typeface="+mn-ea"/>
                <a:ea typeface="+mn-ea"/>
              </a:rPr>
              <a:t>政令市内にあれば、その政令市が許可し、政令市外であれば、その都道府県となります。</a:t>
            </a:r>
            <a:endParaRPr kumimoji="1" lang="en-US" altLang="ja-JP" dirty="0">
              <a:latin typeface="+mn-ea"/>
              <a:ea typeface="+mn-ea"/>
            </a:endParaRPr>
          </a:p>
          <a:p>
            <a:r>
              <a:rPr kumimoji="1" lang="ja-JP" altLang="en-US" dirty="0">
                <a:latin typeface="+mn-ea"/>
                <a:ea typeface="+mn-ea"/>
              </a:rPr>
              <a:t>具体的には、豊田市にあれば、豊田市が許可をし、みよし市にあれば愛知県が許可をします。</a:t>
            </a:r>
            <a:endParaRPr kumimoji="1" lang="en-US" altLang="ja-JP" dirty="0">
              <a:latin typeface="+mn-ea"/>
              <a:ea typeface="+mn-ea"/>
            </a:endParaRPr>
          </a:p>
          <a:p>
            <a:r>
              <a:rPr kumimoji="1" lang="ja-JP" altLang="en-US" dirty="0">
                <a:latin typeface="+mn-ea"/>
                <a:ea typeface="+mn-ea"/>
              </a:rPr>
              <a:t>処分業と同じ考え方です。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そのため、</a:t>
            </a:r>
            <a:r>
              <a:rPr lang="ja-JP" altLang="en-US" dirty="0">
                <a:latin typeface="+mn-ea"/>
                <a:ea typeface="+mn-ea"/>
              </a:rPr>
              <a:t>岡崎市内で積替え・保管施設がある場合で、</a:t>
            </a:r>
            <a:r>
              <a:rPr kumimoji="1" lang="ja-JP" altLang="en-US" dirty="0">
                <a:latin typeface="+mn-ea"/>
                <a:ea typeface="+mn-ea"/>
              </a:rPr>
              <a:t>豊田市から岡崎市内の積替え・保管施設に運ぶ場合は、豊田市で積み込む用の許可である</a:t>
            </a:r>
            <a:r>
              <a:rPr lang="ja-JP" altLang="en-US" dirty="0">
                <a:latin typeface="+mn-ea"/>
                <a:ea typeface="+mn-ea"/>
              </a:rPr>
              <a:t>愛知県の許可と降ろす用の岡崎市の許可</a:t>
            </a:r>
            <a:r>
              <a:rPr kumimoji="1" lang="ja-JP" altLang="en-US" dirty="0">
                <a:latin typeface="+mn-ea"/>
                <a:ea typeface="+mn-ea"/>
              </a:rPr>
              <a:t>が必要になります。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また、政令市の積替え・保管がありの許可を持っている業者は、その政令市がある都道府県の許可を持っていても、その都道府県の許可の範囲からその政令市内のみ除外されてしまいます。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先ほどの例でいうと、例えば、許可品目が汚泥、金属くずの愛知県の許可を持っていて、許可品目が金属くずのみの岡崎市の許可をもっている業者であった場合、岡崎市内への汚泥の持ち込はできないことになり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もし、その業者に委託した場合、委託基準違反となってしまいますので、注意が必要です。</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11</a:t>
            </a:fld>
            <a:endParaRPr kumimoji="1" lang="ja-JP" altLang="en-US"/>
          </a:p>
        </p:txBody>
      </p:sp>
    </p:spTree>
    <p:extLst>
      <p:ext uri="{BB962C8B-B14F-4D97-AF65-F5344CB8AC3E}">
        <p14:creationId xmlns:p14="http://schemas.microsoft.com/office/powerpoint/2010/main" val="1527585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ea typeface="+mn-ea"/>
              </a:rPr>
              <a:t>「実務で学ぶ」は実務上、起きうる問題について、具体的な事例を基に、廃棄物処理を考えていただくコーナーです。</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愛知県の収集運搬業許可（金属くず・汚泥・廃プラスチック類（積替え・保管なし））と豊田市の収集運搬業許可（金属くず・廃プラスチック類（積替え・保管あり））の許可を有する業者に、乾電池の運搬（みよし市⇒豊田市）を委託できるか？</a:t>
            </a:r>
            <a:endParaRPr lang="en-US" altLang="ja-JP" dirty="0">
              <a:latin typeface="+mn-ea"/>
              <a:ea typeface="+mn-ea"/>
            </a:endParaRPr>
          </a:p>
          <a:p>
            <a:endParaRPr lang="en-US" altLang="ja-JP" dirty="0">
              <a:latin typeface="+mn-ea"/>
              <a:ea typeface="+mn-ea"/>
            </a:endParaRPr>
          </a:p>
          <a:p>
            <a:r>
              <a:rPr lang="ja-JP" altLang="en-US" dirty="0">
                <a:latin typeface="+mn-ea"/>
                <a:ea typeface="+mn-ea"/>
              </a:rPr>
              <a:t>★</a:t>
            </a:r>
            <a:endParaRPr lang="en-US" altLang="ja-JP" dirty="0">
              <a:latin typeface="+mn-ea"/>
              <a:ea typeface="+mn-ea"/>
            </a:endParaRPr>
          </a:p>
          <a:p>
            <a:endParaRPr lang="en-US" altLang="ja-JP" dirty="0">
              <a:latin typeface="+mn-ea"/>
              <a:ea typeface="+mn-ea"/>
            </a:endParaRPr>
          </a:p>
          <a:p>
            <a:pPr marL="0" indent="0">
              <a:buNone/>
            </a:pPr>
            <a:r>
              <a:rPr lang="ja-JP" altLang="en-US" dirty="0">
                <a:latin typeface="+mn-ea"/>
                <a:ea typeface="+mn-ea"/>
              </a:rPr>
              <a:t>できません。</a:t>
            </a:r>
            <a:endParaRPr lang="en-US" altLang="ja-JP" dirty="0">
              <a:latin typeface="+mn-ea"/>
              <a:ea typeface="+mn-ea"/>
            </a:endParaRPr>
          </a:p>
          <a:p>
            <a:pPr marL="0" indent="0">
              <a:buNone/>
            </a:pPr>
            <a:r>
              <a:rPr lang="ja-JP" altLang="en-US" dirty="0">
                <a:latin typeface="+mn-ea"/>
                <a:ea typeface="+mn-ea"/>
              </a:rPr>
              <a:t>豊田市の積替え・保管許可があるため、愛知県の許可の範囲から豊田市内は除外されます。</a:t>
            </a:r>
            <a:endParaRPr lang="en-US" altLang="ja-JP" dirty="0">
              <a:latin typeface="+mn-ea"/>
              <a:ea typeface="+mn-ea"/>
            </a:endParaRPr>
          </a:p>
          <a:p>
            <a:pPr marL="0" indent="0">
              <a:buNone/>
            </a:pPr>
            <a:r>
              <a:rPr lang="ja-JP" altLang="en-US" dirty="0">
                <a:latin typeface="+mn-ea"/>
                <a:ea typeface="+mn-ea"/>
              </a:rPr>
              <a:t>そのため、豊田市内は豊田市の許可で運搬することになり、豊田市の許可には汚泥がありません。</a:t>
            </a:r>
            <a:endParaRPr lang="en-US" altLang="ja-JP" dirty="0">
              <a:latin typeface="+mn-ea"/>
              <a:ea typeface="+mn-ea"/>
            </a:endParaRPr>
          </a:p>
          <a:p>
            <a:pPr marL="0" indent="0">
              <a:buNone/>
            </a:pPr>
            <a:r>
              <a:rPr lang="ja-JP" altLang="en-US" dirty="0">
                <a:latin typeface="+mn-ea"/>
                <a:ea typeface="+mn-ea"/>
              </a:rPr>
              <a:t>このケースでは、豊田市及び愛知県で収取運搬許可（金属くず、廃プラスチック類、汚泥）の三品目の許可を持っている業者に委託する必要があります。</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なお、豊田市では乾電池の収集運搬の許可品目は、金属くず・汚泥・廃プラスチック類の三品目で取り扱うように指導しています。</a:t>
            </a:r>
            <a:endParaRPr lang="en-US" altLang="ja-JP" dirty="0">
              <a:latin typeface="+mn-ea"/>
              <a:ea typeface="+mn-ea"/>
            </a:endParaRPr>
          </a:p>
          <a:p>
            <a:pPr marL="0" indent="0">
              <a:buNone/>
            </a:pPr>
            <a:r>
              <a:rPr lang="ja-JP" altLang="en-US" dirty="0">
                <a:latin typeface="+mn-ea"/>
                <a:ea typeface="+mn-ea"/>
              </a:rPr>
              <a:t>自治体によっては、金属くず・汚泥の２品目で対応している場合もあります。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12</a:t>
            </a:fld>
            <a:endParaRPr kumimoji="1" lang="ja-JP" altLang="en-US"/>
          </a:p>
        </p:txBody>
      </p:sp>
    </p:spTree>
    <p:extLst>
      <p:ext uri="{BB962C8B-B14F-4D97-AF65-F5344CB8AC3E}">
        <p14:creationId xmlns:p14="http://schemas.microsoft.com/office/powerpoint/2010/main" val="28371175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dirty="0">
                <a:latin typeface="+mn-ea"/>
                <a:ea typeface="+mn-ea"/>
              </a:rPr>
              <a:t>『</a:t>
            </a:r>
            <a:r>
              <a:rPr lang="ja-JP" altLang="en-US" dirty="0">
                <a:latin typeface="+mn-ea"/>
                <a:ea typeface="+mn-ea"/>
              </a:rPr>
              <a:t>第４回　許可がいる場合、いらない場合</a:t>
            </a:r>
            <a:r>
              <a:rPr lang="en-US" altLang="ja-JP" dirty="0">
                <a:latin typeface="+mn-ea"/>
                <a:ea typeface="+mn-ea"/>
              </a:rPr>
              <a:t>』</a:t>
            </a:r>
            <a:r>
              <a:rPr lang="ja-JP" altLang="en-US" dirty="0">
                <a:latin typeface="+mn-ea"/>
                <a:ea typeface="+mn-ea"/>
              </a:rPr>
              <a:t>　は以上になります。</a:t>
            </a:r>
            <a:endParaRPr lang="en-US" altLang="ja-JP" dirty="0">
              <a:latin typeface="+mn-ea"/>
              <a:ea typeface="+mn-ea"/>
            </a:endParaRPr>
          </a:p>
          <a:p>
            <a:pPr marL="0" indent="0">
              <a:buNone/>
            </a:pPr>
            <a:endParaRPr kumimoji="1" lang="en-US" altLang="ja-JP" dirty="0">
              <a:latin typeface="+mn-ea"/>
              <a:ea typeface="+mn-ea"/>
            </a:endParaRPr>
          </a:p>
          <a:p>
            <a:pPr marL="0" indent="0">
              <a:buNone/>
            </a:pPr>
            <a:r>
              <a:rPr lang="ja-JP" altLang="en-US" dirty="0">
                <a:latin typeface="+mn-ea"/>
                <a:ea typeface="+mn-ea"/>
              </a:rPr>
              <a:t>人の廃棄物を扱うときは絶対に許可が必要です。それだけは確実に押さえておきましょう。</a:t>
            </a:r>
            <a:endParaRPr lang="en-US" altLang="ja-JP" dirty="0">
              <a:latin typeface="+mn-ea"/>
              <a:ea typeface="+mn-ea"/>
            </a:endParaRPr>
          </a:p>
          <a:p>
            <a:pPr marL="0" indent="0">
              <a:buNone/>
            </a:pPr>
            <a:r>
              <a:rPr lang="ja-JP" altLang="en-US" dirty="0">
                <a:latin typeface="+mn-ea"/>
                <a:ea typeface="+mn-ea"/>
              </a:rPr>
              <a:t>またどこの自治体の許可必要なのか、自分で判断できるようにしましょう。</a:t>
            </a:r>
            <a:endParaRPr lang="en-US" altLang="ja-JP" dirty="0">
              <a:latin typeface="+mn-ea"/>
              <a:ea typeface="+mn-ea"/>
            </a:endParaRPr>
          </a:p>
          <a:p>
            <a:pPr marL="0" indent="0">
              <a:buNone/>
            </a:pPr>
            <a:endParaRPr kumimoji="1" lang="en-US" altLang="ja-JP" dirty="0">
              <a:latin typeface="+mn-ea"/>
              <a:ea typeface="+mn-ea"/>
            </a:endParaRPr>
          </a:p>
          <a:p>
            <a:pPr marL="0" indent="0">
              <a:buNone/>
            </a:pPr>
            <a:r>
              <a:rPr lang="ja-JP" altLang="en-US" dirty="0">
                <a:latin typeface="+mn-ea"/>
                <a:ea typeface="+mn-ea"/>
              </a:rPr>
              <a:t>次回は、</a:t>
            </a:r>
            <a:r>
              <a:rPr lang="en-US" altLang="ja-JP" dirty="0">
                <a:latin typeface="+mn-ea"/>
                <a:ea typeface="+mn-ea"/>
              </a:rPr>
              <a:t>『</a:t>
            </a:r>
            <a:r>
              <a:rPr lang="ja-JP" altLang="en-US" dirty="0">
                <a:latin typeface="+mn-ea"/>
                <a:ea typeface="+mn-ea"/>
              </a:rPr>
              <a:t>排出事業者の責任と罰則</a:t>
            </a:r>
            <a:r>
              <a:rPr lang="en-US" altLang="ja-JP" dirty="0">
                <a:latin typeface="+mn-ea"/>
                <a:ea typeface="+mn-ea"/>
              </a:rPr>
              <a:t>』</a:t>
            </a:r>
            <a:r>
              <a:rPr lang="ja-JP" altLang="en-US" dirty="0">
                <a:latin typeface="+mn-ea"/>
                <a:ea typeface="+mn-ea"/>
              </a:rPr>
              <a:t>です。</a:t>
            </a:r>
            <a:endParaRPr lang="en-US" altLang="ja-JP" dirty="0">
              <a:latin typeface="+mn-ea"/>
              <a:ea typeface="+mn-ea"/>
            </a:endParaRPr>
          </a:p>
          <a:p>
            <a:pPr marL="0" indent="0">
              <a:buNone/>
            </a:pPr>
            <a:endParaRPr kumimoji="1" lang="en-US" altLang="ja-JP" dirty="0">
              <a:latin typeface="+mn-ea"/>
              <a:ea typeface="+mn-ea"/>
            </a:endParaRPr>
          </a:p>
          <a:p>
            <a:pPr marL="0" indent="0">
              <a:buNone/>
            </a:pPr>
            <a:r>
              <a:rPr kumimoji="1" lang="ja-JP" altLang="en-US" dirty="0">
                <a:latin typeface="+mn-ea"/>
                <a:ea typeface="+mn-ea"/>
              </a:rPr>
              <a:t>廃棄物処理法において、最も大事な考え方とその責任を学びます。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では、また次回。お疲れまでした。</a:t>
            </a: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13</a:t>
            </a:fld>
            <a:endParaRPr kumimoji="1" lang="ja-JP" altLang="en-US"/>
          </a:p>
        </p:txBody>
      </p:sp>
    </p:spTree>
    <p:extLst>
      <p:ext uri="{BB962C8B-B14F-4D97-AF65-F5344CB8AC3E}">
        <p14:creationId xmlns:p14="http://schemas.microsoft.com/office/powerpoint/2010/main" val="1560977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そもそも許可とは何でしょうか？</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一般的には、許可は、禁止されている行為を、一定の要件のもと、できるようにすることを言います。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latin typeface="+mn-ea"/>
              <a:ea typeface="+mn-ea"/>
            </a:endParaRPr>
          </a:p>
          <a:p>
            <a:r>
              <a:rPr kumimoji="1" lang="ja-JP" altLang="en-US" dirty="0">
                <a:latin typeface="+mn-ea"/>
                <a:ea typeface="+mn-ea"/>
              </a:rPr>
              <a:t>言葉だけだと、分かりづらいので、イメージをつかんでいただくために運転免許の話をさせてもらいます。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実は運転免許というのも一種の許可です。</a:t>
            </a:r>
            <a:endParaRPr kumimoji="1" lang="en-US" altLang="ja-JP" dirty="0">
              <a:latin typeface="+mn-ea"/>
              <a:ea typeface="+mn-ea"/>
            </a:endParaRPr>
          </a:p>
          <a:p>
            <a:r>
              <a:rPr kumimoji="1" lang="ja-JP" altLang="en-US" dirty="0">
                <a:latin typeface="+mn-ea"/>
                <a:ea typeface="+mn-ea"/>
              </a:rPr>
              <a:t>免許証を警察から交付された人は運転をすることができます。これは普通のことです。</a:t>
            </a:r>
            <a:endParaRPr kumimoji="1" lang="en-US" altLang="ja-JP" dirty="0">
              <a:latin typeface="+mn-ea"/>
              <a:ea typeface="+mn-ea"/>
            </a:endParaRPr>
          </a:p>
          <a:p>
            <a:endParaRPr kumimoji="1" lang="en-US" altLang="ja-JP" dirty="0">
              <a:latin typeface="+mn-ea"/>
              <a:ea typeface="+mn-ea"/>
            </a:endParaRPr>
          </a:p>
          <a:p>
            <a:pPr marL="0" indent="0">
              <a:buNone/>
            </a:pPr>
            <a:r>
              <a:rPr kumimoji="1" lang="ja-JP" altLang="en-US" dirty="0">
                <a:latin typeface="+mn-ea"/>
                <a:ea typeface="+mn-ea"/>
              </a:rPr>
              <a:t>このことを違った見方をすると、</a:t>
            </a:r>
            <a:r>
              <a:rPr lang="ja-JP" altLang="en-US" dirty="0">
                <a:latin typeface="+mn-ea"/>
                <a:ea typeface="+mn-ea"/>
              </a:rPr>
              <a:t>誰しもが、自動車の運転は禁止されているが、免許があれば運転が特別に許される。</a:t>
            </a:r>
            <a:endParaRPr lang="en-US" altLang="ja-JP" dirty="0">
              <a:latin typeface="+mn-ea"/>
              <a:ea typeface="+mn-ea"/>
            </a:endParaRPr>
          </a:p>
          <a:p>
            <a:pPr marL="0" indent="0">
              <a:buNone/>
            </a:pPr>
            <a:r>
              <a:rPr lang="ja-JP" altLang="en-US" dirty="0">
                <a:latin typeface="+mn-ea"/>
                <a:ea typeface="+mn-ea"/>
              </a:rPr>
              <a:t>これが許可です。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2</a:t>
            </a:fld>
            <a:endParaRPr kumimoji="1" lang="ja-JP" altLang="en-US"/>
          </a:p>
        </p:txBody>
      </p:sp>
    </p:spTree>
    <p:extLst>
      <p:ext uri="{BB962C8B-B14F-4D97-AF65-F5344CB8AC3E}">
        <p14:creationId xmlns:p14="http://schemas.microsoft.com/office/powerpoint/2010/main" val="1179189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産廃の許可も車の免許と同じです。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ea typeface="+mn-ea"/>
              </a:rPr>
              <a:t>誰しもが、自分が排出した廃棄物以外の廃棄物を扱うことは禁止されているが、許可を取得すれば、扱うことを特別に許される。</a:t>
            </a:r>
            <a:endParaRPr lang="en-US" altLang="ja-JP" dirty="0">
              <a:latin typeface="+mn-ea"/>
              <a:ea typeface="+mn-ea"/>
            </a:endParaRPr>
          </a:p>
          <a:p>
            <a:pPr marL="0" indent="0">
              <a:buNone/>
            </a:pPr>
            <a:r>
              <a:rPr lang="ja-JP" altLang="en-US" dirty="0">
                <a:latin typeface="+mn-ea"/>
                <a:ea typeface="+mn-ea"/>
              </a:rPr>
              <a:t>許可を取得した人のみが、自分が排出した廃棄物以外の廃棄物を扱ってもいい。</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これが産廃の許可制度です。</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気をつけるポイントは、自分が排出した産廃を自分で扱うのには許可は不要だと言うことです。</a:t>
            </a:r>
            <a:endParaRPr lang="en-US" altLang="ja-JP" dirty="0">
              <a:latin typeface="+mn-ea"/>
              <a:ea typeface="+mn-ea"/>
            </a:endParaRPr>
          </a:p>
          <a:p>
            <a:pPr marL="0" indent="0">
              <a:buNone/>
            </a:pPr>
            <a:r>
              <a:rPr lang="ja-JP" altLang="en-US" dirty="0">
                <a:latin typeface="+mn-ea"/>
                <a:ea typeface="+mn-ea"/>
              </a:rPr>
              <a:t>自分以外が排出した産廃を扱うときだけ、許可が必要となります。</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ちなみに一廃も同じような許可制度となっていますが、産廃の許可と一廃の許可は別であることにも注意が必要です。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3</a:t>
            </a:fld>
            <a:endParaRPr kumimoji="1" lang="ja-JP" altLang="en-US"/>
          </a:p>
        </p:txBody>
      </p:sp>
    </p:spTree>
    <p:extLst>
      <p:ext uri="{BB962C8B-B14F-4D97-AF65-F5344CB8AC3E}">
        <p14:creationId xmlns:p14="http://schemas.microsoft.com/office/powerpoint/2010/main" val="186305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許可がいる場合といらない場合との差を、</a:t>
            </a:r>
            <a:r>
              <a:rPr kumimoji="1" lang="en-US" altLang="ja-JP" dirty="0">
                <a:latin typeface="+mn-ea"/>
                <a:ea typeface="+mn-ea"/>
              </a:rPr>
              <a:t>QA</a:t>
            </a:r>
            <a:r>
              <a:rPr kumimoji="1" lang="ja-JP" altLang="en-US" dirty="0">
                <a:latin typeface="+mn-ea"/>
                <a:ea typeface="+mn-ea"/>
              </a:rPr>
              <a:t>方式でご理解いただこうと思います。</a:t>
            </a:r>
            <a:endParaRPr kumimoji="1" lang="en-US" altLang="ja-JP" dirty="0">
              <a:latin typeface="+mn-ea"/>
              <a:ea typeface="+mn-ea"/>
            </a:endParaRPr>
          </a:p>
          <a:p>
            <a:endParaRPr kumimoji="1" lang="en-US" altLang="ja-JP" dirty="0">
              <a:latin typeface="+mn-ea"/>
              <a:ea typeface="+mn-ea"/>
            </a:endParaRPr>
          </a:p>
          <a:p>
            <a:pPr marL="0" indent="0">
              <a:buNone/>
            </a:pPr>
            <a:r>
              <a:rPr lang="en-US" altLang="ja-JP" dirty="0">
                <a:latin typeface="+mn-ea"/>
                <a:ea typeface="+mn-ea"/>
              </a:rPr>
              <a:t>【</a:t>
            </a:r>
            <a:r>
              <a:rPr lang="ja-JP" altLang="en-US" dirty="0">
                <a:latin typeface="+mn-ea"/>
                <a:ea typeface="+mn-ea"/>
              </a:rPr>
              <a:t>ケース①</a:t>
            </a:r>
            <a:r>
              <a:rPr lang="en-US" altLang="ja-JP" dirty="0">
                <a:latin typeface="+mn-ea"/>
                <a:ea typeface="+mn-ea"/>
              </a:rPr>
              <a:t>】</a:t>
            </a:r>
          </a:p>
          <a:p>
            <a:pPr marL="0" indent="0">
              <a:buNone/>
            </a:pPr>
            <a:r>
              <a:rPr lang="ja-JP" altLang="en-US" dirty="0">
                <a:latin typeface="+mn-ea"/>
                <a:ea typeface="+mn-ea"/>
              </a:rPr>
              <a:t>Ａ社の工場で発生した樹脂の切れ端を、馴染みの産廃業者の処分場まで、Ａ社の社員が運搬した。</a:t>
            </a:r>
            <a:endParaRPr lang="en-US" altLang="ja-JP" dirty="0">
              <a:latin typeface="+mn-ea"/>
              <a:ea typeface="+mn-ea"/>
            </a:endParaRPr>
          </a:p>
          <a:p>
            <a:pPr marL="0" indent="0">
              <a:buNone/>
            </a:pPr>
            <a:r>
              <a:rPr lang="ja-JP" altLang="en-US" dirty="0">
                <a:latin typeface="+mn-ea"/>
                <a:ea typeface="+mn-ea"/>
              </a:rPr>
              <a:t>その運搬行為に対して、許可は必要か？</a:t>
            </a:r>
            <a:endParaRPr lang="en-US" altLang="ja-JP" dirty="0">
              <a:latin typeface="+mn-ea"/>
              <a:ea typeface="+mn-ea"/>
            </a:endParaRPr>
          </a:p>
          <a:p>
            <a:endParaRPr kumimoji="1" lang="en-US" altLang="ja-JP" dirty="0">
              <a:latin typeface="+mn-ea"/>
              <a:ea typeface="+mn-ea"/>
            </a:endParaRPr>
          </a:p>
          <a:p>
            <a:r>
              <a:rPr kumimoji="1" lang="ja-JP" altLang="en-US" dirty="0">
                <a:latin typeface="+mn-ea"/>
                <a:ea typeface="+mn-ea"/>
              </a:rPr>
              <a:t>★</a:t>
            </a:r>
            <a:endParaRPr kumimoji="1" lang="en-US" altLang="ja-JP" dirty="0">
              <a:latin typeface="+mn-ea"/>
              <a:ea typeface="+mn-ea"/>
            </a:endParaRPr>
          </a:p>
          <a:p>
            <a:endParaRPr kumimoji="1" lang="en-US" altLang="ja-JP" dirty="0">
              <a:latin typeface="+mn-ea"/>
              <a:ea typeface="+mn-ea"/>
            </a:endParaRPr>
          </a:p>
          <a:p>
            <a:pPr marL="0" indent="0">
              <a:buNone/>
            </a:pPr>
            <a:r>
              <a:rPr lang="ja-JP" altLang="en-US" dirty="0">
                <a:latin typeface="+mn-ea"/>
                <a:ea typeface="+mn-ea"/>
              </a:rPr>
              <a:t>答えは、不要です。</a:t>
            </a:r>
            <a:endParaRPr lang="en-US" altLang="ja-JP" dirty="0">
              <a:latin typeface="+mn-ea"/>
              <a:ea typeface="+mn-ea"/>
            </a:endParaRPr>
          </a:p>
          <a:p>
            <a:pPr marL="0" indent="0">
              <a:buNone/>
            </a:pPr>
            <a:r>
              <a:rPr lang="ja-JP" altLang="en-US" dirty="0">
                <a:latin typeface="+mn-ea"/>
                <a:ea typeface="+mn-ea"/>
              </a:rPr>
              <a:t>Ａ社の廃棄物をＡ社の社員が運搬したということは、自分の廃棄物を自分で運んだということになります。</a:t>
            </a:r>
            <a:endParaRPr lang="en-US" altLang="ja-JP" dirty="0">
              <a:latin typeface="+mn-ea"/>
              <a:ea typeface="+mn-ea"/>
            </a:endParaRPr>
          </a:p>
          <a:p>
            <a:pPr marL="0" indent="0">
              <a:buNone/>
            </a:pPr>
            <a:r>
              <a:rPr lang="ja-JP" altLang="en-US" dirty="0">
                <a:latin typeface="+mn-ea"/>
                <a:ea typeface="+mn-ea"/>
              </a:rPr>
              <a:t>許可が必要となるのは、自分で排出した廃棄物以外の廃棄物を扱うときだけです。</a:t>
            </a:r>
            <a:endParaRPr lang="en-US" altLang="ja-JP" dirty="0">
              <a:latin typeface="+mn-ea"/>
              <a:ea typeface="+mn-ea"/>
            </a:endParaRPr>
          </a:p>
          <a:p>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4</a:t>
            </a:fld>
            <a:endParaRPr kumimoji="1" lang="ja-JP" altLang="en-US"/>
          </a:p>
        </p:txBody>
      </p:sp>
    </p:spTree>
    <p:extLst>
      <p:ext uri="{BB962C8B-B14F-4D97-AF65-F5344CB8AC3E}">
        <p14:creationId xmlns:p14="http://schemas.microsoft.com/office/powerpoint/2010/main" val="1362894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dirty="0">
                <a:latin typeface="+mn-ea"/>
                <a:ea typeface="+mn-ea"/>
              </a:rPr>
              <a:t>【</a:t>
            </a:r>
            <a:r>
              <a:rPr lang="ja-JP" altLang="en-US" dirty="0">
                <a:latin typeface="+mn-ea"/>
                <a:ea typeface="+mn-ea"/>
              </a:rPr>
              <a:t>ケース②</a:t>
            </a:r>
            <a:r>
              <a:rPr lang="en-US" altLang="ja-JP" dirty="0">
                <a:latin typeface="+mn-ea"/>
                <a:ea typeface="+mn-ea"/>
              </a:rPr>
              <a:t>】</a:t>
            </a:r>
          </a:p>
          <a:p>
            <a:pPr marL="0" indent="0">
              <a:buNone/>
            </a:pPr>
            <a:r>
              <a:rPr lang="ja-JP" altLang="en-US" dirty="0">
                <a:latin typeface="+mn-ea"/>
                <a:ea typeface="+mn-ea"/>
              </a:rPr>
              <a:t>Ｂ社工場内の食堂（運営はＣ社に委託）から発生した廃油を、産廃業者まで、Ｂ社が運搬した。</a:t>
            </a:r>
            <a:endParaRPr lang="en-US" altLang="ja-JP" dirty="0">
              <a:latin typeface="+mn-ea"/>
              <a:ea typeface="+mn-ea"/>
            </a:endParaRPr>
          </a:p>
          <a:p>
            <a:pPr marL="0" indent="0">
              <a:buNone/>
            </a:pPr>
            <a:r>
              <a:rPr lang="ja-JP" altLang="en-US" dirty="0">
                <a:latin typeface="+mn-ea"/>
                <a:ea typeface="+mn-ea"/>
              </a:rPr>
              <a:t>その運搬行為に対して、許可は必要か？</a:t>
            </a:r>
            <a:endParaRPr lang="en-US" altLang="ja-JP" dirty="0">
              <a:latin typeface="+mn-ea"/>
              <a:ea typeface="+mn-ea"/>
            </a:endParaRPr>
          </a:p>
          <a:p>
            <a:endParaRPr kumimoji="1" lang="en-US" altLang="ja-JP" dirty="0">
              <a:latin typeface="+mn-ea"/>
              <a:ea typeface="+mn-ea"/>
            </a:endParaRPr>
          </a:p>
          <a:p>
            <a:r>
              <a:rPr kumimoji="1" lang="ja-JP" altLang="en-US" dirty="0">
                <a:latin typeface="+mn-ea"/>
                <a:ea typeface="+mn-ea"/>
              </a:rPr>
              <a:t>★</a:t>
            </a:r>
            <a:endParaRPr kumimoji="1" lang="en-US" altLang="ja-JP" dirty="0">
              <a:latin typeface="+mn-ea"/>
              <a:ea typeface="+mn-ea"/>
            </a:endParaRPr>
          </a:p>
          <a:p>
            <a:endParaRPr kumimoji="1" lang="en-US" altLang="ja-JP" dirty="0">
              <a:latin typeface="+mn-ea"/>
              <a:ea typeface="+mn-ea"/>
            </a:endParaRPr>
          </a:p>
          <a:p>
            <a:pPr marL="0" indent="0">
              <a:buNone/>
            </a:pPr>
            <a:r>
              <a:rPr kumimoji="1" lang="ja-JP" altLang="en-US" dirty="0">
                <a:latin typeface="+mn-ea"/>
                <a:ea typeface="+mn-ea"/>
              </a:rPr>
              <a:t>答えは、</a:t>
            </a:r>
            <a:r>
              <a:rPr lang="ja-JP" altLang="en-US" dirty="0">
                <a:latin typeface="+mn-ea"/>
                <a:ea typeface="+mn-ea"/>
              </a:rPr>
              <a:t>必要です。</a:t>
            </a:r>
            <a:endParaRPr lang="en-US" altLang="ja-JP" dirty="0">
              <a:latin typeface="+mn-ea"/>
              <a:ea typeface="+mn-ea"/>
            </a:endParaRPr>
          </a:p>
          <a:p>
            <a:pPr marL="0" indent="0">
              <a:buNone/>
            </a:pPr>
            <a:r>
              <a:rPr lang="ja-JP" altLang="en-US" dirty="0">
                <a:latin typeface="+mn-ea"/>
                <a:ea typeface="+mn-ea"/>
              </a:rPr>
              <a:t>Ｃ社が排出した産業廃棄物を、Ｂ社が運搬しています。</a:t>
            </a:r>
            <a:endParaRPr lang="en-US" altLang="ja-JP" dirty="0">
              <a:latin typeface="+mn-ea"/>
              <a:ea typeface="+mn-ea"/>
            </a:endParaRPr>
          </a:p>
          <a:p>
            <a:pPr marL="0" indent="0">
              <a:buNone/>
            </a:pPr>
            <a:r>
              <a:rPr lang="ja-JP" altLang="en-US" dirty="0">
                <a:latin typeface="+mn-ea"/>
                <a:ea typeface="+mn-ea"/>
              </a:rPr>
              <a:t>許可を取得すべきは、実際に運搬をしているＢ社です。</a:t>
            </a:r>
            <a:endParaRPr lang="en-US" altLang="ja-JP" dirty="0">
              <a:latin typeface="+mn-ea"/>
              <a:ea typeface="+mn-ea"/>
            </a:endParaRPr>
          </a:p>
          <a:p>
            <a:pPr marL="0" indent="0">
              <a:buNone/>
            </a:pPr>
            <a:r>
              <a:rPr lang="ja-JP" altLang="en-US" dirty="0">
                <a:latin typeface="+mn-ea"/>
                <a:ea typeface="+mn-ea"/>
              </a:rPr>
              <a:t>これは、許可が必要な場合の典型的な例です。</a:t>
            </a:r>
            <a:endParaRPr lang="en-US" altLang="ja-JP" dirty="0">
              <a:latin typeface="+mn-ea"/>
              <a:ea typeface="+mn-ea"/>
            </a:endParaRPr>
          </a:p>
          <a:p>
            <a:pPr marL="0" indent="0">
              <a:buNone/>
            </a:pPr>
            <a:r>
              <a:rPr lang="ja-JP" altLang="en-US" dirty="0">
                <a:latin typeface="+mn-ea"/>
                <a:ea typeface="+mn-ea"/>
              </a:rPr>
              <a:t>Ｂ社に許可がない場合、Ｂ・Ｃ両社とも法違反となります。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5</a:t>
            </a:fld>
            <a:endParaRPr kumimoji="1" lang="ja-JP" altLang="en-US"/>
          </a:p>
        </p:txBody>
      </p:sp>
    </p:spTree>
    <p:extLst>
      <p:ext uri="{BB962C8B-B14F-4D97-AF65-F5344CB8AC3E}">
        <p14:creationId xmlns:p14="http://schemas.microsoft.com/office/powerpoint/2010/main" val="3896500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dirty="0">
                <a:latin typeface="+mn-ea"/>
                <a:ea typeface="+mn-ea"/>
              </a:rPr>
              <a:t>【</a:t>
            </a:r>
            <a:r>
              <a:rPr lang="ja-JP" altLang="en-US" dirty="0">
                <a:latin typeface="+mn-ea"/>
                <a:ea typeface="+mn-ea"/>
              </a:rPr>
              <a:t>ケース③</a:t>
            </a:r>
            <a:r>
              <a:rPr lang="en-US" altLang="ja-JP" dirty="0">
                <a:latin typeface="+mn-ea"/>
                <a:ea typeface="+mn-ea"/>
              </a:rPr>
              <a:t>】</a:t>
            </a:r>
          </a:p>
          <a:p>
            <a:pPr marL="0" indent="0">
              <a:buNone/>
            </a:pPr>
            <a:r>
              <a:rPr lang="ja-JP" altLang="en-US" dirty="0">
                <a:latin typeface="+mn-ea"/>
                <a:ea typeface="+mn-ea"/>
              </a:rPr>
              <a:t>Ｄ社工場の清掃をＥ社に依頼した。清掃に伴い、工場内のゴミが集められた。</a:t>
            </a:r>
            <a:endParaRPr lang="en-US" altLang="ja-JP" dirty="0">
              <a:latin typeface="+mn-ea"/>
              <a:ea typeface="+mn-ea"/>
            </a:endParaRPr>
          </a:p>
          <a:p>
            <a:pPr marL="0" indent="0">
              <a:buNone/>
            </a:pPr>
            <a:r>
              <a:rPr lang="ja-JP" altLang="en-US" dirty="0">
                <a:latin typeface="+mn-ea"/>
                <a:ea typeface="+mn-ea"/>
              </a:rPr>
              <a:t>そのゴミを、産廃業者まで、Ｄ社が運搬した。その運搬行為に対して、許可は必要か？</a:t>
            </a:r>
            <a:endParaRPr lang="en-US" altLang="ja-JP" dirty="0">
              <a:latin typeface="+mn-ea"/>
              <a:ea typeface="+mn-ea"/>
            </a:endParaRPr>
          </a:p>
          <a:p>
            <a:endParaRPr kumimoji="1" lang="en-US" altLang="ja-JP" dirty="0">
              <a:latin typeface="+mn-ea"/>
              <a:ea typeface="+mn-ea"/>
            </a:endParaRPr>
          </a:p>
          <a:p>
            <a:r>
              <a:rPr kumimoji="1" lang="ja-JP" altLang="en-US" dirty="0">
                <a:latin typeface="+mn-ea"/>
                <a:ea typeface="+mn-ea"/>
              </a:rPr>
              <a:t>★</a:t>
            </a:r>
            <a:endParaRPr kumimoji="1" lang="en-US" altLang="ja-JP" dirty="0">
              <a:latin typeface="+mn-ea"/>
              <a:ea typeface="+mn-ea"/>
            </a:endParaRPr>
          </a:p>
          <a:p>
            <a:endParaRPr kumimoji="1" lang="en-US" altLang="ja-JP" dirty="0">
              <a:latin typeface="+mn-ea"/>
              <a:ea typeface="+mn-ea"/>
            </a:endParaRPr>
          </a:p>
          <a:p>
            <a:pPr marL="0" indent="0">
              <a:buNone/>
            </a:pPr>
            <a:r>
              <a:rPr kumimoji="1" lang="ja-JP" altLang="en-US" dirty="0">
                <a:latin typeface="+mn-ea"/>
                <a:ea typeface="+mn-ea"/>
              </a:rPr>
              <a:t>答えは、</a:t>
            </a:r>
            <a:r>
              <a:rPr lang="ja-JP" altLang="en-US" dirty="0">
                <a:latin typeface="+mn-ea"/>
                <a:ea typeface="+mn-ea"/>
              </a:rPr>
              <a:t>不要です。</a:t>
            </a:r>
            <a:endParaRPr lang="en-US" altLang="ja-JP" dirty="0">
              <a:latin typeface="+mn-ea"/>
              <a:ea typeface="+mn-ea"/>
            </a:endParaRPr>
          </a:p>
          <a:p>
            <a:pPr marL="0" indent="0">
              <a:buNone/>
            </a:pPr>
            <a:r>
              <a:rPr lang="ja-JP" altLang="en-US" dirty="0">
                <a:latin typeface="+mn-ea"/>
                <a:ea typeface="+mn-ea"/>
              </a:rPr>
              <a:t>清掃によって集められた廃棄物は、Ｄ社の工場内ですでに廃棄物となっていた物をＥ社が清掃により集めたに過ぎないため、Ｄ社のものとみなされます。</a:t>
            </a:r>
            <a:endParaRPr lang="en-US" altLang="ja-JP" dirty="0">
              <a:latin typeface="+mn-ea"/>
              <a:ea typeface="+mn-ea"/>
            </a:endParaRPr>
          </a:p>
          <a:p>
            <a:pPr marL="0" indent="0">
              <a:buNone/>
            </a:pPr>
            <a:r>
              <a:rPr lang="ja-JP" altLang="en-US" dirty="0">
                <a:latin typeface="+mn-ea"/>
                <a:ea typeface="+mn-ea"/>
              </a:rPr>
              <a:t>そのため、Ｄ社の廃棄物をＤ社が運搬したこととなるため、許可は不要です。</a:t>
            </a:r>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6</a:t>
            </a:fld>
            <a:endParaRPr kumimoji="1" lang="ja-JP" altLang="en-US"/>
          </a:p>
        </p:txBody>
      </p:sp>
    </p:spTree>
    <p:extLst>
      <p:ext uri="{BB962C8B-B14F-4D97-AF65-F5344CB8AC3E}">
        <p14:creationId xmlns:p14="http://schemas.microsoft.com/office/powerpoint/2010/main" val="3715293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許可がいる場合は、自分が排出した廃棄物以外を扱うときと、説明しましたが、「扱う」というのは、法律上２つの行為に分類されています。</a:t>
            </a:r>
            <a:endParaRPr kumimoji="1" lang="en-US" altLang="ja-JP" dirty="0">
              <a:latin typeface="+mn-ea"/>
              <a:ea typeface="+mn-ea"/>
            </a:endParaRPr>
          </a:p>
          <a:p>
            <a:r>
              <a:rPr kumimoji="1" lang="ja-JP" altLang="en-US" dirty="0">
                <a:latin typeface="+mn-ea"/>
                <a:ea typeface="+mn-ea"/>
              </a:rPr>
              <a:t>収集運搬と処分の２つです。</a:t>
            </a:r>
            <a:endParaRPr kumimoji="1"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収集運搬は、廃棄物を車や船で運ぶことをいい、処分は、廃棄物に対して何らかの作用を与えることをいいます。</a:t>
            </a:r>
            <a:endParaRPr lang="en-US" altLang="ja-JP" dirty="0">
              <a:latin typeface="+mn-ea"/>
              <a:ea typeface="+mn-ea"/>
            </a:endParaRPr>
          </a:p>
          <a:p>
            <a:pPr marL="0" indent="0">
              <a:buNone/>
            </a:pPr>
            <a:r>
              <a:rPr lang="ja-JP" altLang="en-US" dirty="0">
                <a:latin typeface="+mn-ea"/>
                <a:ea typeface="+mn-ea"/>
              </a:rPr>
              <a:t>例えば、破砕・焼却・脱水・埋立　等があります。</a:t>
            </a:r>
            <a:endParaRPr kumimoji="1" lang="en-US" altLang="ja-JP" dirty="0">
              <a:latin typeface="+mn-ea"/>
              <a:ea typeface="+mn-ea"/>
            </a:endParaRPr>
          </a:p>
          <a:p>
            <a:r>
              <a:rPr kumimoji="1" lang="ja-JP" altLang="en-US" dirty="0">
                <a:latin typeface="+mn-ea"/>
                <a:ea typeface="+mn-ea"/>
              </a:rPr>
              <a:t>産廃の許可は、収集運搬業と処分業の別で出されます。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また、表の右欄には許可する自治体を記載しています。</a:t>
            </a:r>
            <a:endParaRPr kumimoji="1" lang="en-US" altLang="ja-JP" dirty="0">
              <a:latin typeface="+mn-ea"/>
              <a:ea typeface="+mn-ea"/>
            </a:endParaRPr>
          </a:p>
          <a:p>
            <a:r>
              <a:rPr kumimoji="1" lang="ja-JP" altLang="en-US" dirty="0">
                <a:latin typeface="+mn-ea"/>
                <a:ea typeface="+mn-ea"/>
              </a:rPr>
              <a:t>収集運搬業は少し複雑なので、後ほど詳しく説明します。</a:t>
            </a:r>
            <a:endParaRPr kumimoji="1" lang="en-US" altLang="ja-JP" dirty="0">
              <a:latin typeface="+mn-ea"/>
              <a:ea typeface="+mn-ea"/>
            </a:endParaRPr>
          </a:p>
          <a:p>
            <a:r>
              <a:rPr kumimoji="1" lang="ja-JP" altLang="en-US" dirty="0">
                <a:latin typeface="+mn-ea"/>
                <a:ea typeface="+mn-ea"/>
              </a:rPr>
              <a:t>処分業は、その処分に使用する施設が設置されている自治体が許可します。</a:t>
            </a:r>
            <a:endParaRPr kumimoji="1" lang="en-US" altLang="ja-JP" dirty="0">
              <a:latin typeface="+mn-ea"/>
              <a:ea typeface="+mn-ea"/>
            </a:endParaRPr>
          </a:p>
          <a:p>
            <a:r>
              <a:rPr kumimoji="1" lang="ja-JP" altLang="en-US" dirty="0">
                <a:latin typeface="+mn-ea"/>
                <a:ea typeface="+mn-ea"/>
              </a:rPr>
              <a:t>その施設が政令市にある場合はその政令市、政令市以外であれば、その都道府県が許可します。</a:t>
            </a:r>
            <a:endParaRPr kumimoji="1" lang="en-US" altLang="ja-JP" dirty="0">
              <a:latin typeface="+mn-ea"/>
              <a:ea typeface="+mn-ea"/>
            </a:endParaRPr>
          </a:p>
          <a:p>
            <a:r>
              <a:rPr kumimoji="1" lang="ja-JP" altLang="en-US" dirty="0">
                <a:latin typeface="+mn-ea"/>
                <a:ea typeface="+mn-ea"/>
              </a:rPr>
              <a:t>政令市の説明も後ほどします。</a:t>
            </a:r>
            <a:endParaRPr kumimoji="1" lang="en-US" altLang="ja-JP" dirty="0">
              <a:latin typeface="+mn-ea"/>
              <a:ea typeface="+mn-ea"/>
            </a:endParaRPr>
          </a:p>
          <a:p>
            <a:r>
              <a:rPr kumimoji="1" lang="ja-JP" altLang="en-US" dirty="0">
                <a:latin typeface="+mn-ea"/>
                <a:ea typeface="+mn-ea"/>
              </a:rPr>
              <a:t>政令市である豊田市に施設があれば豊田市が許可し、政令市ではない日進市にあれば愛知県が許可します。</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7</a:t>
            </a:fld>
            <a:endParaRPr kumimoji="1" lang="ja-JP" altLang="en-US"/>
          </a:p>
        </p:txBody>
      </p:sp>
    </p:spTree>
    <p:extLst>
      <p:ext uri="{BB962C8B-B14F-4D97-AF65-F5344CB8AC3E}">
        <p14:creationId xmlns:p14="http://schemas.microsoft.com/office/powerpoint/2010/main" val="1817999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さらに、特管産廃と普通産廃の別で出されます。</a:t>
            </a:r>
            <a:endParaRPr kumimoji="1" lang="en-US" altLang="ja-JP" dirty="0">
              <a:latin typeface="+mn-ea"/>
              <a:ea typeface="+mn-ea"/>
            </a:endParaRPr>
          </a:p>
          <a:p>
            <a:r>
              <a:rPr kumimoji="1" lang="ja-JP" altLang="en-US" dirty="0">
                <a:latin typeface="+mn-ea"/>
                <a:ea typeface="+mn-ea"/>
              </a:rPr>
              <a:t>そのため、表にあるように、許可は４種類になります。</a:t>
            </a:r>
            <a:endParaRPr kumimoji="1" lang="en-US" altLang="ja-JP" dirty="0">
              <a:latin typeface="+mn-ea"/>
              <a:ea typeface="+mn-ea"/>
            </a:endParaRPr>
          </a:p>
          <a:p>
            <a:r>
              <a:rPr kumimoji="1" lang="ja-JP" altLang="en-US" dirty="0">
                <a:latin typeface="+mn-ea"/>
                <a:ea typeface="+mn-ea"/>
              </a:rPr>
              <a:t>ここで注意すべきは、</a:t>
            </a:r>
            <a:r>
              <a:rPr lang="ja-JP" altLang="en-US" dirty="0">
                <a:latin typeface="+mn-ea"/>
                <a:ea typeface="+mn-ea"/>
              </a:rPr>
              <a:t>特管産廃の許可では、普通産廃は扱えないということです。</a:t>
            </a:r>
            <a:endParaRPr lang="en-US" altLang="ja-JP" dirty="0">
              <a:latin typeface="+mn-ea"/>
              <a:ea typeface="+mn-ea"/>
            </a:endParaRPr>
          </a:p>
          <a:p>
            <a:pPr marL="0" indent="0">
              <a:buNone/>
            </a:pPr>
            <a:r>
              <a:rPr lang="ja-JP" altLang="en-US" dirty="0">
                <a:latin typeface="+mn-ea"/>
                <a:ea typeface="+mn-ea"/>
              </a:rPr>
              <a:t>イメージとして、特管産廃のような、より高度な許可を持っていれば、それより簡易そうな普通産廃は当然扱えるような気がしてしまいますが、そうではありません。</a:t>
            </a:r>
            <a:endParaRPr lang="en-US" altLang="ja-JP" dirty="0">
              <a:latin typeface="+mn-ea"/>
              <a:ea typeface="+mn-ea"/>
            </a:endParaRPr>
          </a:p>
          <a:p>
            <a:r>
              <a:rPr lang="ja-JP" altLang="en-US" dirty="0">
                <a:latin typeface="+mn-ea"/>
                <a:ea typeface="+mn-ea"/>
              </a:rPr>
              <a:t>扱うには普通産廃の許可が必要になります。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8</a:t>
            </a:fld>
            <a:endParaRPr kumimoji="1" lang="ja-JP" altLang="en-US"/>
          </a:p>
        </p:txBody>
      </p:sp>
    </p:spTree>
    <p:extLst>
      <p:ext uri="{BB962C8B-B14F-4D97-AF65-F5344CB8AC3E}">
        <p14:creationId xmlns:p14="http://schemas.microsoft.com/office/powerpoint/2010/main" val="975520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政令市は地方自治法上の政令指定都市と中核市のイメージを持っていただければ問題ありません。</a:t>
            </a:r>
            <a:endParaRPr kumimoji="1" lang="en-US" altLang="ja-JP" dirty="0">
              <a:latin typeface="+mn-ea"/>
              <a:ea typeface="+mn-ea"/>
            </a:endParaRPr>
          </a:p>
          <a:p>
            <a:r>
              <a:rPr kumimoji="1" lang="ja-JP" altLang="en-US" dirty="0">
                <a:latin typeface="+mn-ea"/>
                <a:ea typeface="+mn-ea"/>
              </a:rPr>
              <a:t>愛知県と近隣の政令市は表のとおりです。この自治体を廃棄物処理法では「政令市」と言います。</a:t>
            </a:r>
            <a:endParaRPr kumimoji="1" lang="en-US" altLang="ja-JP" dirty="0">
              <a:latin typeface="+mn-ea"/>
              <a:ea typeface="+mn-ea"/>
            </a:endParaRPr>
          </a:p>
          <a:p>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97219AAD-5F95-4E47-A5EE-E30E00A0333C}" type="slidenum">
              <a:rPr kumimoji="1" lang="ja-JP" altLang="en-US" smtClean="0"/>
              <a:t>9</a:t>
            </a:fld>
            <a:endParaRPr kumimoji="1" lang="ja-JP" altLang="en-US"/>
          </a:p>
        </p:txBody>
      </p:sp>
    </p:spTree>
    <p:extLst>
      <p:ext uri="{BB962C8B-B14F-4D97-AF65-F5344CB8AC3E}">
        <p14:creationId xmlns:p14="http://schemas.microsoft.com/office/powerpoint/2010/main" val="1847166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359225B-EA91-4013-9FED-1A5BBE3E588B}"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E749C5E-4349-48E8-A9DA-2C90D89166B8}"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0180004-6AD3-45C5-BA5D-F047BE7BE873}"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41DC01A-7782-4D53-9FFF-E78CDD057304}"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1AC48C56-5510-4A9A-9793-95CAB50F7EE7}"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DDC2694-CC14-4F47-8E30-185D1EE81D8B}" type="datetime1">
              <a:rPr kumimoji="1" lang="ja-JP" altLang="en-US" smtClean="0"/>
              <a:t>2023/8/16</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58118F3-30EB-421C-9AA5-451816FD5CA8}" type="datetime1">
              <a:rPr kumimoji="1" lang="ja-JP" altLang="en-US" smtClean="0"/>
              <a:t>2023/8/16</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1072194-4ABB-4240-B71D-A32DE102F732}" type="datetime1">
              <a:rPr kumimoji="1" lang="ja-JP" altLang="en-US" smtClean="0"/>
              <a:t>2023/8/16</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6025959-67C2-4ECB-947D-20EF50BD3ADD}" type="datetime1">
              <a:rPr kumimoji="1" lang="ja-JP" altLang="en-US" smtClean="0"/>
              <a:t>2023/8/16</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387E396-01EE-4A3F-A3C1-0B73BED1D08F}" type="datetime1">
              <a:rPr kumimoji="1" lang="ja-JP" altLang="en-US" smtClean="0"/>
              <a:t>2023/8/16</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6A19657-D6FA-4D78-9850-859AC0FA1C72}" type="datetime1">
              <a:rPr kumimoji="1" lang="ja-JP" altLang="en-US" smtClean="0"/>
              <a:t>2023/8/16</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64585B-796C-4CBE-9AD4-94E54C28581B}" type="datetime1">
              <a:rPr kumimoji="1" lang="ja-JP" altLang="en-US" smtClean="0"/>
              <a:t>2023/8/16</a:t>
            </a:fld>
            <a:endParaRPr kumimoji="1" lang="ja-JP" altLang="en-US"/>
          </a:p>
        </p:txBody>
      </p:sp>
      <p:sp>
        <p:nvSpPr>
          <p:cNvPr id="5" name="フッター プレースホルダー 4"/>
          <p:cNvSpPr>
            <a:spLocks noGrp="1"/>
          </p:cNvSpPr>
          <p:nvPr>
            <p:ph type="ftr" sz="quarter" idx="3"/>
          </p:nvPr>
        </p:nvSpPr>
        <p:spPr>
          <a:xfrm>
            <a:off x="6644952" y="6592267"/>
            <a:ext cx="2895600" cy="365125"/>
          </a:xfrm>
          <a:prstGeom prst="rect">
            <a:avLst/>
          </a:prstGeom>
        </p:spPr>
        <p:txBody>
          <a:bodyPr vert="horz" lIns="91440" tIns="45720" rIns="91440" bIns="45720" rtlCol="0" anchor="ctr"/>
          <a:lstStyle>
            <a:lvl1pPr algn="ctr">
              <a:defRPr sz="1200">
                <a:solidFill>
                  <a:sysClr val="windowText" lastClr="000000"/>
                </a:solidFill>
              </a:defRPr>
            </a:lvl1pPr>
          </a:lstStyle>
          <a:p>
            <a:r>
              <a:rPr lang="zh-TW" altLang="en-US"/>
              <a:t>作成　：　環境部 廃棄物対策課</a:t>
            </a:r>
            <a:endParaRPr lang="ja-JP" altLang="en-US"/>
          </a:p>
        </p:txBody>
      </p:sp>
      <p:sp>
        <p:nvSpPr>
          <p:cNvPr id="6" name="スライド番号プレースホルダー 5"/>
          <p:cNvSpPr>
            <a:spLocks noGrp="1"/>
          </p:cNvSpPr>
          <p:nvPr>
            <p:ph type="sldNum" sz="quarter" idx="4"/>
          </p:nvPr>
        </p:nvSpPr>
        <p:spPr>
          <a:xfrm>
            <a:off x="3505200" y="6592267"/>
            <a:ext cx="2133600" cy="365125"/>
          </a:xfrm>
          <a:prstGeom prst="rect">
            <a:avLst/>
          </a:prstGeom>
        </p:spPr>
        <p:txBody>
          <a:bodyPr vert="horz" lIns="91440" tIns="45720" rIns="91440" bIns="45720" rtlCol="0" anchor="ctr"/>
          <a:lstStyle>
            <a:lvl1pPr algn="ctr">
              <a:defRPr sz="1200">
                <a:solidFill>
                  <a:schemeClr val="tx1"/>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normAutofit/>
          </a:bodyPr>
          <a:lstStyle/>
          <a:p>
            <a:r>
              <a:rPr kumimoji="1" lang="en-US" altLang="ja-JP" sz="2800" dirty="0"/>
              <a:t>Part </a:t>
            </a:r>
            <a:r>
              <a:rPr lang="ja-JP" altLang="en-US" sz="2800" dirty="0"/>
              <a:t>４　許可がいる場合、いらない場合</a:t>
            </a:r>
            <a:endParaRPr kumimoji="1" lang="ja-JP" altLang="en-US" sz="28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002949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b="1" spc="600" dirty="0"/>
              <a:t>必要となる収集運搬の許可</a:t>
            </a:r>
            <a:br>
              <a:rPr kumimoji="1" lang="en-US" altLang="ja-JP" b="1" spc="600" dirty="0"/>
            </a:br>
            <a:r>
              <a:rPr lang="ja-JP" altLang="en-US" sz="3100" b="1" spc="600" dirty="0"/>
              <a:t>積替え又は保管の許可がない場合</a:t>
            </a:r>
            <a:endParaRPr kumimoji="1" lang="ja-JP" altLang="en-US" sz="3100" b="1" spc="600" dirty="0"/>
          </a:p>
        </p:txBody>
      </p:sp>
      <p:sp>
        <p:nvSpPr>
          <p:cNvPr id="3" name="コンテンツ プレースホルダー 2"/>
          <p:cNvSpPr>
            <a:spLocks noGrp="1"/>
          </p:cNvSpPr>
          <p:nvPr>
            <p:ph idx="1"/>
          </p:nvPr>
        </p:nvSpPr>
        <p:spPr>
          <a:xfrm>
            <a:off x="251520" y="1484784"/>
            <a:ext cx="8579296" cy="4525963"/>
          </a:xfrm>
        </p:spPr>
        <p:txBody>
          <a:bodyPr>
            <a:normAutofit/>
          </a:bodyPr>
          <a:lstStyle/>
          <a:p>
            <a:pPr marL="0" indent="0">
              <a:buNone/>
            </a:pPr>
            <a:endParaRPr lang="en-US" altLang="ja-JP" sz="1000" dirty="0"/>
          </a:p>
          <a:p>
            <a:pPr marL="0" indent="0">
              <a:buNone/>
            </a:pPr>
            <a:r>
              <a:rPr lang="ja-JP" altLang="en-US" dirty="0"/>
              <a:t>豊田市　⇒　みよし市　　愛知県の許可</a:t>
            </a:r>
            <a:endParaRPr lang="en-US" altLang="ja-JP" dirty="0"/>
          </a:p>
          <a:p>
            <a:pPr marL="0" indent="0">
              <a:buNone/>
            </a:pPr>
            <a:endParaRPr lang="en-US" altLang="ja-JP" dirty="0"/>
          </a:p>
          <a:p>
            <a:pPr marL="0" indent="0">
              <a:buNone/>
            </a:pPr>
            <a:r>
              <a:rPr lang="ja-JP" altLang="en-US" dirty="0"/>
              <a:t>豊田市　⇒　多治見市　 愛知県と岐阜県の許可</a:t>
            </a:r>
            <a:endParaRPr lang="en-US" altLang="ja-JP" dirty="0"/>
          </a:p>
          <a:p>
            <a:pPr marL="0" indent="0">
              <a:buNone/>
            </a:pPr>
            <a:endParaRPr lang="en-US" altLang="ja-JP" dirty="0"/>
          </a:p>
          <a:p>
            <a:pPr marL="0" indent="0">
              <a:buNone/>
            </a:pPr>
            <a:r>
              <a:rPr lang="ja-JP" altLang="en-US" dirty="0"/>
              <a:t>豊田市　⇒　神戸市　　　愛知県と兵庫県の許可</a:t>
            </a:r>
            <a:endParaRPr lang="en-US" altLang="ja-JP" dirty="0"/>
          </a:p>
          <a:p>
            <a:pPr marL="0" indent="0">
              <a:buNone/>
            </a:pPr>
            <a:r>
              <a:rPr lang="ja-JP" altLang="en-US" dirty="0"/>
              <a:t>　　　</a:t>
            </a:r>
            <a:r>
              <a:rPr lang="en-US" altLang="ja-JP" dirty="0"/>
              <a:t>※</a:t>
            </a:r>
            <a:r>
              <a:rPr lang="ja-JP" altLang="en-US" dirty="0"/>
              <a:t>通過するだけの自治体の許可は不要</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10</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570564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b="1" spc="600" dirty="0"/>
              <a:t>必要となる収集運搬の許可</a:t>
            </a:r>
            <a:br>
              <a:rPr lang="en-US" altLang="ja-JP" b="1" spc="600" dirty="0"/>
            </a:br>
            <a:r>
              <a:rPr lang="ja-JP" altLang="en-US" sz="3100" b="1" spc="600" dirty="0"/>
              <a:t>積替え又は保管の許可がある場合</a:t>
            </a:r>
            <a:endParaRPr kumimoji="1" lang="ja-JP" altLang="en-US" sz="3100" dirty="0"/>
          </a:p>
        </p:txBody>
      </p:sp>
      <p:sp>
        <p:nvSpPr>
          <p:cNvPr id="3" name="コンテンツ プレースホルダー 2"/>
          <p:cNvSpPr>
            <a:spLocks noGrp="1"/>
          </p:cNvSpPr>
          <p:nvPr>
            <p:ph idx="1"/>
          </p:nvPr>
        </p:nvSpPr>
        <p:spPr/>
        <p:txBody>
          <a:bodyPr>
            <a:normAutofit lnSpcReduction="10000"/>
          </a:bodyPr>
          <a:lstStyle/>
          <a:p>
            <a:pPr marL="0" indent="0">
              <a:buNone/>
            </a:pPr>
            <a:endParaRPr lang="en-US" altLang="ja-JP" dirty="0"/>
          </a:p>
          <a:p>
            <a:pPr marL="0" indent="0">
              <a:buNone/>
            </a:pPr>
            <a:r>
              <a:rPr lang="en-US" altLang="ja-JP" dirty="0"/>
              <a:t>【</a:t>
            </a:r>
            <a:r>
              <a:rPr lang="ja-JP" altLang="en-US" dirty="0"/>
              <a:t>岡崎市内で積替え又は保管施設がある場合</a:t>
            </a:r>
            <a:r>
              <a:rPr lang="en-US" altLang="ja-JP" dirty="0"/>
              <a:t>】</a:t>
            </a:r>
          </a:p>
          <a:p>
            <a:pPr marL="0" indent="0">
              <a:buNone/>
            </a:pPr>
            <a:r>
              <a:rPr lang="ja-JP" altLang="en-US" dirty="0"/>
              <a:t>豊田市　⇒　岡崎市　　愛知県と岡崎市の許可</a:t>
            </a:r>
            <a:endParaRPr lang="en-US" altLang="ja-JP" dirty="0"/>
          </a:p>
          <a:p>
            <a:pPr marL="0" indent="0">
              <a:buNone/>
            </a:pPr>
            <a:endParaRPr lang="en-US" altLang="ja-JP" dirty="0"/>
          </a:p>
          <a:p>
            <a:pPr marL="0" indent="0">
              <a:buNone/>
            </a:pPr>
            <a:r>
              <a:rPr lang="ja-JP" altLang="en-US" dirty="0"/>
              <a:t>★政令市内で積替え又は保管施設を設置</a:t>
            </a:r>
            <a:endParaRPr lang="en-US" altLang="ja-JP" dirty="0"/>
          </a:p>
          <a:p>
            <a:pPr marL="0" indent="0">
              <a:buNone/>
            </a:pPr>
            <a:r>
              <a:rPr lang="ja-JP" altLang="en-US" dirty="0"/>
              <a:t>　　　　　　　　　　　＝その政令市の許可が必要</a:t>
            </a:r>
            <a:endParaRPr lang="en-US" altLang="ja-JP" dirty="0"/>
          </a:p>
          <a:p>
            <a:pPr marL="0" indent="0">
              <a:buNone/>
            </a:pPr>
            <a:r>
              <a:rPr lang="ja-JP" altLang="en-US" dirty="0"/>
              <a:t>⇒その政令市内だけ都道府県の許可範囲から</a:t>
            </a:r>
            <a:endParaRPr lang="en-US" altLang="ja-JP" dirty="0"/>
          </a:p>
          <a:p>
            <a:pPr marL="0" indent="0">
              <a:buNone/>
            </a:pPr>
            <a:r>
              <a:rPr lang="ja-JP" altLang="en-US" dirty="0"/>
              <a:t>　</a:t>
            </a:r>
            <a:r>
              <a:rPr lang="en-US" altLang="ja-JP" dirty="0"/>
              <a:t>  </a:t>
            </a:r>
            <a:r>
              <a:rPr lang="ja-JP" altLang="en-US" sz="3600" b="1" dirty="0">
                <a:solidFill>
                  <a:srgbClr val="FF0000"/>
                </a:solidFill>
              </a:rPr>
              <a:t>除外</a:t>
            </a:r>
            <a:endParaRPr lang="en-US" altLang="ja-JP" sz="3600" b="1" dirty="0">
              <a:solidFill>
                <a:srgbClr val="FF0000"/>
              </a:solidFill>
            </a:endParaRPr>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11</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652624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実務で学ぶ</a:t>
            </a:r>
          </a:p>
        </p:txBody>
      </p:sp>
      <p:sp>
        <p:nvSpPr>
          <p:cNvPr id="3" name="コンテンツ プレースホルダー 2"/>
          <p:cNvSpPr>
            <a:spLocks noGrp="1"/>
          </p:cNvSpPr>
          <p:nvPr>
            <p:ph idx="1"/>
          </p:nvPr>
        </p:nvSpPr>
        <p:spPr>
          <a:xfrm>
            <a:off x="457200" y="1268760"/>
            <a:ext cx="8229600" cy="4857403"/>
          </a:xfrm>
        </p:spPr>
        <p:txBody>
          <a:bodyPr>
            <a:normAutofit fontScale="92500" lnSpcReduction="20000"/>
          </a:bodyPr>
          <a:lstStyle/>
          <a:p>
            <a:pPr marL="0" indent="0">
              <a:buNone/>
            </a:pPr>
            <a:r>
              <a:rPr lang="en-US" altLang="ja-JP" dirty="0"/>
              <a:t>【</a:t>
            </a:r>
            <a:r>
              <a:rPr lang="ja-JP" altLang="en-US" dirty="0"/>
              <a:t>ケース</a:t>
            </a:r>
            <a:r>
              <a:rPr lang="en-US" altLang="ja-JP" dirty="0"/>
              <a:t>】</a:t>
            </a:r>
          </a:p>
          <a:p>
            <a:pPr marL="0" indent="0">
              <a:buNone/>
            </a:pPr>
            <a:r>
              <a:rPr lang="ja-JP" altLang="en-US" sz="3000" dirty="0"/>
              <a:t>愛知県の収集運搬業許可（金属くず・汚泥・廃プラスチック類（積替え・保管なし））と</a:t>
            </a:r>
            <a:endParaRPr lang="en-US" altLang="ja-JP" sz="3000" dirty="0"/>
          </a:p>
          <a:p>
            <a:pPr marL="0" indent="0">
              <a:buNone/>
            </a:pPr>
            <a:r>
              <a:rPr lang="ja-JP" altLang="en-US" sz="3000" dirty="0"/>
              <a:t>豊田市の収集運搬業許可（金属くず・廃プラスチック類（積替え・保管あり））の許可を有する業者に、乾電池の運搬（みよし市⇒豊田市）を委託できるか？</a:t>
            </a:r>
            <a:endParaRPr lang="en-US" altLang="ja-JP" sz="3000" dirty="0"/>
          </a:p>
          <a:p>
            <a:pPr marL="0" indent="0">
              <a:buNone/>
            </a:pPr>
            <a:r>
              <a:rPr lang="en-US" altLang="ja-JP" dirty="0"/>
              <a:t>【</a:t>
            </a:r>
            <a:r>
              <a:rPr lang="ja-JP" altLang="en-US" dirty="0"/>
              <a:t>答え</a:t>
            </a:r>
            <a:r>
              <a:rPr lang="en-US" altLang="ja-JP" dirty="0"/>
              <a:t>】</a:t>
            </a:r>
          </a:p>
          <a:p>
            <a:pPr marL="0" indent="0">
              <a:buNone/>
            </a:pPr>
            <a:r>
              <a:rPr lang="ja-JP" altLang="en-US" dirty="0"/>
              <a:t>できません。</a:t>
            </a:r>
            <a:endParaRPr lang="en-US" altLang="ja-JP" dirty="0"/>
          </a:p>
          <a:p>
            <a:pPr marL="0" indent="0">
              <a:buNone/>
            </a:pPr>
            <a:r>
              <a:rPr lang="ja-JP" altLang="en-US" dirty="0"/>
              <a:t>豊田市の積替え・保管許可があるため、愛知県の許可の範囲から豊田市内は除外されます。豊田市内は豊田市の許可で運搬することになり、豊田市の許可には汚泥がありません。</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66275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908720"/>
            <a:ext cx="8229600" cy="5256584"/>
          </a:xfrm>
        </p:spPr>
        <p:txBody>
          <a:bodyPr>
            <a:normAutofit lnSpcReduction="10000"/>
          </a:bodyPr>
          <a:lstStyle/>
          <a:p>
            <a:pPr marL="0" indent="0">
              <a:buNone/>
            </a:pPr>
            <a:r>
              <a:rPr lang="en-US" altLang="ja-JP" dirty="0"/>
              <a:t>『</a:t>
            </a:r>
            <a:r>
              <a:rPr lang="ja-JP" altLang="en-US" dirty="0"/>
              <a:t>第４回　許可がいる場合、いらない場合</a:t>
            </a:r>
            <a:r>
              <a:rPr lang="en-US" altLang="ja-JP" dirty="0"/>
              <a:t>』</a:t>
            </a:r>
            <a:r>
              <a:rPr lang="ja-JP" altLang="en-US" dirty="0"/>
              <a:t>　は以上になります。</a:t>
            </a:r>
            <a:endParaRPr lang="en-US" altLang="ja-JP" dirty="0"/>
          </a:p>
          <a:p>
            <a:pPr marL="0" indent="0">
              <a:buNone/>
            </a:pPr>
            <a:endParaRPr kumimoji="1" lang="en-US" altLang="ja-JP" dirty="0"/>
          </a:p>
          <a:p>
            <a:pPr marL="0" indent="0">
              <a:buNone/>
            </a:pPr>
            <a:r>
              <a:rPr lang="ja-JP" altLang="en-US" dirty="0"/>
              <a:t>人の廃棄物を扱うときは絶対に許可が必要です。それだけは確実に押さえておきましょう。</a:t>
            </a:r>
            <a:endParaRPr lang="en-US" altLang="ja-JP" dirty="0"/>
          </a:p>
          <a:p>
            <a:pPr marL="0" indent="0">
              <a:buNone/>
            </a:pPr>
            <a:endParaRPr kumimoji="1" lang="en-US" altLang="ja-JP" dirty="0"/>
          </a:p>
          <a:p>
            <a:pPr marL="0" indent="0">
              <a:buNone/>
            </a:pPr>
            <a:r>
              <a:rPr lang="ja-JP" altLang="en-US" dirty="0"/>
              <a:t>次回は、</a:t>
            </a:r>
            <a:r>
              <a:rPr lang="en-US" altLang="ja-JP" dirty="0"/>
              <a:t>『</a:t>
            </a:r>
            <a:r>
              <a:rPr lang="ja-JP" altLang="en-US" dirty="0"/>
              <a:t>排出事業者の責任と罰則</a:t>
            </a:r>
            <a:r>
              <a:rPr lang="en-US" altLang="ja-JP" dirty="0"/>
              <a:t>』</a:t>
            </a:r>
            <a:r>
              <a:rPr lang="ja-JP" altLang="en-US" dirty="0"/>
              <a:t>です。</a:t>
            </a:r>
            <a:endParaRPr lang="en-US" altLang="ja-JP" dirty="0"/>
          </a:p>
          <a:p>
            <a:pPr marL="0" indent="0">
              <a:buNone/>
            </a:pPr>
            <a:endParaRPr kumimoji="1" lang="en-US" altLang="ja-JP" dirty="0"/>
          </a:p>
          <a:p>
            <a:pPr marL="0" indent="0">
              <a:buNone/>
            </a:pPr>
            <a:r>
              <a:rPr kumimoji="1" lang="ja-JP" altLang="en-US" dirty="0"/>
              <a:t>廃棄物処理法において、最も大事な考え方とその責任を学んでいただきます。</a:t>
            </a:r>
            <a:endParaRPr kumimoji="1" lang="en-US" altLang="ja-JP" dirty="0"/>
          </a:p>
          <a:p>
            <a:pPr marL="0" indent="0">
              <a:buNone/>
            </a:pPr>
            <a:endParaRPr kumimoji="1" lang="ja-JP" altLang="en-US"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13</a:t>
            </a:fld>
            <a:endParaRPr kumimoji="1" lang="ja-JP" altLang="en-US"/>
          </a:p>
        </p:txBody>
      </p:sp>
      <p:pic>
        <p:nvPicPr>
          <p:cNvPr id="4"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972605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許可制度とは？①</a:t>
            </a:r>
          </a:p>
        </p:txBody>
      </p:sp>
      <p:sp>
        <p:nvSpPr>
          <p:cNvPr id="3" name="コンテンツ プレースホルダー 2"/>
          <p:cNvSpPr>
            <a:spLocks noGrp="1"/>
          </p:cNvSpPr>
          <p:nvPr>
            <p:ph idx="1"/>
          </p:nvPr>
        </p:nvSpPr>
        <p:spPr>
          <a:xfrm>
            <a:off x="251520" y="1484784"/>
            <a:ext cx="8579296" cy="4525963"/>
          </a:xfrm>
        </p:spPr>
        <p:txBody>
          <a:bodyPr>
            <a:normAutofit/>
          </a:bodyPr>
          <a:lstStyle/>
          <a:p>
            <a:pPr marL="0" indent="0">
              <a:buNone/>
            </a:pPr>
            <a:r>
              <a:rPr lang="ja-JP" altLang="en-US" dirty="0"/>
              <a:t>自動車の運転免許も許可の一種</a:t>
            </a:r>
            <a:endParaRPr lang="en-US" altLang="ja-JP" dirty="0"/>
          </a:p>
          <a:p>
            <a:pPr marL="0" indent="0">
              <a:buNone/>
            </a:pPr>
            <a:endParaRPr lang="en-US" altLang="ja-JP" dirty="0"/>
          </a:p>
          <a:p>
            <a:pPr marL="0" indent="0">
              <a:buNone/>
            </a:pPr>
            <a:r>
              <a:rPr lang="ja-JP" altLang="en-US" dirty="0"/>
              <a:t>⇒一定の条件を満たした（免許証を交付された）人のみが、自動車の運転をしてもいい。</a:t>
            </a:r>
            <a:endParaRPr lang="en-US" altLang="ja-JP" dirty="0"/>
          </a:p>
          <a:p>
            <a:pPr marL="0" indent="0">
              <a:buNone/>
            </a:pPr>
            <a:endParaRPr lang="en-US" altLang="ja-JP" dirty="0"/>
          </a:p>
          <a:p>
            <a:pPr marL="0" indent="0">
              <a:buNone/>
            </a:pPr>
            <a:r>
              <a:rPr lang="ja-JP" altLang="en-US" dirty="0"/>
              <a:t>⇒誰しもが、自動車の運転は禁止されているが、免許があれば運転が特別に許される。</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273600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許可制度とは？②</a:t>
            </a:r>
          </a:p>
        </p:txBody>
      </p:sp>
      <p:sp>
        <p:nvSpPr>
          <p:cNvPr id="3" name="コンテンツ プレースホルダー 2"/>
          <p:cNvSpPr>
            <a:spLocks noGrp="1"/>
          </p:cNvSpPr>
          <p:nvPr>
            <p:ph idx="1"/>
          </p:nvPr>
        </p:nvSpPr>
        <p:spPr>
          <a:xfrm>
            <a:off x="251520" y="1484784"/>
            <a:ext cx="8579296" cy="4525963"/>
          </a:xfrm>
        </p:spPr>
        <p:txBody>
          <a:bodyPr>
            <a:normAutofit lnSpcReduction="10000"/>
          </a:bodyPr>
          <a:lstStyle/>
          <a:p>
            <a:pPr marL="0" indent="0">
              <a:buNone/>
            </a:pPr>
            <a:r>
              <a:rPr lang="ja-JP" altLang="en-US" dirty="0"/>
              <a:t>産業廃棄物の許可も同じ</a:t>
            </a:r>
            <a:endParaRPr lang="en-US" altLang="ja-JP" dirty="0"/>
          </a:p>
          <a:p>
            <a:pPr marL="0" indent="0">
              <a:buNone/>
            </a:pPr>
            <a:endParaRPr lang="en-US" altLang="ja-JP" dirty="0"/>
          </a:p>
          <a:p>
            <a:pPr marL="0" indent="0">
              <a:buNone/>
            </a:pPr>
            <a:r>
              <a:rPr lang="ja-JP" altLang="en-US" dirty="0"/>
              <a:t>⇒誰しもが、自分が排出した廃棄物以外の廃棄物を扱うことは禁止されているが、許可を取得すれば、扱うことを特別に許される。</a:t>
            </a:r>
            <a:endParaRPr lang="en-US" altLang="ja-JP" dirty="0"/>
          </a:p>
          <a:p>
            <a:pPr marL="0" indent="0">
              <a:buNone/>
            </a:pPr>
            <a:endParaRPr lang="en-US" altLang="ja-JP" dirty="0"/>
          </a:p>
          <a:p>
            <a:pPr marL="0" indent="0">
              <a:buNone/>
            </a:pPr>
            <a:r>
              <a:rPr lang="ja-JP" altLang="en-US" dirty="0"/>
              <a:t>⇒一定の条件を満たした（許可を取得した）人のみが、自分が排出した廃棄物以外の廃棄物を扱ってもいい。</a:t>
            </a:r>
            <a:endParaRPr lang="en-US" altLang="ja-JP"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816294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実務で学ぶ①</a:t>
            </a:r>
          </a:p>
        </p:txBody>
      </p:sp>
      <p:sp>
        <p:nvSpPr>
          <p:cNvPr id="3" name="コンテンツ プレースホルダー 2"/>
          <p:cNvSpPr>
            <a:spLocks noGrp="1"/>
          </p:cNvSpPr>
          <p:nvPr>
            <p:ph idx="1"/>
          </p:nvPr>
        </p:nvSpPr>
        <p:spPr>
          <a:xfrm>
            <a:off x="251520" y="1484784"/>
            <a:ext cx="8579296" cy="4525963"/>
          </a:xfrm>
        </p:spPr>
        <p:txBody>
          <a:bodyPr>
            <a:normAutofit fontScale="92500" lnSpcReduction="10000"/>
          </a:bodyPr>
          <a:lstStyle/>
          <a:p>
            <a:pPr marL="0" indent="0">
              <a:buNone/>
            </a:pPr>
            <a:r>
              <a:rPr lang="en-US" altLang="ja-JP" dirty="0"/>
              <a:t>【</a:t>
            </a:r>
            <a:r>
              <a:rPr lang="ja-JP" altLang="en-US" dirty="0"/>
              <a:t>ケース①</a:t>
            </a:r>
            <a:r>
              <a:rPr lang="en-US" altLang="ja-JP" dirty="0"/>
              <a:t>】</a:t>
            </a:r>
          </a:p>
          <a:p>
            <a:pPr marL="0" indent="0">
              <a:buNone/>
            </a:pPr>
            <a:r>
              <a:rPr lang="ja-JP" altLang="en-US" dirty="0"/>
              <a:t>Ａ社の工場で発生した樹脂の切れ端を、馴染みの産廃業者の処分場まで、Ａ社の社員が運搬した。</a:t>
            </a:r>
            <a:endParaRPr lang="en-US" altLang="ja-JP" dirty="0"/>
          </a:p>
          <a:p>
            <a:pPr marL="0" indent="0">
              <a:buNone/>
            </a:pPr>
            <a:r>
              <a:rPr lang="ja-JP" altLang="en-US" dirty="0"/>
              <a:t>その運搬行為に対して、許可は必要か？</a:t>
            </a:r>
            <a:endParaRPr lang="en-US" altLang="ja-JP" dirty="0"/>
          </a:p>
          <a:p>
            <a:pPr marL="0" indent="0">
              <a:buNone/>
            </a:pPr>
            <a:r>
              <a:rPr lang="en-US" altLang="ja-JP" dirty="0"/>
              <a:t>【</a:t>
            </a:r>
            <a:r>
              <a:rPr lang="ja-JP" altLang="en-US" dirty="0"/>
              <a:t>答え①</a:t>
            </a:r>
            <a:r>
              <a:rPr lang="en-US" altLang="ja-JP" dirty="0"/>
              <a:t>】</a:t>
            </a:r>
          </a:p>
          <a:p>
            <a:pPr marL="0" indent="0">
              <a:buNone/>
            </a:pPr>
            <a:r>
              <a:rPr lang="ja-JP" altLang="en-US" dirty="0"/>
              <a:t>不要</a:t>
            </a:r>
            <a:endParaRPr lang="en-US" altLang="ja-JP" dirty="0"/>
          </a:p>
          <a:p>
            <a:pPr marL="0" indent="0">
              <a:buNone/>
            </a:pPr>
            <a:r>
              <a:rPr lang="ja-JP" altLang="en-US" dirty="0"/>
              <a:t>Ａ社の廃棄物をＡ社の社員が運搬⇒許可不要</a:t>
            </a:r>
            <a:endParaRPr lang="en-US" altLang="ja-JP" dirty="0"/>
          </a:p>
          <a:p>
            <a:pPr marL="0" indent="0">
              <a:buNone/>
            </a:pPr>
            <a:r>
              <a:rPr lang="ja-JP" altLang="en-US" dirty="0"/>
              <a:t>許可が必要となるのは、自分で排出した廃棄物以外の廃棄物を扱うとき。</a:t>
            </a:r>
            <a:endParaRPr lang="en-US" altLang="ja-JP"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233917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7" dur="500"/>
                                        <p:tgtEl>
                                          <p:spTgt spid="3">
                                            <p:txEl>
                                              <p:pRg st="3" end="3"/>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0" dur="500"/>
                                        <p:tgtEl>
                                          <p:spTgt spid="3">
                                            <p:txEl>
                                              <p:pRg st="4" end="4"/>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3" dur="500"/>
                                        <p:tgtEl>
                                          <p:spTgt spid="3">
                                            <p:txEl>
                                              <p:pRg st="5" end="5"/>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randombar(horizontal)">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実務で学ぶ②</a:t>
            </a:r>
            <a:endParaRPr kumimoji="1" lang="ja-JP" altLang="en-US" b="1" spc="600" dirty="0"/>
          </a:p>
        </p:txBody>
      </p:sp>
      <p:sp>
        <p:nvSpPr>
          <p:cNvPr id="3" name="コンテンツ プレースホルダー 2"/>
          <p:cNvSpPr>
            <a:spLocks noGrp="1"/>
          </p:cNvSpPr>
          <p:nvPr>
            <p:ph idx="1"/>
          </p:nvPr>
        </p:nvSpPr>
        <p:spPr>
          <a:xfrm>
            <a:off x="251520" y="1484784"/>
            <a:ext cx="8579296" cy="4525963"/>
          </a:xfrm>
        </p:spPr>
        <p:txBody>
          <a:bodyPr>
            <a:normAutofit lnSpcReduction="10000"/>
          </a:bodyPr>
          <a:lstStyle/>
          <a:p>
            <a:pPr marL="0" indent="0">
              <a:buNone/>
            </a:pPr>
            <a:r>
              <a:rPr lang="en-US" altLang="ja-JP" dirty="0"/>
              <a:t>【</a:t>
            </a:r>
            <a:r>
              <a:rPr lang="ja-JP" altLang="en-US" dirty="0"/>
              <a:t>ケース②</a:t>
            </a:r>
            <a:r>
              <a:rPr lang="en-US" altLang="ja-JP" dirty="0"/>
              <a:t>】</a:t>
            </a:r>
          </a:p>
          <a:p>
            <a:pPr marL="0" indent="0">
              <a:buNone/>
            </a:pPr>
            <a:r>
              <a:rPr lang="ja-JP" altLang="en-US" dirty="0"/>
              <a:t>Ｂ社工場内の食堂（運営はＣ社に委託）から発生した廃油（排出事業者は</a:t>
            </a:r>
            <a:r>
              <a:rPr lang="en-US" altLang="ja-JP" dirty="0"/>
              <a:t>C</a:t>
            </a:r>
            <a:r>
              <a:rPr lang="ja-JP" altLang="en-US" dirty="0"/>
              <a:t>社）を、産廃業者まで、Ｂ社が運搬した。その運搬行為に対して、許可は必要か？</a:t>
            </a:r>
            <a:endParaRPr lang="en-US" altLang="ja-JP" dirty="0"/>
          </a:p>
          <a:p>
            <a:pPr marL="0" indent="0">
              <a:buNone/>
            </a:pPr>
            <a:r>
              <a:rPr lang="en-US" altLang="ja-JP" dirty="0"/>
              <a:t>【</a:t>
            </a:r>
            <a:r>
              <a:rPr lang="ja-JP" altLang="en-US" dirty="0"/>
              <a:t>答え②</a:t>
            </a:r>
            <a:r>
              <a:rPr lang="en-US" altLang="ja-JP" dirty="0"/>
              <a:t>】</a:t>
            </a:r>
          </a:p>
          <a:p>
            <a:pPr marL="0" indent="0">
              <a:buNone/>
            </a:pPr>
            <a:r>
              <a:rPr lang="ja-JP" altLang="en-US" dirty="0"/>
              <a:t>必要</a:t>
            </a:r>
            <a:endParaRPr lang="en-US" altLang="ja-JP" dirty="0"/>
          </a:p>
          <a:p>
            <a:pPr marL="0" indent="0">
              <a:buNone/>
            </a:pPr>
            <a:r>
              <a:rPr lang="ja-JP" altLang="en-US" dirty="0"/>
              <a:t>Ｃ社の産業廃棄物を、Ｂ社が運搬している。Ｂ社に許可がない場合、Ｂ・Ｃ両社とも法違反となる。</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01751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0" dur="500"/>
                                        <p:tgtEl>
                                          <p:spTgt spid="3">
                                            <p:txEl>
                                              <p:pRg st="3" end="3"/>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実務で学ぶ③</a:t>
            </a:r>
            <a:endParaRPr kumimoji="1" lang="ja-JP" altLang="en-US" b="1" spc="600" dirty="0"/>
          </a:p>
        </p:txBody>
      </p:sp>
      <p:sp>
        <p:nvSpPr>
          <p:cNvPr id="3" name="コンテンツ プレースホルダー 2"/>
          <p:cNvSpPr>
            <a:spLocks noGrp="1"/>
          </p:cNvSpPr>
          <p:nvPr>
            <p:ph idx="1"/>
          </p:nvPr>
        </p:nvSpPr>
        <p:spPr>
          <a:xfrm>
            <a:off x="251520" y="1484784"/>
            <a:ext cx="8579296" cy="4752528"/>
          </a:xfrm>
        </p:spPr>
        <p:txBody>
          <a:bodyPr>
            <a:normAutofit lnSpcReduction="10000"/>
          </a:bodyPr>
          <a:lstStyle/>
          <a:p>
            <a:pPr marL="0" indent="0">
              <a:buNone/>
            </a:pPr>
            <a:r>
              <a:rPr lang="en-US" altLang="ja-JP" dirty="0"/>
              <a:t>【</a:t>
            </a:r>
            <a:r>
              <a:rPr lang="ja-JP" altLang="en-US" dirty="0"/>
              <a:t>ケース③</a:t>
            </a:r>
            <a:r>
              <a:rPr lang="en-US" altLang="ja-JP" dirty="0"/>
              <a:t>】</a:t>
            </a:r>
          </a:p>
          <a:p>
            <a:pPr marL="0" indent="0">
              <a:buNone/>
            </a:pPr>
            <a:r>
              <a:rPr lang="ja-JP" altLang="en-US" dirty="0"/>
              <a:t>Ｄ社工場の清掃をＥ社に依頼した。清掃に伴い、工場内のごみが集められた。そのごみを、産廃業者まで、Ｄ社が運搬した。その運搬行為に対して、許可は必要か？</a:t>
            </a:r>
            <a:endParaRPr lang="en-US" altLang="ja-JP" dirty="0"/>
          </a:p>
          <a:p>
            <a:pPr marL="0" indent="0">
              <a:buNone/>
            </a:pPr>
            <a:r>
              <a:rPr lang="en-US" altLang="ja-JP" dirty="0"/>
              <a:t>【</a:t>
            </a:r>
            <a:r>
              <a:rPr lang="ja-JP" altLang="en-US" dirty="0"/>
              <a:t>答え③</a:t>
            </a:r>
            <a:r>
              <a:rPr lang="en-US" altLang="ja-JP" dirty="0"/>
              <a:t>】</a:t>
            </a:r>
          </a:p>
          <a:p>
            <a:pPr marL="0" indent="0">
              <a:buNone/>
            </a:pPr>
            <a:r>
              <a:rPr lang="ja-JP" altLang="en-US" dirty="0"/>
              <a:t>不要</a:t>
            </a:r>
            <a:endParaRPr lang="en-US" altLang="ja-JP" dirty="0"/>
          </a:p>
          <a:p>
            <a:pPr marL="0" indent="0">
              <a:buNone/>
            </a:pPr>
            <a:r>
              <a:rPr lang="ja-JP" altLang="en-US" dirty="0"/>
              <a:t>清掃によって集められた廃棄物は、Ｄ社の廃棄物とみなされ、Ｄ社が自分で運搬を行ったこととなる。</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687586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0" dur="500"/>
                                        <p:tgtEl>
                                          <p:spTgt spid="3">
                                            <p:txEl>
                                              <p:pRg st="3" end="3"/>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許可の種類①</a:t>
            </a:r>
          </a:p>
        </p:txBody>
      </p:sp>
      <p:sp>
        <p:nvSpPr>
          <p:cNvPr id="3" name="コンテンツ プレースホルダー 2"/>
          <p:cNvSpPr>
            <a:spLocks noGrp="1"/>
          </p:cNvSpPr>
          <p:nvPr>
            <p:ph idx="1"/>
          </p:nvPr>
        </p:nvSpPr>
        <p:spPr>
          <a:xfrm>
            <a:off x="251520" y="1484784"/>
            <a:ext cx="8579296" cy="4525963"/>
          </a:xfrm>
        </p:spPr>
        <p:txBody>
          <a:bodyPr>
            <a:normAutofit/>
          </a:bodyPr>
          <a:lstStyle/>
          <a:p>
            <a:pPr marL="0" indent="0">
              <a:buNone/>
            </a:pPr>
            <a:r>
              <a:rPr lang="ja-JP" altLang="en-US" dirty="0"/>
              <a:t>収集運搬：廃棄物を車や船で運ぶ。</a:t>
            </a:r>
            <a:endParaRPr lang="en-US" altLang="ja-JP" dirty="0"/>
          </a:p>
          <a:p>
            <a:pPr marL="0" indent="0">
              <a:buNone/>
            </a:pPr>
            <a:r>
              <a:rPr lang="ja-JP" altLang="en-US" dirty="0"/>
              <a:t>処分：廃棄物に対して何らかの作用を与える。</a:t>
            </a:r>
            <a:endParaRPr lang="en-US" altLang="ja-JP" dirty="0"/>
          </a:p>
          <a:p>
            <a:pPr marL="0" indent="0">
              <a:buNone/>
            </a:pPr>
            <a:r>
              <a:rPr lang="ja-JP" altLang="en-US" dirty="0"/>
              <a:t>　　　　　（例）破砕・焼却・脱水・埋立　等</a:t>
            </a:r>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3337009585"/>
              </p:ext>
            </p:extLst>
          </p:nvPr>
        </p:nvGraphicFramePr>
        <p:xfrm>
          <a:off x="899592" y="3429000"/>
          <a:ext cx="7416824" cy="2409848"/>
        </p:xfrm>
        <a:graphic>
          <a:graphicData uri="http://schemas.openxmlformats.org/drawingml/2006/table">
            <a:tbl>
              <a:tblPr firstRow="1" bandRow="1">
                <a:tableStyleId>{69C7853C-536D-4A76-A0AE-DD22124D55A5}</a:tableStyleId>
              </a:tblPr>
              <a:tblGrid>
                <a:gridCol w="3576641">
                  <a:extLst>
                    <a:ext uri="{9D8B030D-6E8A-4147-A177-3AD203B41FA5}">
                      <a16:colId xmlns:a16="http://schemas.microsoft.com/office/drawing/2014/main" val="20000"/>
                    </a:ext>
                  </a:extLst>
                </a:gridCol>
                <a:gridCol w="3840183">
                  <a:extLst>
                    <a:ext uri="{9D8B030D-6E8A-4147-A177-3AD203B41FA5}">
                      <a16:colId xmlns:a16="http://schemas.microsoft.com/office/drawing/2014/main" val="20001"/>
                    </a:ext>
                  </a:extLst>
                </a:gridCol>
              </a:tblGrid>
              <a:tr h="353110">
                <a:tc>
                  <a:txBody>
                    <a:bodyPr/>
                    <a:lstStyle/>
                    <a:p>
                      <a:r>
                        <a:rPr kumimoji="1" lang="ja-JP" altLang="en-US" dirty="0"/>
                        <a:t>許可の種類</a:t>
                      </a:r>
                    </a:p>
                  </a:txBody>
                  <a:tcPr/>
                </a:tc>
                <a:tc>
                  <a:txBody>
                    <a:bodyPr/>
                    <a:lstStyle/>
                    <a:p>
                      <a:r>
                        <a:rPr kumimoji="1" lang="ja-JP" altLang="en-US" dirty="0"/>
                        <a:t>許可する自治体</a:t>
                      </a:r>
                    </a:p>
                  </a:txBody>
                  <a:tcPr/>
                </a:tc>
                <a:extLst>
                  <a:ext uri="{0D108BD9-81ED-4DB2-BD59-A6C34878D82A}">
                    <a16:rowId xmlns:a16="http://schemas.microsoft.com/office/drawing/2014/main" val="10000"/>
                  </a:ext>
                </a:extLst>
              </a:tr>
              <a:tr h="642352">
                <a:tc>
                  <a:txBody>
                    <a:bodyPr/>
                    <a:lstStyle/>
                    <a:p>
                      <a:r>
                        <a:rPr kumimoji="1" lang="ja-JP" altLang="en-US" dirty="0"/>
                        <a:t>産業廃棄物収集運搬業</a:t>
                      </a:r>
                    </a:p>
                  </a:txBody>
                  <a:tcPr/>
                </a:tc>
                <a:tc>
                  <a:txBody>
                    <a:bodyPr/>
                    <a:lstStyle/>
                    <a:p>
                      <a:r>
                        <a:rPr kumimoji="1" lang="ja-JP" altLang="en-US" dirty="0"/>
                        <a:t>都道府県</a:t>
                      </a:r>
                      <a:endParaRPr kumimoji="1" lang="en-US" altLang="ja-JP" dirty="0"/>
                    </a:p>
                    <a:p>
                      <a:r>
                        <a:rPr kumimoji="1" lang="ja-JP" altLang="en-US" dirty="0"/>
                        <a:t>　</a:t>
                      </a:r>
                      <a:r>
                        <a:rPr kumimoji="1" lang="en-US" altLang="ja-JP" dirty="0"/>
                        <a:t>※</a:t>
                      </a:r>
                      <a:r>
                        <a:rPr kumimoji="1" lang="ja-JP" altLang="en-US" dirty="0"/>
                        <a:t>積替え・保管を含む場合は政令市</a:t>
                      </a:r>
                    </a:p>
                  </a:txBody>
                  <a:tcPr/>
                </a:tc>
                <a:extLst>
                  <a:ext uri="{0D108BD9-81ED-4DB2-BD59-A6C34878D82A}">
                    <a16:rowId xmlns:a16="http://schemas.microsoft.com/office/drawing/2014/main" val="10001"/>
                  </a:ext>
                </a:extLst>
              </a:tr>
              <a:tr h="353110">
                <a:tc>
                  <a:txBody>
                    <a:bodyPr/>
                    <a:lstStyle/>
                    <a:p>
                      <a:r>
                        <a:rPr kumimoji="1" lang="ja-JP" altLang="en-US" dirty="0"/>
                        <a:t>産業廃棄物処分業</a:t>
                      </a:r>
                    </a:p>
                  </a:txBody>
                  <a:tcPr/>
                </a:tc>
                <a:tc>
                  <a:txBody>
                    <a:bodyPr/>
                    <a:lstStyle/>
                    <a:p>
                      <a:r>
                        <a:rPr kumimoji="1" lang="ja-JP" altLang="en-US" dirty="0"/>
                        <a:t>都道府県・政令市</a:t>
                      </a:r>
                    </a:p>
                  </a:txBody>
                  <a:tcPr/>
                </a:tc>
                <a:extLst>
                  <a:ext uri="{0D108BD9-81ED-4DB2-BD59-A6C34878D82A}">
                    <a16:rowId xmlns:a16="http://schemas.microsoft.com/office/drawing/2014/main" val="10002"/>
                  </a:ext>
                </a:extLst>
              </a:tr>
              <a:tr h="570344">
                <a:tc>
                  <a:txBody>
                    <a:bodyPr/>
                    <a:lstStyle/>
                    <a:p>
                      <a:r>
                        <a:rPr kumimoji="1" lang="ja-JP" altLang="en-US" dirty="0"/>
                        <a:t>特別管理産業廃棄物収集運搬業</a:t>
                      </a:r>
                    </a:p>
                  </a:txBody>
                  <a:tcPr/>
                </a:tc>
                <a:tc>
                  <a:txBody>
                    <a:bodyPr/>
                    <a:lstStyle/>
                    <a:p>
                      <a:r>
                        <a:rPr kumimoji="1" lang="ja-JP" altLang="en-US" dirty="0"/>
                        <a:t>都道府県</a:t>
                      </a:r>
                      <a:endParaRPr kumimoji="1" lang="en-US" altLang="ja-JP" dirty="0"/>
                    </a:p>
                    <a:p>
                      <a:r>
                        <a:rPr kumimoji="1" lang="ja-JP" altLang="en-US" dirty="0"/>
                        <a:t>　</a:t>
                      </a:r>
                      <a:r>
                        <a:rPr kumimoji="1" lang="en-US" altLang="ja-JP" dirty="0"/>
                        <a:t>※</a:t>
                      </a:r>
                      <a:r>
                        <a:rPr kumimoji="1" lang="ja-JP" altLang="en-US" dirty="0"/>
                        <a:t>積替え・保管を含む場合は政令市</a:t>
                      </a:r>
                    </a:p>
                  </a:txBody>
                  <a:tcPr/>
                </a:tc>
                <a:extLst>
                  <a:ext uri="{0D108BD9-81ED-4DB2-BD59-A6C34878D82A}">
                    <a16:rowId xmlns:a16="http://schemas.microsoft.com/office/drawing/2014/main" val="10003"/>
                  </a:ext>
                </a:extLst>
              </a:tr>
              <a:tr h="395896">
                <a:tc>
                  <a:txBody>
                    <a:bodyPr/>
                    <a:lstStyle/>
                    <a:p>
                      <a:r>
                        <a:rPr kumimoji="1" lang="ja-JP" altLang="en-US" dirty="0"/>
                        <a:t>特別管理産業廃棄物処分業</a:t>
                      </a:r>
                    </a:p>
                  </a:txBody>
                  <a:tcPr/>
                </a:tc>
                <a:tc>
                  <a:txBody>
                    <a:bodyPr/>
                    <a:lstStyle/>
                    <a:p>
                      <a:r>
                        <a:rPr kumimoji="1" lang="ja-JP" altLang="en-US" dirty="0"/>
                        <a:t>都道府県・政令市</a:t>
                      </a:r>
                    </a:p>
                  </a:txBody>
                  <a:tcPr/>
                </a:tc>
                <a:extLst>
                  <a:ext uri="{0D108BD9-81ED-4DB2-BD59-A6C34878D82A}">
                    <a16:rowId xmlns:a16="http://schemas.microsoft.com/office/drawing/2014/main" val="10004"/>
                  </a:ext>
                </a:extLst>
              </a:tr>
            </a:tbl>
          </a:graphicData>
        </a:graphic>
      </p:graphicFrame>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7" name="フッター プレースホルダー 6"/>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404685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許可の種類②</a:t>
            </a:r>
          </a:p>
        </p:txBody>
      </p:sp>
      <p:sp>
        <p:nvSpPr>
          <p:cNvPr id="3" name="コンテンツ プレースホルダー 2"/>
          <p:cNvSpPr>
            <a:spLocks noGrp="1"/>
          </p:cNvSpPr>
          <p:nvPr>
            <p:ph idx="1"/>
          </p:nvPr>
        </p:nvSpPr>
        <p:spPr>
          <a:xfrm>
            <a:off x="251520" y="1484784"/>
            <a:ext cx="8579296" cy="4525963"/>
          </a:xfrm>
        </p:spPr>
        <p:txBody>
          <a:bodyPr>
            <a:normAutofit/>
          </a:bodyPr>
          <a:lstStyle/>
          <a:p>
            <a:pPr marL="0" indent="0">
              <a:buNone/>
            </a:pPr>
            <a:r>
              <a:rPr lang="ja-JP" altLang="en-US" dirty="0"/>
              <a:t>特管産廃を扱うには、特管産廃用の許可が必要</a:t>
            </a:r>
            <a:endParaRPr lang="en-US" altLang="ja-JP" dirty="0"/>
          </a:p>
          <a:p>
            <a:pPr marL="0" indent="0">
              <a:buNone/>
            </a:pPr>
            <a:r>
              <a:rPr lang="ja-JP" altLang="en-US" dirty="0"/>
              <a:t>　</a:t>
            </a:r>
            <a:r>
              <a:rPr lang="en-US" altLang="ja-JP" dirty="0"/>
              <a:t>※	</a:t>
            </a:r>
            <a:r>
              <a:rPr lang="ja-JP" altLang="en-US" dirty="0"/>
              <a:t>特管産廃の許可では、普通産廃は扱えない。</a:t>
            </a:r>
            <a:endParaRPr lang="en-US" altLang="ja-JP" dirty="0"/>
          </a:p>
          <a:p>
            <a:pPr marL="0" indent="0">
              <a:buNone/>
            </a:pPr>
            <a:r>
              <a:rPr lang="en-US" altLang="ja-JP" dirty="0"/>
              <a:t>	</a:t>
            </a:r>
            <a:r>
              <a:rPr lang="ja-JP" altLang="en-US" dirty="0"/>
              <a:t>扱うには普通産廃の許可も必要</a:t>
            </a:r>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469000432"/>
              </p:ext>
            </p:extLst>
          </p:nvPr>
        </p:nvGraphicFramePr>
        <p:xfrm>
          <a:off x="899592" y="3429000"/>
          <a:ext cx="7488832" cy="2409848"/>
        </p:xfrm>
        <a:graphic>
          <a:graphicData uri="http://schemas.openxmlformats.org/drawingml/2006/table">
            <a:tbl>
              <a:tblPr firstRow="1" bandRow="1">
                <a:tableStyleId>{69C7853C-536D-4A76-A0AE-DD22124D55A5}</a:tableStyleId>
              </a:tblPr>
              <a:tblGrid>
                <a:gridCol w="3611366">
                  <a:extLst>
                    <a:ext uri="{9D8B030D-6E8A-4147-A177-3AD203B41FA5}">
                      <a16:colId xmlns:a16="http://schemas.microsoft.com/office/drawing/2014/main" val="20000"/>
                    </a:ext>
                  </a:extLst>
                </a:gridCol>
                <a:gridCol w="3877466">
                  <a:extLst>
                    <a:ext uri="{9D8B030D-6E8A-4147-A177-3AD203B41FA5}">
                      <a16:colId xmlns:a16="http://schemas.microsoft.com/office/drawing/2014/main" val="20001"/>
                    </a:ext>
                  </a:extLst>
                </a:gridCol>
              </a:tblGrid>
              <a:tr h="353110">
                <a:tc>
                  <a:txBody>
                    <a:bodyPr/>
                    <a:lstStyle/>
                    <a:p>
                      <a:r>
                        <a:rPr kumimoji="1" lang="ja-JP" altLang="en-US" dirty="0"/>
                        <a:t>許可の種類</a:t>
                      </a:r>
                    </a:p>
                  </a:txBody>
                  <a:tcPr/>
                </a:tc>
                <a:tc>
                  <a:txBody>
                    <a:bodyPr/>
                    <a:lstStyle/>
                    <a:p>
                      <a:r>
                        <a:rPr kumimoji="1" lang="ja-JP" altLang="en-US" dirty="0"/>
                        <a:t>許可する自治体</a:t>
                      </a:r>
                    </a:p>
                  </a:txBody>
                  <a:tcPr/>
                </a:tc>
                <a:extLst>
                  <a:ext uri="{0D108BD9-81ED-4DB2-BD59-A6C34878D82A}">
                    <a16:rowId xmlns:a16="http://schemas.microsoft.com/office/drawing/2014/main" val="10000"/>
                  </a:ext>
                </a:extLst>
              </a:tr>
              <a:tr h="642352">
                <a:tc>
                  <a:txBody>
                    <a:bodyPr/>
                    <a:lstStyle/>
                    <a:p>
                      <a:r>
                        <a:rPr kumimoji="1" lang="ja-JP" altLang="en-US" dirty="0"/>
                        <a:t>産業廃棄物収集運搬業</a:t>
                      </a:r>
                    </a:p>
                  </a:txBody>
                  <a:tcPr/>
                </a:tc>
                <a:tc>
                  <a:txBody>
                    <a:bodyPr/>
                    <a:lstStyle/>
                    <a:p>
                      <a:r>
                        <a:rPr kumimoji="1" lang="ja-JP" altLang="en-US" dirty="0"/>
                        <a:t>都道府県</a:t>
                      </a:r>
                      <a:endParaRPr kumimoji="1" lang="en-US" altLang="ja-JP" dirty="0"/>
                    </a:p>
                    <a:p>
                      <a:r>
                        <a:rPr kumimoji="1" lang="ja-JP" altLang="en-US" dirty="0"/>
                        <a:t>　</a:t>
                      </a:r>
                      <a:r>
                        <a:rPr kumimoji="1" lang="en-US" altLang="ja-JP" dirty="0"/>
                        <a:t>※</a:t>
                      </a:r>
                      <a:r>
                        <a:rPr kumimoji="1" lang="ja-JP" altLang="en-US" dirty="0"/>
                        <a:t>積替え・保管を含む場合は政令市</a:t>
                      </a:r>
                    </a:p>
                  </a:txBody>
                  <a:tcPr/>
                </a:tc>
                <a:extLst>
                  <a:ext uri="{0D108BD9-81ED-4DB2-BD59-A6C34878D82A}">
                    <a16:rowId xmlns:a16="http://schemas.microsoft.com/office/drawing/2014/main" val="10001"/>
                  </a:ext>
                </a:extLst>
              </a:tr>
              <a:tr h="353110">
                <a:tc>
                  <a:txBody>
                    <a:bodyPr/>
                    <a:lstStyle/>
                    <a:p>
                      <a:r>
                        <a:rPr kumimoji="1" lang="ja-JP" altLang="en-US" dirty="0"/>
                        <a:t>産業廃棄物処分業</a:t>
                      </a:r>
                    </a:p>
                  </a:txBody>
                  <a:tcPr/>
                </a:tc>
                <a:tc>
                  <a:txBody>
                    <a:bodyPr/>
                    <a:lstStyle/>
                    <a:p>
                      <a:r>
                        <a:rPr kumimoji="1" lang="ja-JP" altLang="en-US" dirty="0"/>
                        <a:t>都道府県・政令市</a:t>
                      </a:r>
                    </a:p>
                  </a:txBody>
                  <a:tcPr/>
                </a:tc>
                <a:extLst>
                  <a:ext uri="{0D108BD9-81ED-4DB2-BD59-A6C34878D82A}">
                    <a16:rowId xmlns:a16="http://schemas.microsoft.com/office/drawing/2014/main" val="10002"/>
                  </a:ext>
                </a:extLst>
              </a:tr>
              <a:tr h="570344">
                <a:tc>
                  <a:txBody>
                    <a:bodyPr/>
                    <a:lstStyle/>
                    <a:p>
                      <a:r>
                        <a:rPr kumimoji="1" lang="ja-JP" altLang="en-US" dirty="0"/>
                        <a:t>特別管理産業廃棄物収集運搬業</a:t>
                      </a:r>
                    </a:p>
                  </a:txBody>
                  <a:tcPr/>
                </a:tc>
                <a:tc>
                  <a:txBody>
                    <a:bodyPr/>
                    <a:lstStyle/>
                    <a:p>
                      <a:r>
                        <a:rPr kumimoji="1" lang="ja-JP" altLang="en-US" dirty="0"/>
                        <a:t>都道府県</a:t>
                      </a:r>
                      <a:endParaRPr kumimoji="1" lang="en-US" altLang="ja-JP" dirty="0"/>
                    </a:p>
                    <a:p>
                      <a:r>
                        <a:rPr kumimoji="1" lang="ja-JP" altLang="en-US" dirty="0"/>
                        <a:t>　</a:t>
                      </a:r>
                      <a:r>
                        <a:rPr kumimoji="1" lang="en-US" altLang="ja-JP" dirty="0"/>
                        <a:t>※</a:t>
                      </a:r>
                      <a:r>
                        <a:rPr kumimoji="1" lang="ja-JP" altLang="en-US" dirty="0"/>
                        <a:t>積替え・保管を含む場合は政令市</a:t>
                      </a:r>
                    </a:p>
                  </a:txBody>
                  <a:tcPr/>
                </a:tc>
                <a:extLst>
                  <a:ext uri="{0D108BD9-81ED-4DB2-BD59-A6C34878D82A}">
                    <a16:rowId xmlns:a16="http://schemas.microsoft.com/office/drawing/2014/main" val="10003"/>
                  </a:ext>
                </a:extLst>
              </a:tr>
              <a:tr h="395896">
                <a:tc>
                  <a:txBody>
                    <a:bodyPr/>
                    <a:lstStyle/>
                    <a:p>
                      <a:r>
                        <a:rPr kumimoji="1" lang="ja-JP" altLang="en-US" dirty="0"/>
                        <a:t>特別管理産業廃棄物処分業</a:t>
                      </a:r>
                    </a:p>
                  </a:txBody>
                  <a:tcPr/>
                </a:tc>
                <a:tc>
                  <a:txBody>
                    <a:bodyPr/>
                    <a:lstStyle/>
                    <a:p>
                      <a:r>
                        <a:rPr kumimoji="1" lang="ja-JP" altLang="en-US" dirty="0"/>
                        <a:t>都道府県・政令市</a:t>
                      </a:r>
                    </a:p>
                  </a:txBody>
                  <a:tcPr/>
                </a:tc>
                <a:extLst>
                  <a:ext uri="{0D108BD9-81ED-4DB2-BD59-A6C34878D82A}">
                    <a16:rowId xmlns:a16="http://schemas.microsoft.com/office/drawing/2014/main" val="10004"/>
                  </a:ext>
                </a:extLst>
              </a:tr>
            </a:tbl>
          </a:graphicData>
        </a:graphic>
      </p:graphicFrame>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7" name="フッター プレースホルダー 6"/>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766680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b="1" spc="600" dirty="0"/>
              <a:t>豊田市近隣の政令市</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280266369"/>
              </p:ext>
            </p:extLst>
          </p:nvPr>
        </p:nvGraphicFramePr>
        <p:xfrm>
          <a:off x="1511660" y="1417638"/>
          <a:ext cx="6120680" cy="4663440"/>
        </p:xfrm>
        <a:graphic>
          <a:graphicData uri="http://schemas.openxmlformats.org/drawingml/2006/table">
            <a:tbl>
              <a:tblPr firstRow="1" bandRow="1">
                <a:tableStyleId>{22838BEF-8BB2-4498-84A7-C5851F593DF1}</a:tableStyleId>
              </a:tblPr>
              <a:tblGrid>
                <a:gridCol w="3024336">
                  <a:extLst>
                    <a:ext uri="{9D8B030D-6E8A-4147-A177-3AD203B41FA5}">
                      <a16:colId xmlns:a16="http://schemas.microsoft.com/office/drawing/2014/main" val="20000"/>
                    </a:ext>
                  </a:extLst>
                </a:gridCol>
                <a:gridCol w="3096344">
                  <a:extLst>
                    <a:ext uri="{9D8B030D-6E8A-4147-A177-3AD203B41FA5}">
                      <a16:colId xmlns:a16="http://schemas.microsoft.com/office/drawing/2014/main" val="20001"/>
                    </a:ext>
                  </a:extLst>
                </a:gridCol>
              </a:tblGrid>
              <a:tr h="370840">
                <a:tc rowSpan="5">
                  <a:txBody>
                    <a:bodyPr/>
                    <a:lstStyle/>
                    <a:p>
                      <a:pPr algn="ctr"/>
                      <a:r>
                        <a:rPr kumimoji="1" lang="ja-JP" altLang="en-US" sz="2800" b="0" dirty="0"/>
                        <a:t>愛知県</a:t>
                      </a:r>
                    </a:p>
                  </a:txBody>
                  <a:tcPr anchor="ctr"/>
                </a:tc>
                <a:tc>
                  <a:txBody>
                    <a:bodyPr/>
                    <a:lstStyle/>
                    <a:p>
                      <a:pPr algn="ctr"/>
                      <a:r>
                        <a:rPr kumimoji="1" lang="ja-JP" altLang="en-US" sz="2800" b="0" dirty="0"/>
                        <a:t>名古屋市</a:t>
                      </a:r>
                    </a:p>
                  </a:txBody>
                  <a:tcPr anchor="ctr"/>
                </a:tc>
                <a:extLst>
                  <a:ext uri="{0D108BD9-81ED-4DB2-BD59-A6C34878D82A}">
                    <a16:rowId xmlns:a16="http://schemas.microsoft.com/office/drawing/2014/main" val="10000"/>
                  </a:ext>
                </a:extLst>
              </a:tr>
              <a:tr h="370840">
                <a:tc vMerge="1">
                  <a:txBody>
                    <a:bodyPr/>
                    <a:lstStyle/>
                    <a:p>
                      <a:endParaRPr kumimoji="1" lang="ja-JP" altLang="en-US"/>
                    </a:p>
                  </a:txBody>
                  <a:tcPr/>
                </a:tc>
                <a:tc>
                  <a:txBody>
                    <a:bodyPr/>
                    <a:lstStyle/>
                    <a:p>
                      <a:pPr algn="ctr"/>
                      <a:r>
                        <a:rPr kumimoji="1" lang="ja-JP" altLang="en-US" sz="2800" b="0" dirty="0"/>
                        <a:t>岡崎市</a:t>
                      </a:r>
                    </a:p>
                  </a:txBody>
                  <a:tcPr anchor="ctr"/>
                </a:tc>
                <a:extLst>
                  <a:ext uri="{0D108BD9-81ED-4DB2-BD59-A6C34878D82A}">
                    <a16:rowId xmlns:a16="http://schemas.microsoft.com/office/drawing/2014/main" val="10001"/>
                  </a:ext>
                </a:extLst>
              </a:tr>
              <a:tr h="370840">
                <a:tc vMerge="1">
                  <a:txBody>
                    <a:bodyPr/>
                    <a:lstStyle/>
                    <a:p>
                      <a:endParaRPr kumimoji="1" lang="ja-JP" altLang="en-US"/>
                    </a:p>
                  </a:txBody>
                  <a:tcPr/>
                </a:tc>
                <a:tc>
                  <a:txBody>
                    <a:bodyPr/>
                    <a:lstStyle/>
                    <a:p>
                      <a:pPr algn="ctr"/>
                      <a:r>
                        <a:rPr kumimoji="1" lang="ja-JP" altLang="en-US" sz="2800" b="0" dirty="0"/>
                        <a:t>豊橋市</a:t>
                      </a:r>
                    </a:p>
                  </a:txBody>
                  <a:tcPr anchor="ctr"/>
                </a:tc>
                <a:extLst>
                  <a:ext uri="{0D108BD9-81ED-4DB2-BD59-A6C34878D82A}">
                    <a16:rowId xmlns:a16="http://schemas.microsoft.com/office/drawing/2014/main" val="10002"/>
                  </a:ext>
                </a:extLst>
              </a:tr>
              <a:tr h="370840">
                <a:tc vMerge="1">
                  <a:txBody>
                    <a:bodyPr/>
                    <a:lstStyle/>
                    <a:p>
                      <a:endParaRPr kumimoji="1" lang="ja-JP" altLang="en-US"/>
                    </a:p>
                  </a:txBody>
                  <a:tcPr/>
                </a:tc>
                <a:tc>
                  <a:txBody>
                    <a:bodyPr/>
                    <a:lstStyle/>
                    <a:p>
                      <a:pPr algn="ctr"/>
                      <a:r>
                        <a:rPr kumimoji="1" lang="ja-JP" altLang="en-US" sz="2800" dirty="0"/>
                        <a:t>豊田市</a:t>
                      </a:r>
                      <a:endParaRPr kumimoji="1" lang="ja-JP" altLang="en-US" sz="2800" b="0" dirty="0"/>
                    </a:p>
                  </a:txBody>
                  <a:tcPr anchor="ctr"/>
                </a:tc>
                <a:extLst>
                  <a:ext uri="{0D108BD9-81ED-4DB2-BD59-A6C34878D82A}">
                    <a16:rowId xmlns:a16="http://schemas.microsoft.com/office/drawing/2014/main" val="10003"/>
                  </a:ext>
                </a:extLst>
              </a:tr>
              <a:tr h="370840">
                <a:tc vMerge="1">
                  <a:txBody>
                    <a:bodyPr/>
                    <a:lstStyle/>
                    <a:p>
                      <a:pPr algn="ctr"/>
                      <a:endParaRPr kumimoji="1" lang="ja-JP" altLang="en-US" sz="2800" b="0" dirty="0"/>
                    </a:p>
                  </a:txBody>
                  <a:tcPr anchor="ctr"/>
                </a:tc>
                <a:tc>
                  <a:txBody>
                    <a:bodyPr/>
                    <a:lstStyle/>
                    <a:p>
                      <a:pPr algn="ctr"/>
                      <a:r>
                        <a:rPr kumimoji="1" lang="ja-JP" altLang="en-US" sz="2800" b="0" dirty="0"/>
                        <a:t>一宮市</a:t>
                      </a:r>
                    </a:p>
                  </a:txBody>
                  <a:tcPr anchor="ctr"/>
                </a:tc>
                <a:extLst>
                  <a:ext uri="{0D108BD9-81ED-4DB2-BD59-A6C34878D82A}">
                    <a16:rowId xmlns:a16="http://schemas.microsoft.com/office/drawing/2014/main" val="2769570248"/>
                  </a:ext>
                </a:extLst>
              </a:tr>
              <a:tr h="370840">
                <a:tc>
                  <a:txBody>
                    <a:bodyPr/>
                    <a:lstStyle/>
                    <a:p>
                      <a:pPr algn="ctr"/>
                      <a:r>
                        <a:rPr kumimoji="1" lang="ja-JP" altLang="en-US" sz="2800" dirty="0"/>
                        <a:t>岐阜県</a:t>
                      </a:r>
                      <a:endParaRPr kumimoji="1" lang="ja-JP" altLang="en-US" sz="2800" b="0" dirty="0"/>
                    </a:p>
                  </a:txBody>
                  <a:tcPr anchor="ctr"/>
                </a:tc>
                <a:tc>
                  <a:txBody>
                    <a:bodyPr/>
                    <a:lstStyle/>
                    <a:p>
                      <a:pPr algn="ctr"/>
                      <a:r>
                        <a:rPr kumimoji="1" lang="ja-JP" altLang="en-US" sz="2800" dirty="0"/>
                        <a:t>岐阜市</a:t>
                      </a:r>
                      <a:endParaRPr kumimoji="1" lang="ja-JP" altLang="en-US" sz="2800" b="0" dirty="0"/>
                    </a:p>
                  </a:txBody>
                  <a:tcPr anchor="ctr"/>
                </a:tc>
                <a:extLst>
                  <a:ext uri="{0D108BD9-81ED-4DB2-BD59-A6C34878D82A}">
                    <a16:rowId xmlns:a16="http://schemas.microsoft.com/office/drawing/2014/main" val="10004"/>
                  </a:ext>
                </a:extLst>
              </a:tr>
              <a:tr h="370840">
                <a:tc>
                  <a:txBody>
                    <a:bodyPr/>
                    <a:lstStyle/>
                    <a:p>
                      <a:pPr algn="ctr"/>
                      <a:r>
                        <a:rPr kumimoji="1" lang="ja-JP" altLang="en-US" sz="2800" dirty="0"/>
                        <a:t>三重県</a:t>
                      </a:r>
                      <a:endParaRPr kumimoji="1" lang="ja-JP" altLang="en-US" sz="2800" b="0" dirty="0"/>
                    </a:p>
                  </a:txBody>
                  <a:tcPr anchor="ctr"/>
                </a:tc>
                <a:tc>
                  <a:txBody>
                    <a:bodyPr/>
                    <a:lstStyle/>
                    <a:p>
                      <a:pPr algn="ctr"/>
                      <a:r>
                        <a:rPr kumimoji="1" lang="ja-JP" altLang="en-US" sz="2800" dirty="0"/>
                        <a:t>なし</a:t>
                      </a:r>
                      <a:endParaRPr kumimoji="1" lang="ja-JP" altLang="en-US" sz="2800" b="0" dirty="0"/>
                    </a:p>
                  </a:txBody>
                  <a:tcPr anchor="ctr"/>
                </a:tc>
                <a:extLst>
                  <a:ext uri="{0D108BD9-81ED-4DB2-BD59-A6C34878D82A}">
                    <a16:rowId xmlns:a16="http://schemas.microsoft.com/office/drawing/2014/main" val="10005"/>
                  </a:ext>
                </a:extLst>
              </a:tr>
              <a:tr h="370840">
                <a:tc rowSpan="2">
                  <a:txBody>
                    <a:bodyPr/>
                    <a:lstStyle/>
                    <a:p>
                      <a:pPr algn="ctr"/>
                      <a:r>
                        <a:rPr kumimoji="1" lang="ja-JP" altLang="en-US" sz="2800" dirty="0"/>
                        <a:t>静岡県</a:t>
                      </a:r>
                      <a:endParaRPr kumimoji="1" lang="ja-JP" altLang="en-US" sz="2800" b="0" dirty="0"/>
                    </a:p>
                  </a:txBody>
                  <a:tcPr anchor="ctr"/>
                </a:tc>
                <a:tc>
                  <a:txBody>
                    <a:bodyPr/>
                    <a:lstStyle/>
                    <a:p>
                      <a:pPr algn="ctr"/>
                      <a:r>
                        <a:rPr kumimoji="1" lang="ja-JP" altLang="en-US" sz="2800" dirty="0"/>
                        <a:t>静岡市</a:t>
                      </a:r>
                      <a:endParaRPr kumimoji="1" lang="en-US" altLang="ja-JP" sz="2800" b="0" dirty="0"/>
                    </a:p>
                  </a:txBody>
                  <a:tcPr anchor="ctr"/>
                </a:tc>
                <a:extLst>
                  <a:ext uri="{0D108BD9-81ED-4DB2-BD59-A6C34878D82A}">
                    <a16:rowId xmlns:a16="http://schemas.microsoft.com/office/drawing/2014/main" val="10006"/>
                  </a:ext>
                </a:extLst>
              </a:tr>
              <a:tr h="370840">
                <a:tc vMerge="1">
                  <a:txBody>
                    <a:bodyPr/>
                    <a:lstStyle/>
                    <a:p>
                      <a:endParaRPr kumimoji="1" lang="ja-JP" altLang="en-US" dirty="0"/>
                    </a:p>
                  </a:txBody>
                  <a:tcPr/>
                </a:tc>
                <a:tc>
                  <a:txBody>
                    <a:bodyPr/>
                    <a:lstStyle/>
                    <a:p>
                      <a:pPr algn="ctr"/>
                      <a:r>
                        <a:rPr kumimoji="1" lang="ja-JP" altLang="en-US" sz="2800" dirty="0"/>
                        <a:t>浜松市</a:t>
                      </a:r>
                      <a:endParaRPr kumimoji="1" lang="en-US" altLang="ja-JP" sz="2800" b="0" dirty="0"/>
                    </a:p>
                  </a:txBody>
                  <a:tcPr anchor="ctr"/>
                </a:tc>
                <a:extLst>
                  <a:ext uri="{0D108BD9-81ED-4DB2-BD59-A6C34878D82A}">
                    <a16:rowId xmlns:a16="http://schemas.microsoft.com/office/drawing/2014/main" val="10007"/>
                  </a:ext>
                </a:extLst>
              </a:tr>
            </a:tbl>
          </a:graphicData>
        </a:graphic>
      </p:graphicFrame>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9</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44987351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2109</TotalTime>
  <Words>3012</Words>
  <Application>Microsoft Office PowerPoint</Application>
  <PresentationFormat>画面に合わせる (4:3)</PresentationFormat>
  <Paragraphs>286</Paragraphs>
  <Slides>13</Slides>
  <Notes>13</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13</vt:i4>
      </vt:variant>
    </vt:vector>
  </HeadingPairs>
  <TitlesOfParts>
    <vt:vector size="17" baseType="lpstr">
      <vt:lpstr>ＭＳ Ｐゴシック</vt:lpstr>
      <vt:lpstr>Arial</vt:lpstr>
      <vt:lpstr>Calibri</vt:lpstr>
      <vt:lpstr>Office ​​テーマ</vt:lpstr>
      <vt:lpstr>１０分でわかる◎ 産業廃棄物ちょっと講座</vt:lpstr>
      <vt:lpstr>許可制度とは？①</vt:lpstr>
      <vt:lpstr>許可制度とは？②</vt:lpstr>
      <vt:lpstr>実務で学ぶ①</vt:lpstr>
      <vt:lpstr>実務で学ぶ②</vt:lpstr>
      <vt:lpstr>実務で学ぶ③</vt:lpstr>
      <vt:lpstr>許可の種類①</vt:lpstr>
      <vt:lpstr>許可の種類②</vt:lpstr>
      <vt:lpstr>豊田市近隣の政令市</vt:lpstr>
      <vt:lpstr>必要となる収集運搬の許可 積替え又は保管の許可がない場合</vt:lpstr>
      <vt:lpstr>必要となる収集運搬の許可 積替え又は保管の許可がある場合</vt:lpstr>
      <vt:lpstr>実務で学ぶ</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59</cp:revision>
  <dcterms:created xsi:type="dcterms:W3CDTF">2015-10-21T01:57:29Z</dcterms:created>
  <dcterms:modified xsi:type="dcterms:W3CDTF">2023-08-16T08:16:33Z</dcterms:modified>
</cp:coreProperties>
</file>