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64" r:id="rId3"/>
    <p:sldId id="283" r:id="rId4"/>
    <p:sldId id="273" r:id="rId5"/>
    <p:sldId id="287" r:id="rId6"/>
    <p:sldId id="288" r:id="rId7"/>
    <p:sldId id="289" r:id="rId8"/>
    <p:sldId id="290" r:id="rId9"/>
    <p:sldId id="294" r:id="rId10"/>
    <p:sldId id="295" r:id="rId11"/>
    <p:sldId id="263" r:id="rId1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25E5076-3810-47DD-B79F-674D7AD40C01}" styleName="濃色スタイル 1 - アクセント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1294" autoAdjust="0"/>
  </p:normalViewPr>
  <p:slideViewPr>
    <p:cSldViewPr>
      <p:cViewPr varScale="1">
        <p:scale>
          <a:sx n="58" d="100"/>
          <a:sy n="58" d="100"/>
        </p:scale>
        <p:origin x="314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CC89EC-BBE9-4654-8975-A383DC6C34D9}" type="datetimeFigureOut">
              <a:rPr kumimoji="1" lang="ja-JP" altLang="en-US" smtClean="0"/>
              <a:t>2023/8/17</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7D544D-210B-4214-BD27-5AFDC4D1E183}" type="slidenum">
              <a:rPr kumimoji="1" lang="ja-JP" altLang="en-US" smtClean="0"/>
              <a:t>‹#›</a:t>
            </a:fld>
            <a:endParaRPr kumimoji="1" lang="ja-JP" altLang="en-US"/>
          </a:p>
        </p:txBody>
      </p:sp>
    </p:spTree>
    <p:extLst>
      <p:ext uri="{BB962C8B-B14F-4D97-AF65-F5344CB8AC3E}">
        <p14:creationId xmlns:p14="http://schemas.microsoft.com/office/powerpoint/2010/main" val="304692994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今回のテーマは、「</a:t>
            </a:r>
            <a:r>
              <a:rPr lang="ja-JP" altLang="en-US" dirty="0">
                <a:latin typeface="+mn-ea"/>
                <a:ea typeface="+mn-ea"/>
              </a:rPr>
              <a:t>排出事業者の責任と罰則</a:t>
            </a:r>
            <a:r>
              <a:rPr kumimoji="1" lang="ja-JP" altLang="en-US" dirty="0">
                <a:latin typeface="+mn-ea"/>
                <a:ea typeface="+mn-ea"/>
              </a:rPr>
              <a:t>」です。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産廃の処理において、排出事業者が負わなければならない責任や義務は、非常に大きくなっています。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それに伴い、その責任や義務が果たせなかったときの罰則も厳しくなっています。</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6C7D544D-210B-4214-BD27-5AFDC4D1E183}" type="slidenum">
              <a:rPr kumimoji="1" lang="ja-JP" altLang="en-US" smtClean="0"/>
              <a:t>1</a:t>
            </a:fld>
            <a:endParaRPr kumimoji="1" lang="ja-JP" altLang="en-US"/>
          </a:p>
        </p:txBody>
      </p:sp>
    </p:spTree>
    <p:extLst>
      <p:ext uri="{BB962C8B-B14F-4D97-AF65-F5344CB8AC3E}">
        <p14:creationId xmlns:p14="http://schemas.microsoft.com/office/powerpoint/2010/main" val="14579674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ea typeface="+mn-ea"/>
              </a:rPr>
              <a:t>「実務で学ぶ」は実務上、起きうる問題について、具体的な事例を基に、廃棄物処理を考えていただくコーナーです。</a:t>
            </a:r>
            <a:endParaRPr lang="en-US" altLang="ja-JP" dirty="0">
              <a:latin typeface="+mn-ea"/>
              <a:ea typeface="+mn-ea"/>
            </a:endParaRPr>
          </a:p>
          <a:p>
            <a:pPr marL="0" indent="0">
              <a:buNone/>
            </a:pPr>
            <a:endParaRPr lang="en-US" altLang="ja-JP" dirty="0">
              <a:latin typeface="+mn-ea"/>
              <a:ea typeface="+mn-ea"/>
            </a:endParaRPr>
          </a:p>
          <a:p>
            <a:pPr marL="0" indent="0">
              <a:buNone/>
            </a:pPr>
            <a:r>
              <a:rPr lang="ja-JP" altLang="en-US" dirty="0">
                <a:latin typeface="+mn-ea"/>
                <a:ea typeface="+mn-ea"/>
              </a:rPr>
              <a:t>自治体が公表している許可情報のみを確認して、産廃の処理委託を行った。</a:t>
            </a:r>
            <a:endParaRPr lang="en-US" altLang="ja-JP" dirty="0">
              <a:latin typeface="+mn-ea"/>
              <a:ea typeface="+mn-ea"/>
            </a:endParaRPr>
          </a:p>
          <a:p>
            <a:r>
              <a:rPr lang="ja-JP" altLang="en-US" dirty="0">
                <a:latin typeface="+mn-ea"/>
                <a:ea typeface="+mn-ea"/>
              </a:rPr>
              <a:t>このケースで、問題となりうるポイントはどこになるでしょうか？少し考えてみてください。</a:t>
            </a:r>
            <a:endParaRPr lang="en-US" altLang="ja-JP" dirty="0">
              <a:latin typeface="+mn-ea"/>
              <a:ea typeface="+mn-ea"/>
            </a:endParaRPr>
          </a:p>
          <a:p>
            <a:endParaRPr lang="en-US" altLang="ja-JP" dirty="0">
              <a:latin typeface="+mn-ea"/>
              <a:ea typeface="+mn-ea"/>
            </a:endParaRPr>
          </a:p>
          <a:p>
            <a:r>
              <a:rPr lang="ja-JP" altLang="en-US" dirty="0">
                <a:latin typeface="+mn-ea"/>
                <a:ea typeface="+mn-ea"/>
              </a:rPr>
              <a:t>★</a:t>
            </a:r>
            <a:endParaRPr lang="en-US" altLang="ja-JP" dirty="0">
              <a:latin typeface="+mn-ea"/>
              <a:ea typeface="+mn-ea"/>
            </a:endParaRPr>
          </a:p>
          <a:p>
            <a:endParaRPr lang="en-US" altLang="ja-JP" dirty="0">
              <a:latin typeface="+mn-ea"/>
              <a:ea typeface="+mn-ea"/>
            </a:endParaRPr>
          </a:p>
          <a:p>
            <a:pPr marL="0" indent="0">
              <a:buNone/>
            </a:pPr>
            <a:r>
              <a:rPr lang="ja-JP" altLang="en-US" dirty="0">
                <a:latin typeface="+mn-ea"/>
                <a:ea typeface="+mn-ea"/>
              </a:rPr>
              <a:t>自治体が公表している情報は、業者選定の段階では非常に有効ですが、委託する段階では、現状と異なっている可能性があるので、確実に許可証を確認してください。</a:t>
            </a:r>
            <a:endParaRPr lang="en-US" altLang="ja-JP" dirty="0">
              <a:latin typeface="+mn-ea"/>
              <a:ea typeface="+mn-ea"/>
            </a:endParaRPr>
          </a:p>
          <a:p>
            <a:pPr marL="0" indent="0">
              <a:buNone/>
            </a:pPr>
            <a:r>
              <a:rPr lang="ja-JP" altLang="en-US" dirty="0">
                <a:latin typeface="+mn-ea"/>
                <a:ea typeface="+mn-ea"/>
              </a:rPr>
              <a:t>公表の情報は、最新でない場合が多いです。</a:t>
            </a:r>
            <a:endParaRPr lang="en-US" altLang="ja-JP" dirty="0">
              <a:latin typeface="+mn-ea"/>
              <a:ea typeface="+mn-ea"/>
            </a:endParaRPr>
          </a:p>
          <a:p>
            <a:pPr marL="0" indent="0">
              <a:buNone/>
            </a:pPr>
            <a:r>
              <a:rPr lang="ja-JP" altLang="en-US" dirty="0">
                <a:latin typeface="+mn-ea"/>
                <a:ea typeface="+mn-ea"/>
              </a:rPr>
              <a:t>また、処分に関しては、品目と処分方法をセットにして委託の検討しなくてはなりません。</a:t>
            </a:r>
            <a:endParaRPr lang="en-US" altLang="ja-JP" dirty="0">
              <a:latin typeface="+mn-ea"/>
              <a:ea typeface="+mn-ea"/>
            </a:endParaRPr>
          </a:p>
          <a:p>
            <a:pPr marL="0" indent="0">
              <a:buNone/>
            </a:pPr>
            <a:r>
              <a:rPr lang="ja-JP" altLang="en-US" dirty="0">
                <a:latin typeface="+mn-ea"/>
                <a:ea typeface="+mn-ea"/>
              </a:rPr>
              <a:t>処分方法の詳細は、公表情報だけではわからないので、処分業者に直接聞いて、本当に委託した廃棄物が適正に処理できるのかを聞くことも有効です。</a:t>
            </a:r>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E0F6F092-C0DF-4159-9B01-58E086374480}" type="slidenum">
              <a:rPr kumimoji="1" lang="ja-JP" altLang="en-US" smtClean="0"/>
              <a:t>10</a:t>
            </a:fld>
            <a:endParaRPr kumimoji="1" lang="ja-JP" altLang="en-US"/>
          </a:p>
        </p:txBody>
      </p:sp>
    </p:spTree>
    <p:extLst>
      <p:ext uri="{BB962C8B-B14F-4D97-AF65-F5344CB8AC3E}">
        <p14:creationId xmlns:p14="http://schemas.microsoft.com/office/powerpoint/2010/main" val="28371175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en-US" altLang="ja-JP" sz="1200" dirty="0">
                <a:latin typeface="+mn-ea"/>
                <a:ea typeface="+mn-ea"/>
              </a:rPr>
              <a:t>『</a:t>
            </a:r>
            <a:r>
              <a:rPr lang="ja-JP" altLang="en-US" sz="1200" dirty="0">
                <a:latin typeface="+mn-ea"/>
                <a:ea typeface="+mn-ea"/>
              </a:rPr>
              <a:t>第５回　排出事業者の責任と罰則</a:t>
            </a:r>
            <a:r>
              <a:rPr lang="en-US" altLang="ja-JP" sz="1200" dirty="0">
                <a:latin typeface="+mn-ea"/>
                <a:ea typeface="+mn-ea"/>
              </a:rPr>
              <a:t>』</a:t>
            </a:r>
            <a:r>
              <a:rPr lang="ja-JP" altLang="en-US" sz="1200" dirty="0">
                <a:latin typeface="+mn-ea"/>
                <a:ea typeface="+mn-ea"/>
              </a:rPr>
              <a:t>　は以上になります。</a:t>
            </a:r>
            <a:endParaRPr kumimoji="1" lang="en-US" altLang="ja-JP" sz="1200" dirty="0">
              <a:latin typeface="+mn-ea"/>
              <a:ea typeface="+mn-ea"/>
            </a:endParaRPr>
          </a:p>
          <a:p>
            <a:pPr marL="0" indent="0">
              <a:buNone/>
            </a:pPr>
            <a:r>
              <a:rPr lang="ja-JP" altLang="en-US" sz="1200" dirty="0">
                <a:latin typeface="+mn-ea"/>
                <a:ea typeface="+mn-ea"/>
              </a:rPr>
              <a:t>排出した産業廃棄物が引き起こした問題は、排出事業者に降りかかってきますので、細心の注意を払うようにしてください。</a:t>
            </a:r>
            <a:endParaRPr lang="en-US" altLang="ja-JP" sz="1200" dirty="0">
              <a:latin typeface="+mn-ea"/>
              <a:ea typeface="+mn-ea"/>
            </a:endParaRPr>
          </a:p>
          <a:p>
            <a:pPr marL="0" indent="0">
              <a:buNone/>
            </a:pPr>
            <a:r>
              <a:rPr kumimoji="1" lang="ja-JP" altLang="en-US" sz="1200" dirty="0">
                <a:latin typeface="+mn-ea"/>
                <a:ea typeface="+mn-ea"/>
              </a:rPr>
              <a:t>今回は盛りだくさんでしたが、排出事業者責任の一部しかお伝えできていません。</a:t>
            </a:r>
            <a:endParaRPr kumimoji="1" lang="en-US" altLang="ja-JP" sz="1200" dirty="0">
              <a:latin typeface="+mn-ea"/>
              <a:ea typeface="+mn-ea"/>
            </a:endParaRPr>
          </a:p>
          <a:p>
            <a:pPr marL="0" indent="0">
              <a:buNone/>
            </a:pPr>
            <a:r>
              <a:rPr kumimoji="1" lang="ja-JP" altLang="en-US" sz="1200" dirty="0">
                <a:latin typeface="+mn-ea"/>
                <a:ea typeface="+mn-ea"/>
              </a:rPr>
              <a:t>それだけ、排出事業者が守らないといけないことがたくさんあるということです。</a:t>
            </a:r>
            <a:endParaRPr kumimoji="1" lang="en-US" altLang="ja-JP" sz="1200" dirty="0">
              <a:latin typeface="+mn-ea"/>
              <a:ea typeface="+mn-ea"/>
            </a:endParaRPr>
          </a:p>
          <a:p>
            <a:pPr marL="0" indent="0">
              <a:buNone/>
            </a:pPr>
            <a:endParaRPr lang="en-US" altLang="ja-JP" sz="1200" dirty="0">
              <a:latin typeface="+mn-ea"/>
              <a:ea typeface="+mn-ea"/>
            </a:endParaRPr>
          </a:p>
          <a:p>
            <a:pPr marL="0" indent="0">
              <a:buNone/>
            </a:pPr>
            <a:r>
              <a:rPr lang="ja-JP" altLang="en-US" sz="1200" dirty="0">
                <a:latin typeface="+mn-ea"/>
                <a:ea typeface="+mn-ea"/>
              </a:rPr>
              <a:t>次回は、</a:t>
            </a:r>
            <a:r>
              <a:rPr lang="en-US" altLang="ja-JP" sz="1200" dirty="0">
                <a:latin typeface="+mn-ea"/>
                <a:ea typeface="+mn-ea"/>
              </a:rPr>
              <a:t>『</a:t>
            </a:r>
            <a:r>
              <a:rPr lang="ja-JP" altLang="en-US" sz="1200" dirty="0">
                <a:latin typeface="+mn-ea"/>
                <a:ea typeface="+mn-ea"/>
              </a:rPr>
              <a:t>マニフェストの正しい運用</a:t>
            </a:r>
            <a:r>
              <a:rPr lang="en-US" altLang="ja-JP" sz="1200" dirty="0">
                <a:latin typeface="+mn-ea"/>
                <a:ea typeface="+mn-ea"/>
              </a:rPr>
              <a:t>』</a:t>
            </a:r>
            <a:r>
              <a:rPr lang="ja-JP" altLang="en-US" sz="1200" dirty="0">
                <a:latin typeface="+mn-ea"/>
                <a:ea typeface="+mn-ea"/>
              </a:rPr>
              <a:t>です。</a:t>
            </a:r>
            <a:endParaRPr kumimoji="1" lang="en-US" altLang="ja-JP" sz="1200" dirty="0">
              <a:latin typeface="+mn-ea"/>
              <a:ea typeface="+mn-ea"/>
            </a:endParaRPr>
          </a:p>
          <a:p>
            <a:pPr marL="0" indent="0">
              <a:buNone/>
            </a:pPr>
            <a:r>
              <a:rPr lang="ja-JP" altLang="en-US" sz="1200" dirty="0">
                <a:latin typeface="+mn-ea"/>
                <a:ea typeface="+mn-ea"/>
              </a:rPr>
              <a:t>排出事業者責任を担保するための手段がマニフェストです。どうしてマニフェストが必要かをしっかり考えましょう。</a:t>
            </a:r>
            <a:endParaRPr kumimoji="1" lang="ja-JP" altLang="en-US" sz="1200" dirty="0">
              <a:latin typeface="+mn-ea"/>
              <a:ea typeface="+mn-ea"/>
            </a:endParaRPr>
          </a:p>
          <a:p>
            <a:endParaRPr kumimoji="1" lang="en-US" altLang="ja-JP" sz="1200"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n-ea"/>
                <a:ea typeface="+mn-ea"/>
              </a:rPr>
              <a:t>では、また次回。お疲れまでした。</a:t>
            </a:r>
          </a:p>
        </p:txBody>
      </p:sp>
      <p:sp>
        <p:nvSpPr>
          <p:cNvPr id="4" name="スライド番号プレースホルダー 3"/>
          <p:cNvSpPr>
            <a:spLocks noGrp="1"/>
          </p:cNvSpPr>
          <p:nvPr>
            <p:ph type="sldNum" sz="quarter" idx="10"/>
          </p:nvPr>
        </p:nvSpPr>
        <p:spPr/>
        <p:txBody>
          <a:bodyPr/>
          <a:lstStyle/>
          <a:p>
            <a:fld id="{6C7D544D-210B-4214-BD27-5AFDC4D1E183}" type="slidenum">
              <a:rPr kumimoji="1" lang="ja-JP" altLang="en-US" smtClean="0"/>
              <a:t>11</a:t>
            </a:fld>
            <a:endParaRPr kumimoji="1" lang="ja-JP" altLang="en-US"/>
          </a:p>
        </p:txBody>
      </p:sp>
    </p:spTree>
    <p:extLst>
      <p:ext uri="{BB962C8B-B14F-4D97-AF65-F5344CB8AC3E}">
        <p14:creationId xmlns:p14="http://schemas.microsoft.com/office/powerpoint/2010/main" val="445651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まずは、法律の規定を確認してみましょう。</a:t>
            </a:r>
            <a:endParaRPr kumimoji="1" lang="en-US" altLang="ja-JP" dirty="0">
              <a:latin typeface="+mn-ea"/>
              <a:ea typeface="+mn-ea"/>
            </a:endParaRPr>
          </a:p>
          <a:p>
            <a:endParaRPr kumimoji="1" lang="en-US" altLang="ja-JP" dirty="0">
              <a:latin typeface="+mn-ea"/>
              <a:ea typeface="+mn-ea"/>
            </a:endParaRPr>
          </a:p>
          <a:p>
            <a:pPr marL="0" indent="0">
              <a:buNone/>
            </a:pPr>
            <a:r>
              <a:rPr lang="ja-JP" altLang="en-US" dirty="0">
                <a:latin typeface="+mn-ea"/>
                <a:ea typeface="+mn-ea"/>
              </a:rPr>
              <a:t>第３条</a:t>
            </a:r>
            <a:endParaRPr lang="en-US" altLang="ja-JP" dirty="0">
              <a:latin typeface="+mn-ea"/>
              <a:ea typeface="+mn-ea"/>
            </a:endParaRPr>
          </a:p>
          <a:p>
            <a:pPr marL="0" indent="0">
              <a:buNone/>
            </a:pPr>
            <a:r>
              <a:rPr lang="ja-JP" altLang="en-US" dirty="0">
                <a:latin typeface="+mn-ea"/>
                <a:ea typeface="+mn-ea"/>
              </a:rPr>
              <a:t>事業者は、その事業活動に伴って生じた廃棄物を自らの責任において適正に処理しなければならない。</a:t>
            </a:r>
            <a:endParaRPr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わかりやすくいうと、「廃棄物を処理する責任は、その廃棄物を排出した事業者にあるのだから、しっかり責任を持って、適正に処理してください。」ということです。</a:t>
            </a:r>
            <a:endParaRPr kumimoji="1" lang="en-US" altLang="ja-JP" dirty="0">
              <a:latin typeface="+mn-ea"/>
              <a:ea typeface="+mn-ea"/>
            </a:endParaRPr>
          </a:p>
          <a:p>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6C7D544D-210B-4214-BD27-5AFDC4D1E183}" type="slidenum">
              <a:rPr kumimoji="1" lang="ja-JP" altLang="en-US" smtClean="0"/>
              <a:t>2</a:t>
            </a:fld>
            <a:endParaRPr kumimoji="1" lang="ja-JP" altLang="en-US"/>
          </a:p>
        </p:txBody>
      </p:sp>
    </p:spTree>
    <p:extLst>
      <p:ext uri="{BB962C8B-B14F-4D97-AF65-F5344CB8AC3E}">
        <p14:creationId xmlns:p14="http://schemas.microsoft.com/office/powerpoint/2010/main" val="3511616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責任を持って、と言われても、具体的には何をしっかりすればいいのか？</a:t>
            </a:r>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ja-JP" altLang="en-US" dirty="0">
                <a:latin typeface="+mn-ea"/>
                <a:ea typeface="+mn-ea"/>
              </a:rPr>
              <a:t>法律には以下のことが、細かく定められています。</a:t>
            </a:r>
            <a:endParaRPr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ja-JP" altLang="en-US" dirty="0">
                <a:latin typeface="+mn-ea"/>
                <a:ea typeface="+mn-ea"/>
              </a:rPr>
              <a:t>・処理基準の遵守</a:t>
            </a:r>
            <a:endParaRPr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ja-JP" altLang="en-US" dirty="0">
                <a:latin typeface="+mn-ea"/>
                <a:ea typeface="+mn-ea"/>
              </a:rPr>
              <a:t>・保管基準の遵守</a:t>
            </a:r>
            <a:endParaRPr lang="en-US" altLang="ja-JP" dirty="0">
              <a:latin typeface="+mn-ea"/>
              <a:ea typeface="+mn-ea"/>
            </a:endParaRPr>
          </a:p>
          <a:p>
            <a:pPr>
              <a:buFont typeface="Wingdings" panose="05000000000000000000" pitchFamily="2" charset="2"/>
              <a:buNone/>
            </a:pPr>
            <a:r>
              <a:rPr lang="ja-JP" altLang="en-US" dirty="0">
                <a:latin typeface="+mn-ea"/>
                <a:ea typeface="+mn-ea"/>
              </a:rPr>
              <a:t>・発生から最終処分完了までの処理状況の確認</a:t>
            </a:r>
            <a:endParaRPr lang="en-US" altLang="ja-JP" dirty="0">
              <a:latin typeface="+mn-ea"/>
              <a:ea typeface="+mn-ea"/>
            </a:endParaRPr>
          </a:p>
          <a:p>
            <a:pPr>
              <a:buFont typeface="Wingdings" panose="05000000000000000000" pitchFamily="2" charset="2"/>
              <a:buNone/>
            </a:pPr>
            <a:r>
              <a:rPr lang="ja-JP" altLang="en-US" dirty="0">
                <a:latin typeface="+mn-ea"/>
                <a:ea typeface="+mn-ea"/>
              </a:rPr>
              <a:t>・処理責任者の設置　</a:t>
            </a:r>
            <a:endParaRPr lang="en-US" altLang="ja-JP" dirty="0">
              <a:latin typeface="+mn-ea"/>
              <a:ea typeface="+mn-ea"/>
            </a:endParaRPr>
          </a:p>
          <a:p>
            <a:pPr>
              <a:buFont typeface="Wingdings" panose="05000000000000000000" pitchFamily="2" charset="2"/>
              <a:buNone/>
            </a:pPr>
            <a:r>
              <a:rPr lang="ja-JP" altLang="en-US" dirty="0">
                <a:latin typeface="+mn-ea"/>
                <a:ea typeface="+mn-ea"/>
              </a:rPr>
              <a:t>・帳簿の作成　</a:t>
            </a:r>
            <a:endParaRPr lang="en-US" altLang="ja-JP" dirty="0">
              <a:latin typeface="+mn-ea"/>
              <a:ea typeface="+mn-ea"/>
            </a:endParaRPr>
          </a:p>
          <a:p>
            <a:pPr>
              <a:buFont typeface="Wingdings" panose="05000000000000000000" pitchFamily="2" charset="2"/>
              <a:buNone/>
            </a:pPr>
            <a:r>
              <a:rPr lang="ja-JP" altLang="en-US" dirty="0">
                <a:latin typeface="+mn-ea"/>
                <a:ea typeface="+mn-ea"/>
              </a:rPr>
              <a:t>・処理計画の策定と実績の報告</a:t>
            </a:r>
            <a:endParaRPr lang="en-US" altLang="ja-JP" dirty="0">
              <a:latin typeface="+mn-ea"/>
              <a:ea typeface="+mn-ea"/>
            </a:endParaRPr>
          </a:p>
          <a:p>
            <a:pPr>
              <a:buFont typeface="Wingdings" panose="05000000000000000000" pitchFamily="2" charset="2"/>
              <a:buNone/>
            </a:pPr>
            <a:r>
              <a:rPr lang="ja-JP" altLang="en-US" dirty="0">
                <a:latin typeface="+mn-ea"/>
                <a:ea typeface="+mn-ea"/>
              </a:rPr>
              <a:t>・委託基準の遵守</a:t>
            </a:r>
            <a:endParaRPr lang="en-US" altLang="ja-JP" dirty="0">
              <a:latin typeface="+mn-ea"/>
              <a:ea typeface="+mn-ea"/>
            </a:endParaRPr>
          </a:p>
          <a:p>
            <a:pPr>
              <a:buFont typeface="Wingdings" panose="05000000000000000000" pitchFamily="2" charset="2"/>
              <a:buNone/>
            </a:pPr>
            <a:r>
              <a:rPr lang="ja-JP" altLang="en-US" dirty="0">
                <a:latin typeface="+mn-ea"/>
                <a:ea typeface="+mn-ea"/>
              </a:rPr>
              <a:t>・マニフェストの正しい運用</a:t>
            </a:r>
            <a:endParaRPr kumimoji="1" lang="en-US" altLang="ja-JP" dirty="0">
              <a:latin typeface="+mn-ea"/>
              <a:ea typeface="+mn-ea"/>
            </a:endParaRPr>
          </a:p>
          <a:p>
            <a:pPr>
              <a:buFont typeface="Wingdings" panose="05000000000000000000" pitchFamily="2" charset="2"/>
              <a:buNone/>
            </a:pPr>
            <a:endParaRPr kumimoji="1" lang="en-US" altLang="ja-JP" dirty="0">
              <a:latin typeface="+mn-ea"/>
              <a:ea typeface="+mn-ea"/>
            </a:endParaRPr>
          </a:p>
          <a:p>
            <a:r>
              <a:rPr kumimoji="1" lang="ja-JP" altLang="en-US" dirty="0">
                <a:latin typeface="+mn-ea"/>
                <a:ea typeface="+mn-ea"/>
              </a:rPr>
              <a:t>★</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多くの方が関わる赤字の部分をこの講座で取り上げて説明をしていきます。</a:t>
            </a:r>
            <a:endParaRPr kumimoji="1" lang="en-US" altLang="ja-JP" dirty="0">
              <a:latin typeface="+mn-ea"/>
              <a:ea typeface="+mn-ea"/>
            </a:endParaRPr>
          </a:p>
          <a:p>
            <a:r>
              <a:rPr kumimoji="1" lang="ja-JP" altLang="en-US" dirty="0">
                <a:latin typeface="+mn-ea"/>
                <a:ea typeface="+mn-ea"/>
              </a:rPr>
              <a:t>また、１回では到底説明しきれなので、この回にやれないことは、括弧内に記載してある回の講座で取り上げます。</a:t>
            </a:r>
          </a:p>
        </p:txBody>
      </p:sp>
      <p:sp>
        <p:nvSpPr>
          <p:cNvPr id="4" name="スライド番号プレースホルダー 3"/>
          <p:cNvSpPr>
            <a:spLocks noGrp="1"/>
          </p:cNvSpPr>
          <p:nvPr>
            <p:ph type="sldNum" sz="quarter" idx="10"/>
          </p:nvPr>
        </p:nvSpPr>
        <p:spPr/>
        <p:txBody>
          <a:bodyPr/>
          <a:lstStyle/>
          <a:p>
            <a:fld id="{6C7D544D-210B-4214-BD27-5AFDC4D1E183}" type="slidenum">
              <a:rPr kumimoji="1" lang="ja-JP" altLang="en-US" smtClean="0"/>
              <a:t>3</a:t>
            </a:fld>
            <a:endParaRPr kumimoji="1" lang="ja-JP" altLang="en-US"/>
          </a:p>
        </p:txBody>
      </p:sp>
    </p:spTree>
    <p:extLst>
      <p:ext uri="{BB962C8B-B14F-4D97-AF65-F5344CB8AC3E}">
        <p14:creationId xmlns:p14="http://schemas.microsoft.com/office/powerpoint/2010/main" val="3602168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処理基準は、自分で排出した産廃を自分で処理する場合に関係してくる基準です。</a:t>
            </a:r>
            <a:endParaRPr kumimoji="1" lang="en-US" altLang="ja-JP" dirty="0">
              <a:latin typeface="+mn-ea"/>
              <a:ea typeface="+mn-ea"/>
            </a:endParaRPr>
          </a:p>
          <a:p>
            <a:r>
              <a:rPr kumimoji="1" lang="ja-JP" altLang="en-US" dirty="0">
                <a:latin typeface="+mn-ea"/>
                <a:ea typeface="+mn-ea"/>
              </a:rPr>
              <a:t>ちなみに、「処理」というのは、運搬～最終処分までの一連の行為のことを指します。</a:t>
            </a:r>
            <a:endParaRPr kumimoji="1" lang="en-US" altLang="ja-JP" dirty="0">
              <a:latin typeface="+mn-ea"/>
              <a:ea typeface="+mn-ea"/>
            </a:endParaRPr>
          </a:p>
          <a:p>
            <a:r>
              <a:rPr kumimoji="1" lang="ja-JP" altLang="en-US" dirty="0">
                <a:latin typeface="+mn-ea"/>
                <a:ea typeface="+mn-ea"/>
              </a:rPr>
              <a:t>そのため、処分又は運搬、その両方を委託せずに、自社で行うときに処理基準が適用されます。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ここでは運搬の基準のみ紹介します。</a:t>
            </a:r>
            <a:endParaRPr kumimoji="1" lang="en-US" altLang="ja-JP" dirty="0">
              <a:latin typeface="+mn-ea"/>
              <a:ea typeface="+mn-ea"/>
            </a:endParaRPr>
          </a:p>
          <a:p>
            <a:pPr marL="0" indent="0">
              <a:buNone/>
            </a:pPr>
            <a:r>
              <a:rPr lang="ja-JP" altLang="en-US" dirty="0">
                <a:latin typeface="+mn-ea"/>
                <a:ea typeface="+mn-ea"/>
              </a:rPr>
              <a:t>運搬の基準は次の３点です。</a:t>
            </a:r>
            <a:endParaRPr lang="en-US" altLang="ja-JP" dirty="0">
              <a:latin typeface="+mn-ea"/>
              <a:ea typeface="+mn-ea"/>
            </a:endParaRPr>
          </a:p>
          <a:p>
            <a:pPr marL="0" indent="0">
              <a:buNone/>
            </a:pPr>
            <a:r>
              <a:rPr lang="ja-JP" altLang="en-US" dirty="0">
                <a:latin typeface="+mn-ea"/>
                <a:ea typeface="+mn-ea"/>
              </a:rPr>
              <a:t>①必要事項が記載された書面の携帯</a:t>
            </a:r>
            <a:endParaRPr lang="en-US" altLang="ja-JP" dirty="0">
              <a:latin typeface="+mn-ea"/>
              <a:ea typeface="+mn-ea"/>
            </a:endParaRPr>
          </a:p>
          <a:p>
            <a:pPr marL="0" indent="0">
              <a:buNone/>
            </a:pPr>
            <a:r>
              <a:rPr lang="ja-JP" altLang="en-US" dirty="0">
                <a:latin typeface="+mn-ea"/>
                <a:ea typeface="+mn-ea"/>
              </a:rPr>
              <a:t>②車両への産廃の収集運搬車である旨と事業者名の表示</a:t>
            </a:r>
            <a:endParaRPr lang="en-US" altLang="ja-JP" dirty="0">
              <a:latin typeface="+mn-ea"/>
              <a:ea typeface="+mn-ea"/>
            </a:endParaRPr>
          </a:p>
          <a:p>
            <a:pPr marL="0" indent="0">
              <a:buNone/>
            </a:pPr>
            <a:r>
              <a:rPr lang="ja-JP" altLang="en-US" dirty="0">
                <a:latin typeface="+mn-ea"/>
                <a:ea typeface="+mn-ea"/>
              </a:rPr>
              <a:t>③産廃の飛散・流出がなく、悪臭・騒音・振動で生活環境に支障を及ばさないこと</a:t>
            </a:r>
            <a:endParaRPr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n-ea"/>
                <a:ea typeface="+mn-ea"/>
              </a:rPr>
              <a:t>　</a:t>
            </a:r>
            <a:endParaRPr lang="en-US" altLang="ja-JP" sz="1200" dirty="0">
              <a:latin typeface="+mn-ea"/>
              <a:ea typeface="+mn-ea"/>
            </a:endParaRPr>
          </a:p>
          <a:p>
            <a:pPr marL="0" indent="0">
              <a:buNone/>
            </a:pPr>
            <a:r>
              <a:rPr lang="ja-JP" altLang="en-US" dirty="0">
                <a:latin typeface="+mn-ea"/>
                <a:ea typeface="+mn-ea"/>
              </a:rPr>
              <a:t>必要事項が記載された書面は、</a:t>
            </a:r>
            <a:r>
              <a:rPr lang="ja-JP" altLang="en-US" sz="1200" dirty="0">
                <a:latin typeface="+mn-ea"/>
                <a:ea typeface="+mn-ea"/>
              </a:rPr>
              <a:t>記載事項が細かく決められています。</a:t>
            </a:r>
            <a:endParaRPr lang="en-US" altLang="ja-JP" sz="1200" dirty="0">
              <a:latin typeface="+mn-ea"/>
              <a:ea typeface="+mn-ea"/>
            </a:endParaRPr>
          </a:p>
          <a:p>
            <a:pPr marL="0" indent="0">
              <a:buNone/>
            </a:pPr>
            <a:r>
              <a:rPr lang="ja-JP" altLang="en-US" sz="1200" dirty="0">
                <a:latin typeface="+mn-ea"/>
                <a:ea typeface="+mn-ea"/>
              </a:rPr>
              <a:t>また、この書面はマニフェストで代用できるので、記載漏れを防ぐためにも市販のマニフェストを利用した方が無難です。</a:t>
            </a:r>
            <a:endParaRPr lang="en-US" altLang="ja-JP" sz="1200">
              <a:latin typeface="+mn-ea"/>
              <a:ea typeface="+mn-ea"/>
            </a:endParaRPr>
          </a:p>
          <a:p>
            <a:pPr marL="0" indent="0">
              <a:buNone/>
            </a:pPr>
            <a:endParaRPr lang="en-US" altLang="ja-JP" sz="1200"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n-ea"/>
                <a:ea typeface="+mn-ea"/>
              </a:rPr>
              <a:t>車両への表示は、文字サイズの指定があります。</a:t>
            </a:r>
            <a:endParaRPr lang="en-US" altLang="ja-JP" sz="1200"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n-ea"/>
                <a:ea typeface="+mn-ea"/>
              </a:rPr>
              <a:t>「</a:t>
            </a:r>
            <a:r>
              <a:rPr lang="ja-JP" altLang="en-US" dirty="0">
                <a:latin typeface="+mn-ea"/>
                <a:ea typeface="+mn-ea"/>
              </a:rPr>
              <a:t>産廃の収集運搬車である旨」がＪＩＳ規格の１４０ポイント以上、「事業者名」が９０ポイント以上となっています。</a:t>
            </a:r>
            <a:endParaRPr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ea typeface="+mn-ea"/>
              </a:rPr>
              <a:t>概ね、文字の高さが５ｃｍ以上、３ｃｍ以上必要になります。</a:t>
            </a:r>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6C7D544D-210B-4214-BD27-5AFDC4D1E183}" type="slidenum">
              <a:rPr kumimoji="1" lang="ja-JP" altLang="en-US" smtClean="0"/>
              <a:t>4</a:t>
            </a:fld>
            <a:endParaRPr kumimoji="1" lang="ja-JP" altLang="en-US"/>
          </a:p>
        </p:txBody>
      </p:sp>
    </p:spTree>
    <p:extLst>
      <p:ext uri="{BB962C8B-B14F-4D97-AF65-F5344CB8AC3E}">
        <p14:creationId xmlns:p14="http://schemas.microsoft.com/office/powerpoint/2010/main" val="164036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Font typeface="Wingdings" panose="05000000000000000000" pitchFamily="2" charset="2"/>
              <a:buNone/>
            </a:pPr>
            <a:r>
              <a:rPr lang="ja-JP" altLang="en-US" sz="1200" b="0" spc="0" dirty="0">
                <a:latin typeface="+mn-ea"/>
                <a:ea typeface="+mn-ea"/>
              </a:rPr>
              <a:t>発生から最終処分完了までの処理状況の確認というのは、処理業者に産廃を引き渡したら、それで終了というのではなく、その処理の状況等を最終処分が完了するまできちんと確認をしなくてはならないということです。</a:t>
            </a:r>
            <a:endParaRPr lang="en-US" altLang="ja-JP" b="0" spc="0" dirty="0">
              <a:latin typeface="+mn-ea"/>
              <a:ea typeface="+mn-ea"/>
            </a:endParaRPr>
          </a:p>
          <a:p>
            <a:pPr>
              <a:buFont typeface="Wingdings" panose="05000000000000000000" pitchFamily="2" charset="2"/>
              <a:buNone/>
            </a:pPr>
            <a:r>
              <a:rPr lang="ja-JP" altLang="en-US" dirty="0">
                <a:latin typeface="+mn-ea"/>
                <a:ea typeface="+mn-ea"/>
              </a:rPr>
              <a:t>まず第一に、処理状況を確認しなくてはなりません。</a:t>
            </a:r>
            <a:endParaRPr lang="en-US" altLang="ja-JP" dirty="0">
              <a:latin typeface="+mn-ea"/>
              <a:ea typeface="+mn-ea"/>
            </a:endParaRPr>
          </a:p>
          <a:p>
            <a:pPr marL="0" indent="0">
              <a:buNone/>
            </a:pPr>
            <a:r>
              <a:rPr lang="ja-JP" altLang="en-US" sz="1200" dirty="0">
                <a:latin typeface="+mn-ea"/>
                <a:ea typeface="+mn-ea"/>
              </a:rPr>
              <a:t>確認は、</a:t>
            </a:r>
            <a:endParaRPr lang="en-US" altLang="ja-JP" sz="1200" dirty="0">
              <a:latin typeface="+mn-ea"/>
              <a:ea typeface="+mn-ea"/>
            </a:endParaRPr>
          </a:p>
          <a:p>
            <a:pPr marL="0" indent="0">
              <a:buNone/>
            </a:pPr>
            <a:r>
              <a:rPr lang="ja-JP" altLang="en-US" sz="1200" dirty="0">
                <a:latin typeface="+mn-ea"/>
                <a:ea typeface="+mn-ea"/>
              </a:rPr>
              <a:t>①現地に行って確認する</a:t>
            </a:r>
            <a:endParaRPr lang="en-US" altLang="ja-JP" sz="1200" dirty="0">
              <a:latin typeface="+mn-ea"/>
              <a:ea typeface="+mn-ea"/>
            </a:endParaRPr>
          </a:p>
          <a:p>
            <a:pPr marL="0" indent="0">
              <a:buNone/>
            </a:pPr>
            <a:r>
              <a:rPr lang="ja-JP" altLang="en-US" sz="1200" dirty="0">
                <a:latin typeface="+mn-ea"/>
                <a:ea typeface="+mn-ea"/>
              </a:rPr>
              <a:t>②インターネット上の公表情報の確認をする</a:t>
            </a:r>
            <a:endParaRPr lang="en-US" altLang="ja-JP" sz="1200" dirty="0">
              <a:latin typeface="+mn-ea"/>
              <a:ea typeface="+mn-ea"/>
            </a:endParaRPr>
          </a:p>
          <a:p>
            <a:pPr marL="0" indent="0">
              <a:buNone/>
            </a:pPr>
            <a:r>
              <a:rPr lang="ja-JP" altLang="en-US" sz="1200" dirty="0">
                <a:latin typeface="+mn-ea"/>
                <a:ea typeface="+mn-ea"/>
              </a:rPr>
              <a:t>等の方法で行います。</a:t>
            </a:r>
            <a:endParaRPr lang="en-US" altLang="ja-JP" sz="1200" dirty="0">
              <a:latin typeface="+mn-ea"/>
              <a:ea typeface="+mn-ea"/>
            </a:endParaRPr>
          </a:p>
          <a:p>
            <a:pPr marL="0" indent="0">
              <a:buNone/>
            </a:pPr>
            <a:endParaRPr lang="en-US" altLang="ja-JP" dirty="0">
              <a:latin typeface="+mn-ea"/>
              <a:ea typeface="+mn-ea"/>
            </a:endParaRPr>
          </a:p>
          <a:p>
            <a:pPr>
              <a:buFont typeface="Wingdings" panose="05000000000000000000" pitchFamily="2" charset="2"/>
              <a:buNone/>
            </a:pPr>
            <a:r>
              <a:rPr lang="ja-JP" altLang="en-US" dirty="0">
                <a:latin typeface="+mn-ea"/>
                <a:ea typeface="+mn-ea"/>
              </a:rPr>
              <a:t>そこで、もし自分が排出した産廃が適正に処理されない程の問題が発生してしまったら、それを適正に処理するために必要な措置を講じなくてはなりません。</a:t>
            </a:r>
            <a:endParaRPr lang="en-US" altLang="ja-JP" dirty="0">
              <a:latin typeface="+mn-ea"/>
              <a:ea typeface="+mn-ea"/>
            </a:endParaRPr>
          </a:p>
          <a:p>
            <a:pPr marL="0" indent="0">
              <a:buNone/>
            </a:pPr>
            <a:r>
              <a:rPr lang="ja-JP" altLang="en-US" sz="1200" dirty="0">
                <a:latin typeface="+mn-ea"/>
                <a:ea typeface="+mn-ea"/>
              </a:rPr>
              <a:t>こういった問題を未然に防止するためにも、優良な業者に委託したり、処理費を値切りすぎないといったことが必要となります。</a:t>
            </a:r>
            <a:endParaRPr lang="en-US" altLang="ja-JP" sz="1200" dirty="0">
              <a:latin typeface="+mn-ea"/>
              <a:ea typeface="+mn-ea"/>
            </a:endParaRPr>
          </a:p>
          <a:p>
            <a:pPr marL="0" indent="0">
              <a:buNone/>
            </a:pPr>
            <a:endParaRPr lang="en-US" altLang="ja-JP" sz="1200" dirty="0">
              <a:latin typeface="+mn-ea"/>
              <a:ea typeface="+mn-ea"/>
            </a:endParaRPr>
          </a:p>
          <a:p>
            <a:pPr>
              <a:buFont typeface="Wingdings" panose="05000000000000000000" pitchFamily="2" charset="2"/>
              <a:buNone/>
            </a:pPr>
            <a:r>
              <a:rPr lang="ja-JP" altLang="en-US" dirty="0">
                <a:latin typeface="+mn-ea"/>
                <a:ea typeface="+mn-ea"/>
              </a:rPr>
              <a:t>このことは、法律上は努力することという努力義務としてしか規定されていません。</a:t>
            </a:r>
            <a:endParaRPr lang="en-US" altLang="ja-JP" dirty="0">
              <a:latin typeface="+mn-ea"/>
              <a:ea typeface="+mn-ea"/>
            </a:endParaRPr>
          </a:p>
          <a:p>
            <a:pPr>
              <a:buFont typeface="Wingdings" panose="05000000000000000000" pitchFamily="2" charset="2"/>
              <a:buNone/>
            </a:pPr>
            <a:r>
              <a:rPr lang="ja-JP" altLang="en-US" dirty="0">
                <a:latin typeface="+mn-ea"/>
                <a:ea typeface="+mn-ea"/>
              </a:rPr>
              <a:t>しかし、豊田市の条例では中間処分が完了するまでの確認が義務化されていますので、確実に実施してください。</a:t>
            </a:r>
            <a:endParaRPr lang="en-US" altLang="ja-JP" dirty="0">
              <a:latin typeface="+mn-ea"/>
              <a:ea typeface="+mn-ea"/>
            </a:endParaRPr>
          </a:p>
          <a:p>
            <a:pPr>
              <a:buFont typeface="Wingdings" panose="05000000000000000000" pitchFamily="2" charset="2"/>
              <a:buNone/>
            </a:pPr>
            <a:r>
              <a:rPr lang="ja-JP" altLang="en-US" dirty="0">
                <a:latin typeface="+mn-ea"/>
                <a:ea typeface="+mn-ea"/>
              </a:rPr>
              <a:t>また条例では、処理状況のみではなく、委託前に委託先の業者にしっかりとした能力が備わっているかの確認も義務付けられています。</a:t>
            </a:r>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6C7D544D-210B-4214-BD27-5AFDC4D1E183}" type="slidenum">
              <a:rPr kumimoji="1" lang="ja-JP" altLang="en-US" smtClean="0"/>
              <a:t>5</a:t>
            </a:fld>
            <a:endParaRPr kumimoji="1" lang="ja-JP" altLang="en-US"/>
          </a:p>
        </p:txBody>
      </p:sp>
    </p:spTree>
    <p:extLst>
      <p:ext uri="{BB962C8B-B14F-4D97-AF65-F5344CB8AC3E}">
        <p14:creationId xmlns:p14="http://schemas.microsoft.com/office/powerpoint/2010/main" val="2185708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Font typeface="Wingdings" panose="05000000000000000000" pitchFamily="2" charset="2"/>
              <a:buNone/>
            </a:pPr>
            <a:r>
              <a:rPr lang="ja-JP" altLang="en-US" sz="1200" dirty="0">
                <a:latin typeface="+mn-ea"/>
                <a:ea typeface="+mn-ea"/>
              </a:rPr>
              <a:t>委託基準には、処理を許可業者に委託する時に排出事業者が守らないといけない基準が定められています。</a:t>
            </a:r>
            <a:endParaRPr lang="en-US" altLang="ja-JP" sz="1200" dirty="0">
              <a:latin typeface="+mn-ea"/>
              <a:ea typeface="+mn-ea"/>
            </a:endParaRPr>
          </a:p>
          <a:p>
            <a:pPr>
              <a:buFont typeface="Wingdings" panose="05000000000000000000" pitchFamily="2" charset="2"/>
              <a:buNone/>
            </a:pPr>
            <a:r>
              <a:rPr lang="ja-JP" altLang="en-US" sz="1200" dirty="0">
                <a:latin typeface="+mn-ea"/>
                <a:ea typeface="+mn-ea"/>
              </a:rPr>
              <a:t>まずは、許可を持っている事業者に委託しなくてはなりません。</a:t>
            </a:r>
            <a:endParaRPr lang="en-US" altLang="ja-JP" sz="1200" dirty="0">
              <a:latin typeface="+mn-ea"/>
              <a:ea typeface="+mn-ea"/>
            </a:endParaRPr>
          </a:p>
          <a:p>
            <a:pPr marL="0" indent="0">
              <a:buNone/>
            </a:pPr>
            <a:r>
              <a:rPr lang="ja-JP" altLang="en-US" sz="1200" dirty="0">
                <a:latin typeface="+mn-ea"/>
                <a:ea typeface="+mn-ea"/>
              </a:rPr>
              <a:t>収集運搬・処分業、普通・特管の別で許可は分かれているので、委託する内容と照らし合わせて確認してください。</a:t>
            </a:r>
            <a:endParaRPr lang="en-US" altLang="ja-JP" sz="1200" dirty="0">
              <a:latin typeface="+mn-ea"/>
              <a:ea typeface="+mn-ea"/>
            </a:endParaRPr>
          </a:p>
          <a:p>
            <a:pPr>
              <a:buFont typeface="Wingdings" panose="05000000000000000000" pitchFamily="2" charset="2"/>
              <a:buChar char="Ø"/>
            </a:pPr>
            <a:endParaRPr lang="en-US" altLang="ja-JP" sz="1200" dirty="0">
              <a:latin typeface="+mn-ea"/>
              <a:ea typeface="+mn-ea"/>
            </a:endParaRPr>
          </a:p>
          <a:p>
            <a:pPr>
              <a:buFont typeface="Wingdings" panose="05000000000000000000" pitchFamily="2" charset="2"/>
              <a:buNone/>
            </a:pPr>
            <a:r>
              <a:rPr lang="ja-JP" altLang="en-US" sz="1200" dirty="0">
                <a:latin typeface="+mn-ea"/>
                <a:ea typeface="+mn-ea"/>
              </a:rPr>
              <a:t>さらに、許可の有無だけではなく、内容も大事になってきます。</a:t>
            </a:r>
            <a:endParaRPr lang="en-US" altLang="ja-JP" sz="1200" dirty="0">
              <a:latin typeface="+mn-ea"/>
              <a:ea typeface="+mn-ea"/>
            </a:endParaRPr>
          </a:p>
          <a:p>
            <a:pPr>
              <a:buFont typeface="Wingdings" panose="05000000000000000000" pitchFamily="2" charset="2"/>
              <a:buNone/>
            </a:pPr>
            <a:r>
              <a:rPr lang="ja-JP" altLang="en-US" sz="1200" dirty="0">
                <a:latin typeface="+mn-ea"/>
                <a:ea typeface="+mn-ea"/>
              </a:rPr>
              <a:t>許可内容に委託内容が含まれていないといけません。</a:t>
            </a:r>
            <a:endParaRPr lang="en-US" altLang="ja-JP" sz="1200" dirty="0">
              <a:latin typeface="+mn-ea"/>
              <a:ea typeface="+mn-ea"/>
            </a:endParaRPr>
          </a:p>
          <a:p>
            <a:pPr>
              <a:buFont typeface="Wingdings" panose="05000000000000000000" pitchFamily="2" charset="2"/>
              <a:buNone/>
            </a:pPr>
            <a:r>
              <a:rPr lang="ja-JP" altLang="en-US" sz="1200" dirty="0">
                <a:latin typeface="+mn-ea"/>
                <a:ea typeface="+mn-ea"/>
              </a:rPr>
              <a:t>許可内容の見方は次スライド以降で紹介します。</a:t>
            </a:r>
            <a:endParaRPr lang="en-US" altLang="ja-JP" sz="1200" dirty="0">
              <a:latin typeface="+mn-ea"/>
              <a:ea typeface="+mn-ea"/>
            </a:endParaRPr>
          </a:p>
          <a:p>
            <a:pPr>
              <a:buFont typeface="Wingdings" panose="05000000000000000000" pitchFamily="2" charset="2"/>
              <a:buNone/>
            </a:pPr>
            <a:endParaRPr lang="en-US" altLang="ja-JP" sz="1200" dirty="0">
              <a:latin typeface="+mn-ea"/>
              <a:ea typeface="+mn-ea"/>
            </a:endParaRPr>
          </a:p>
          <a:p>
            <a:pPr>
              <a:buFont typeface="Wingdings" panose="05000000000000000000" pitchFamily="2" charset="2"/>
              <a:buNone/>
            </a:pPr>
            <a:r>
              <a:rPr lang="ja-JP" altLang="en-US" sz="1200" dirty="0">
                <a:latin typeface="+mn-ea"/>
                <a:ea typeface="+mn-ea"/>
              </a:rPr>
              <a:t>委託先が決まったら、委託契約書を作成しなくてはなりません。</a:t>
            </a:r>
            <a:endParaRPr lang="en-US" altLang="ja-JP" sz="1200" dirty="0">
              <a:latin typeface="+mn-ea"/>
              <a:ea typeface="+mn-ea"/>
            </a:endParaRPr>
          </a:p>
          <a:p>
            <a:pPr>
              <a:buFont typeface="Wingdings" panose="05000000000000000000" pitchFamily="2" charset="2"/>
              <a:buNone/>
            </a:pPr>
            <a:r>
              <a:rPr lang="ja-JP" altLang="en-US" sz="1200" dirty="0">
                <a:latin typeface="+mn-ea"/>
                <a:ea typeface="+mn-ea"/>
              </a:rPr>
              <a:t>必ず書面で作成する必要があります。</a:t>
            </a:r>
            <a:endParaRPr lang="en-US" altLang="ja-JP" sz="1200" dirty="0">
              <a:latin typeface="+mn-ea"/>
              <a:ea typeface="+mn-ea"/>
            </a:endParaRPr>
          </a:p>
          <a:p>
            <a:pPr>
              <a:buFont typeface="Wingdings" panose="05000000000000000000" pitchFamily="2" charset="2"/>
              <a:buNone/>
            </a:pPr>
            <a:r>
              <a:rPr lang="ja-JP" altLang="en-US" sz="1200" dirty="0">
                <a:latin typeface="+mn-ea"/>
                <a:ea typeface="+mn-ea"/>
              </a:rPr>
              <a:t>量や回数に関係なく、締結しなくてはならないので、たった１回のごく少量の委託でも作成してください。</a:t>
            </a:r>
            <a:endParaRPr lang="en-US" altLang="ja-JP" sz="1200"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n-ea"/>
                <a:ea typeface="+mn-ea"/>
              </a:rPr>
              <a:t>作成すべき委託契約書の詳細は第７回の講座で紹介します。</a:t>
            </a:r>
            <a:endParaRPr lang="en-US" altLang="ja-JP" sz="1200" dirty="0">
              <a:latin typeface="+mn-ea"/>
              <a:ea typeface="+mn-ea"/>
            </a:endParaRPr>
          </a:p>
        </p:txBody>
      </p:sp>
      <p:sp>
        <p:nvSpPr>
          <p:cNvPr id="4" name="スライド番号プレースホルダー 3"/>
          <p:cNvSpPr>
            <a:spLocks noGrp="1"/>
          </p:cNvSpPr>
          <p:nvPr>
            <p:ph type="sldNum" sz="quarter" idx="10"/>
          </p:nvPr>
        </p:nvSpPr>
        <p:spPr/>
        <p:txBody>
          <a:bodyPr/>
          <a:lstStyle/>
          <a:p>
            <a:fld id="{6C7D544D-210B-4214-BD27-5AFDC4D1E183}" type="slidenum">
              <a:rPr kumimoji="1" lang="ja-JP" altLang="en-US" smtClean="0"/>
              <a:t>6</a:t>
            </a:fld>
            <a:endParaRPr kumimoji="1" lang="ja-JP" altLang="en-US"/>
          </a:p>
        </p:txBody>
      </p:sp>
    </p:spTree>
    <p:extLst>
      <p:ext uri="{BB962C8B-B14F-4D97-AF65-F5344CB8AC3E}">
        <p14:creationId xmlns:p14="http://schemas.microsoft.com/office/powerpoint/2010/main" val="1051253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許可内容の見方ですが、許可証を例にして紹介します。</a:t>
            </a:r>
            <a:endParaRPr kumimoji="1" lang="en-US" altLang="ja-JP" dirty="0">
              <a:latin typeface="+mn-ea"/>
              <a:ea typeface="+mn-ea"/>
            </a:endParaRPr>
          </a:p>
          <a:p>
            <a:r>
              <a:rPr kumimoji="1" lang="ja-JP" altLang="en-US" dirty="0">
                <a:latin typeface="+mn-ea"/>
                <a:ea typeface="+mn-ea"/>
              </a:rPr>
              <a:t>まずは、収集運搬の許可からです。</a:t>
            </a:r>
            <a:endParaRPr kumimoji="1" lang="en-US" altLang="ja-JP" dirty="0">
              <a:latin typeface="+mn-ea"/>
              <a:ea typeface="+mn-ea"/>
            </a:endParaRPr>
          </a:p>
          <a:p>
            <a:r>
              <a:rPr kumimoji="1" lang="ja-JP" altLang="en-US" dirty="0">
                <a:latin typeface="+mn-ea"/>
                <a:ea typeface="+mn-ea"/>
              </a:rPr>
              <a:t>ここに書いてあることを確認すれば、問題ありません。</a:t>
            </a:r>
            <a:endParaRPr kumimoji="1" lang="en-US" altLang="ja-JP" dirty="0">
              <a:latin typeface="+mn-ea"/>
              <a:ea typeface="+mn-ea"/>
            </a:endParaRPr>
          </a:p>
          <a:p>
            <a:r>
              <a:rPr kumimoji="1" lang="ja-JP" altLang="en-US" dirty="0">
                <a:latin typeface="+mn-ea"/>
                <a:ea typeface="+mn-ea"/>
              </a:rPr>
              <a:t>上から、</a:t>
            </a:r>
            <a:endParaRPr kumimoji="1" lang="en-US" altLang="ja-JP" dirty="0">
              <a:latin typeface="+mn-ea"/>
              <a:ea typeface="+mn-ea"/>
            </a:endParaRPr>
          </a:p>
          <a:p>
            <a:pPr marL="0" indent="0">
              <a:buFont typeface="Wingdings" panose="05000000000000000000" pitchFamily="2" charset="2"/>
              <a:buNone/>
            </a:pPr>
            <a:r>
              <a:rPr kumimoji="1" lang="ja-JP" altLang="en-US" sz="1200" dirty="0">
                <a:latin typeface="+mn-ea"/>
                <a:ea typeface="+mn-ea"/>
              </a:rPr>
              <a:t>収集運搬業の許可である旨</a:t>
            </a:r>
            <a:endParaRPr kumimoji="1" lang="en-US" altLang="ja-JP" sz="1200" dirty="0">
              <a:latin typeface="+mn-ea"/>
              <a:ea typeface="+mn-ea"/>
            </a:endParaRPr>
          </a:p>
          <a:p>
            <a:pPr marL="0" indent="0">
              <a:buFont typeface="Wingdings" panose="05000000000000000000" pitchFamily="2" charset="2"/>
              <a:buNone/>
            </a:pPr>
            <a:r>
              <a:rPr lang="ja-JP" altLang="en-US" sz="1200" dirty="0">
                <a:latin typeface="+mn-ea"/>
                <a:ea typeface="+mn-ea"/>
              </a:rPr>
              <a:t>許可を受けている事業者名</a:t>
            </a:r>
            <a:endParaRPr lang="en-US" altLang="ja-JP" sz="1200" dirty="0">
              <a:latin typeface="+mn-ea"/>
              <a:ea typeface="+mn-ea"/>
            </a:endParaRPr>
          </a:p>
          <a:p>
            <a:pPr marL="0" indent="0">
              <a:buFont typeface="Wingdings" panose="05000000000000000000" pitchFamily="2" charset="2"/>
              <a:buNone/>
            </a:pPr>
            <a:r>
              <a:rPr kumimoji="1" lang="ja-JP" altLang="en-US" sz="1200" dirty="0">
                <a:latin typeface="+mn-ea"/>
                <a:ea typeface="+mn-ea"/>
              </a:rPr>
              <a:t>許可を出している自治体名</a:t>
            </a:r>
            <a:endParaRPr kumimoji="1" lang="en-US" altLang="ja-JP" sz="1200" dirty="0">
              <a:latin typeface="+mn-ea"/>
              <a:ea typeface="+mn-ea"/>
            </a:endParaRPr>
          </a:p>
          <a:p>
            <a:pPr marL="0" indent="0">
              <a:buFont typeface="Wingdings" panose="05000000000000000000" pitchFamily="2" charset="2"/>
              <a:buNone/>
            </a:pPr>
            <a:r>
              <a:rPr lang="ja-JP" altLang="en-US" sz="1200" dirty="0">
                <a:latin typeface="+mn-ea"/>
                <a:ea typeface="+mn-ea"/>
              </a:rPr>
              <a:t>許可の有効期限</a:t>
            </a:r>
            <a:endParaRPr lang="en-US" altLang="ja-JP" sz="1200" dirty="0">
              <a:latin typeface="+mn-ea"/>
              <a:ea typeface="+mn-ea"/>
            </a:endParaRPr>
          </a:p>
          <a:p>
            <a:pPr marL="0" indent="0">
              <a:buFont typeface="Wingdings" panose="05000000000000000000" pitchFamily="2" charset="2"/>
              <a:buNone/>
            </a:pPr>
            <a:r>
              <a:rPr lang="ja-JP" altLang="en-US" sz="1200" dirty="0">
                <a:latin typeface="+mn-ea"/>
                <a:ea typeface="+mn-ea"/>
              </a:rPr>
              <a:t>収集運搬できる品目</a:t>
            </a:r>
            <a:endParaRPr lang="en-US" altLang="ja-JP" sz="1200" dirty="0">
              <a:latin typeface="+mn-ea"/>
              <a:ea typeface="+mn-ea"/>
            </a:endParaRPr>
          </a:p>
          <a:p>
            <a:pPr marL="0" indent="0">
              <a:buFont typeface="Wingdings" panose="05000000000000000000" pitchFamily="2" charset="2"/>
              <a:buNone/>
            </a:pPr>
            <a:r>
              <a:rPr lang="ja-JP" altLang="en-US" sz="1200" dirty="0">
                <a:latin typeface="+mn-ea"/>
                <a:ea typeface="+mn-ea"/>
              </a:rPr>
              <a:t>積替え又は保管の可否</a:t>
            </a:r>
            <a:endParaRPr kumimoji="1" lang="en-US" altLang="ja-JP" sz="1200" dirty="0">
              <a:latin typeface="+mn-ea"/>
              <a:ea typeface="+mn-ea"/>
            </a:endParaRPr>
          </a:p>
          <a:p>
            <a:pPr marL="0" indent="0">
              <a:buFont typeface="Wingdings" panose="05000000000000000000" pitchFamily="2" charset="2"/>
              <a:buNone/>
            </a:pPr>
            <a:endParaRPr kumimoji="1" lang="en-US" altLang="ja-JP" sz="1200" dirty="0">
              <a:latin typeface="+mn-ea"/>
              <a:ea typeface="+mn-ea"/>
            </a:endParaRPr>
          </a:p>
          <a:p>
            <a:pPr marL="0" indent="0">
              <a:buFont typeface="Wingdings" panose="05000000000000000000" pitchFamily="2" charset="2"/>
              <a:buNone/>
            </a:pPr>
            <a:r>
              <a:rPr kumimoji="1" lang="ja-JP" altLang="en-US" sz="1200" dirty="0">
                <a:latin typeface="+mn-ea"/>
                <a:ea typeface="+mn-ea"/>
              </a:rPr>
              <a:t>この内容に自分の委託しようとしている産廃の品目が含まれていれば、基本的には問題ありません。</a:t>
            </a:r>
            <a:endParaRPr kumimoji="1" lang="en-US" altLang="ja-JP" sz="1200" dirty="0">
              <a:latin typeface="+mn-ea"/>
              <a:ea typeface="+mn-ea"/>
            </a:endParaRPr>
          </a:p>
          <a:p>
            <a:pPr marL="0" indent="0">
              <a:buFont typeface="Wingdings" panose="05000000000000000000" pitchFamily="2" charset="2"/>
              <a:buNone/>
            </a:pPr>
            <a:r>
              <a:rPr kumimoji="1" lang="ja-JP" altLang="en-US" sz="1200" dirty="0">
                <a:latin typeface="+mn-ea"/>
                <a:ea typeface="+mn-ea"/>
              </a:rPr>
              <a:t>あとは、適切な運搬車両を所有しているかなど、廃棄物の種類によっては業者への聞き取りなどで確認しましょう。</a:t>
            </a:r>
            <a:endParaRPr kumimoji="1" lang="en-US" altLang="ja-JP" sz="1200" dirty="0">
              <a:latin typeface="+mn-ea"/>
              <a:ea typeface="+mn-ea"/>
            </a:endParaRPr>
          </a:p>
          <a:p>
            <a:pPr marL="0" indent="0">
              <a:buFont typeface="Wingdings" panose="05000000000000000000" pitchFamily="2" charset="2"/>
              <a:buNone/>
            </a:pPr>
            <a:r>
              <a:rPr kumimoji="1" lang="ja-JP" altLang="en-US" sz="1200" dirty="0">
                <a:latin typeface="+mn-ea"/>
                <a:ea typeface="+mn-ea"/>
              </a:rPr>
              <a:t>また許可の内容は、許可を出している自治体が公表していることが多いので、そこでも確認できます。</a:t>
            </a:r>
            <a:endParaRPr kumimoji="1" lang="en-US" altLang="ja-JP" sz="1200" dirty="0">
              <a:latin typeface="+mn-ea"/>
              <a:ea typeface="+mn-ea"/>
            </a:endParaRPr>
          </a:p>
          <a:p>
            <a:pPr marL="0" indent="0">
              <a:buFont typeface="Wingdings" panose="05000000000000000000" pitchFamily="2" charset="2"/>
              <a:buNone/>
            </a:pPr>
            <a:r>
              <a:rPr kumimoji="1" lang="ja-JP" altLang="en-US" sz="1200" dirty="0">
                <a:latin typeface="+mn-ea"/>
                <a:ea typeface="+mn-ea"/>
              </a:rPr>
              <a:t>その時もここに書いてある内容は押さえるようにしましょう。</a:t>
            </a:r>
            <a:endParaRPr lang="en-US" altLang="ja-JP" sz="1200" dirty="0">
              <a:latin typeface="+mn-ea"/>
              <a:ea typeface="+mn-ea"/>
            </a:endParaRPr>
          </a:p>
        </p:txBody>
      </p:sp>
      <p:sp>
        <p:nvSpPr>
          <p:cNvPr id="4" name="スライド番号プレースホルダー 3"/>
          <p:cNvSpPr>
            <a:spLocks noGrp="1"/>
          </p:cNvSpPr>
          <p:nvPr>
            <p:ph type="sldNum" sz="quarter" idx="10"/>
          </p:nvPr>
        </p:nvSpPr>
        <p:spPr/>
        <p:txBody>
          <a:bodyPr/>
          <a:lstStyle/>
          <a:p>
            <a:fld id="{6C7D544D-210B-4214-BD27-5AFDC4D1E183}" type="slidenum">
              <a:rPr kumimoji="1" lang="ja-JP" altLang="en-US" smtClean="0"/>
              <a:t>7</a:t>
            </a:fld>
            <a:endParaRPr kumimoji="1" lang="ja-JP" altLang="en-US"/>
          </a:p>
        </p:txBody>
      </p:sp>
    </p:spTree>
    <p:extLst>
      <p:ext uri="{BB962C8B-B14F-4D97-AF65-F5344CB8AC3E}">
        <p14:creationId xmlns:p14="http://schemas.microsoft.com/office/powerpoint/2010/main" val="126767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続いて処分業の許可証です。</a:t>
            </a:r>
            <a:endParaRPr kumimoji="1" lang="en-US" altLang="ja-JP" dirty="0">
              <a:latin typeface="+mn-ea"/>
              <a:ea typeface="+mn-ea"/>
            </a:endParaRPr>
          </a:p>
          <a:p>
            <a:r>
              <a:rPr kumimoji="1" lang="ja-JP" altLang="en-US" dirty="0">
                <a:latin typeface="+mn-ea"/>
                <a:ea typeface="+mn-ea"/>
              </a:rPr>
              <a:t>先ほどと同じように、ここに書いてあることを確認すれば、問題ありません。</a:t>
            </a:r>
            <a:endParaRPr kumimoji="1" lang="en-US" altLang="ja-JP" dirty="0">
              <a:latin typeface="+mn-ea"/>
              <a:ea typeface="+mn-ea"/>
            </a:endParaRPr>
          </a:p>
          <a:p>
            <a:endParaRPr kumimoji="1" lang="en-US" altLang="ja-JP" dirty="0">
              <a:latin typeface="+mn-ea"/>
              <a:ea typeface="+mn-ea"/>
            </a:endParaRPr>
          </a:p>
          <a:p>
            <a:pPr marL="0" indent="0">
              <a:buFont typeface="Wingdings" panose="05000000000000000000" pitchFamily="2" charset="2"/>
              <a:buNone/>
            </a:pPr>
            <a:r>
              <a:rPr lang="ja-JP" altLang="en-US" sz="1200" dirty="0">
                <a:latin typeface="+mn-ea"/>
                <a:ea typeface="+mn-ea"/>
              </a:rPr>
              <a:t>処分</a:t>
            </a:r>
            <a:r>
              <a:rPr kumimoji="1" lang="ja-JP" altLang="en-US" sz="1200" dirty="0">
                <a:latin typeface="+mn-ea"/>
                <a:ea typeface="+mn-ea"/>
              </a:rPr>
              <a:t>業の許可である旨</a:t>
            </a:r>
            <a:endParaRPr kumimoji="1" lang="en-US" altLang="ja-JP" sz="1200" dirty="0">
              <a:latin typeface="+mn-ea"/>
              <a:ea typeface="+mn-ea"/>
            </a:endParaRPr>
          </a:p>
          <a:p>
            <a:pPr marL="0" indent="0">
              <a:buFont typeface="Wingdings" panose="05000000000000000000" pitchFamily="2" charset="2"/>
              <a:buNone/>
            </a:pPr>
            <a:r>
              <a:rPr lang="ja-JP" altLang="en-US" sz="1200" dirty="0">
                <a:latin typeface="+mn-ea"/>
                <a:ea typeface="+mn-ea"/>
              </a:rPr>
              <a:t>許可を受けている事業者名</a:t>
            </a:r>
            <a:endParaRPr lang="en-US" altLang="ja-JP" sz="1200" dirty="0">
              <a:latin typeface="+mn-ea"/>
              <a:ea typeface="+mn-ea"/>
            </a:endParaRPr>
          </a:p>
          <a:p>
            <a:pPr marL="0" indent="0">
              <a:buFont typeface="Wingdings" panose="05000000000000000000" pitchFamily="2" charset="2"/>
              <a:buNone/>
            </a:pPr>
            <a:r>
              <a:rPr kumimoji="1" lang="ja-JP" altLang="en-US" sz="1200" dirty="0">
                <a:latin typeface="+mn-ea"/>
                <a:ea typeface="+mn-ea"/>
              </a:rPr>
              <a:t>許可を出している自治体名</a:t>
            </a:r>
            <a:endParaRPr kumimoji="1" lang="en-US" altLang="ja-JP" sz="1200" dirty="0">
              <a:latin typeface="+mn-ea"/>
              <a:ea typeface="+mn-ea"/>
            </a:endParaRPr>
          </a:p>
          <a:p>
            <a:pPr marL="0" indent="0">
              <a:buFont typeface="Wingdings" panose="05000000000000000000" pitchFamily="2" charset="2"/>
              <a:buNone/>
            </a:pPr>
            <a:r>
              <a:rPr lang="ja-JP" altLang="en-US" sz="1200" dirty="0">
                <a:latin typeface="+mn-ea"/>
                <a:ea typeface="+mn-ea"/>
              </a:rPr>
              <a:t>許可の有効期限</a:t>
            </a:r>
            <a:endParaRPr lang="en-US" altLang="ja-JP" sz="1200" dirty="0">
              <a:latin typeface="+mn-ea"/>
              <a:ea typeface="+mn-ea"/>
            </a:endParaRPr>
          </a:p>
          <a:p>
            <a:pPr marL="0" indent="0">
              <a:buFont typeface="Wingdings" panose="05000000000000000000" pitchFamily="2" charset="2"/>
              <a:buNone/>
            </a:pPr>
            <a:r>
              <a:rPr lang="ja-JP" altLang="en-US" sz="1200" dirty="0">
                <a:latin typeface="+mn-ea"/>
                <a:ea typeface="+mn-ea"/>
              </a:rPr>
              <a:t>許可された行為（処分方法）</a:t>
            </a:r>
            <a:endParaRPr lang="en-US" altLang="ja-JP" sz="1200" dirty="0">
              <a:latin typeface="+mn-ea"/>
              <a:ea typeface="+mn-ea"/>
            </a:endParaRPr>
          </a:p>
          <a:p>
            <a:pPr marL="0" indent="0">
              <a:buFont typeface="Wingdings" panose="05000000000000000000" pitchFamily="2" charset="2"/>
              <a:buNone/>
            </a:pPr>
            <a:r>
              <a:rPr lang="ja-JP" altLang="en-US" sz="1200" dirty="0">
                <a:latin typeface="+mn-ea"/>
                <a:ea typeface="+mn-ea"/>
              </a:rPr>
              <a:t>処分できる品目</a:t>
            </a:r>
            <a:endParaRPr lang="en-US" altLang="ja-JP" sz="1200" dirty="0">
              <a:latin typeface="+mn-ea"/>
              <a:ea typeface="+mn-ea"/>
            </a:endParaRPr>
          </a:p>
          <a:p>
            <a:endParaRPr kumimoji="1" lang="en-US" altLang="ja-JP"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n-ea"/>
                <a:ea typeface="+mn-ea"/>
              </a:rPr>
              <a:t>この内容に自分の委託しようとしている産廃の品目が含まれていれば、基本的に問題ないですが、実際に処理できるか否かは、委託する産廃の内容と処分に使用する施設との兼ね合いがあるため、処分業者に聞いてみましょう。</a:t>
            </a:r>
            <a:endParaRPr kumimoji="1" lang="en-US" altLang="ja-JP" sz="1200" dirty="0">
              <a:latin typeface="+mn-ea"/>
              <a:ea typeface="+mn-ea"/>
            </a:endParaRPr>
          </a:p>
        </p:txBody>
      </p:sp>
      <p:sp>
        <p:nvSpPr>
          <p:cNvPr id="4" name="スライド番号プレースホルダー 3"/>
          <p:cNvSpPr>
            <a:spLocks noGrp="1"/>
          </p:cNvSpPr>
          <p:nvPr>
            <p:ph type="sldNum" sz="quarter" idx="10"/>
          </p:nvPr>
        </p:nvSpPr>
        <p:spPr/>
        <p:txBody>
          <a:bodyPr/>
          <a:lstStyle/>
          <a:p>
            <a:fld id="{6C7D544D-210B-4214-BD27-5AFDC4D1E183}" type="slidenum">
              <a:rPr kumimoji="1" lang="ja-JP" altLang="en-US" smtClean="0"/>
              <a:t>8</a:t>
            </a:fld>
            <a:endParaRPr kumimoji="1" lang="ja-JP" altLang="en-US"/>
          </a:p>
        </p:txBody>
      </p:sp>
    </p:spTree>
    <p:extLst>
      <p:ext uri="{BB962C8B-B14F-4D97-AF65-F5344CB8AC3E}">
        <p14:creationId xmlns:p14="http://schemas.microsoft.com/office/powerpoint/2010/main" val="4167562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n-ea"/>
                <a:ea typeface="+mn-ea"/>
              </a:rPr>
              <a:t>最後に、罰則の話をして、この回を終了します。</a:t>
            </a:r>
            <a:endParaRPr kumimoji="1" lang="en-US" altLang="ja-JP" dirty="0">
              <a:latin typeface="+mn-ea"/>
              <a:ea typeface="+mn-ea"/>
            </a:endParaRPr>
          </a:p>
          <a:p>
            <a:r>
              <a:rPr kumimoji="1" lang="ja-JP" altLang="en-US" dirty="0">
                <a:latin typeface="+mn-ea"/>
                <a:ea typeface="+mn-ea"/>
              </a:rPr>
              <a:t>冒頭に排出事業者責任に関する罰則は厳しいとお伝えしましたが、実際には、この表のとおりになっています。</a:t>
            </a:r>
            <a:endParaRPr kumimoji="1" lang="en-US" altLang="ja-JP" dirty="0">
              <a:latin typeface="+mn-ea"/>
              <a:ea typeface="+mn-ea"/>
            </a:endParaRPr>
          </a:p>
          <a:p>
            <a:r>
              <a:rPr kumimoji="1" lang="ja-JP" altLang="en-US" dirty="0">
                <a:latin typeface="+mn-ea"/>
                <a:ea typeface="+mn-ea"/>
              </a:rPr>
              <a:t>委託基準違反については、廃棄物処理法上、最も厳しい罰則が定められています。</a:t>
            </a:r>
            <a:endParaRPr kumimoji="1" lang="en-US" altLang="ja-JP" dirty="0">
              <a:latin typeface="+mn-ea"/>
              <a:ea typeface="+mn-ea"/>
            </a:endParaRPr>
          </a:p>
          <a:p>
            <a:r>
              <a:rPr kumimoji="1" lang="ja-JP" altLang="en-US" dirty="0">
                <a:latin typeface="+mn-ea"/>
                <a:ea typeface="+mn-ea"/>
              </a:rPr>
              <a:t>また、改善命令や措置命令と言う言葉が並んでいますが、これは、強制力のある自治体からの命令を受けることがあるということです。</a:t>
            </a:r>
            <a:endParaRPr kumimoji="1" lang="en-US" altLang="ja-JP" dirty="0">
              <a:latin typeface="+mn-ea"/>
              <a:ea typeface="+mn-ea"/>
            </a:endParaRPr>
          </a:p>
          <a:p>
            <a:pPr algn="l"/>
            <a:r>
              <a:rPr kumimoji="1" lang="ja-JP" altLang="en-US" dirty="0">
                <a:latin typeface="+mn-ea"/>
                <a:ea typeface="+mn-ea"/>
              </a:rPr>
              <a:t>命令を受けると</a:t>
            </a:r>
            <a:r>
              <a:rPr lang="ja-JP" altLang="en-US" b="0" i="0" dirty="0">
                <a:solidFill>
                  <a:srgbClr val="333333"/>
                </a:solidFill>
                <a:effectLst/>
                <a:latin typeface="ＭＳ 明朝" panose="02020609040205080304" pitchFamily="17" charset="-128"/>
                <a:ea typeface="ＭＳ 明朝" panose="02020609040205080304" pitchFamily="17" charset="-128"/>
              </a:rPr>
              <a:t>豊田市産業廃棄物処理に係る行政処分の基準等に関する条例</a:t>
            </a:r>
            <a:r>
              <a:rPr kumimoji="1" lang="ja-JP" altLang="en-US" dirty="0">
                <a:latin typeface="+mn-ea"/>
                <a:ea typeface="+mn-ea"/>
              </a:rPr>
              <a:t>に基づき公表されます。</a:t>
            </a:r>
            <a:endParaRPr kumimoji="1" lang="en-US" altLang="ja-JP" dirty="0">
              <a:latin typeface="+mn-ea"/>
              <a:ea typeface="+mn-ea"/>
            </a:endParaRPr>
          </a:p>
          <a:p>
            <a:pPr algn="l"/>
            <a:r>
              <a:rPr kumimoji="1" lang="ja-JP" altLang="en-US" dirty="0">
                <a:latin typeface="+mn-ea"/>
                <a:ea typeface="+mn-ea"/>
              </a:rPr>
              <a:t>つまり新聞等マスコミに会社名等が報道されることにつながります。</a:t>
            </a:r>
            <a:endParaRPr kumimoji="1" lang="en-US" altLang="ja-JP" dirty="0">
              <a:latin typeface="+mn-ea"/>
              <a:ea typeface="+mn-ea"/>
            </a:endParaRPr>
          </a:p>
          <a:p>
            <a:pPr algn="l"/>
            <a:r>
              <a:rPr kumimoji="1" lang="ja-JP" altLang="en-US" dirty="0">
                <a:latin typeface="+mn-ea"/>
                <a:ea typeface="+mn-ea"/>
              </a:rPr>
              <a:t>さらにこの命令は強制力があるので、もしこの命令内容を履行できないと、警察に告発される可能性もあります。</a:t>
            </a:r>
            <a:endParaRPr kumimoji="1" lang="en-US" altLang="ja-JP" dirty="0">
              <a:latin typeface="+mn-ea"/>
              <a:ea typeface="+mn-ea"/>
            </a:endParaRPr>
          </a:p>
          <a:p>
            <a:r>
              <a:rPr kumimoji="1" lang="ja-JP" altLang="en-US" dirty="0">
                <a:latin typeface="+mn-ea"/>
                <a:ea typeface="+mn-ea"/>
              </a:rPr>
              <a:t>実際にこのような罰則を受けたら、会社としては、信用問題になりえます。</a:t>
            </a:r>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6C7D544D-210B-4214-BD27-5AFDC4D1E183}" type="slidenum">
              <a:rPr kumimoji="1" lang="ja-JP" altLang="en-US" smtClean="0"/>
              <a:t>9</a:t>
            </a:fld>
            <a:endParaRPr kumimoji="1" lang="ja-JP" altLang="en-US"/>
          </a:p>
        </p:txBody>
      </p:sp>
    </p:spTree>
    <p:extLst>
      <p:ext uri="{BB962C8B-B14F-4D97-AF65-F5344CB8AC3E}">
        <p14:creationId xmlns:p14="http://schemas.microsoft.com/office/powerpoint/2010/main" val="6280350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A52831B8-9B93-4055-9848-18C7E31E26BD}" type="datetime1">
              <a:rPr kumimoji="1" lang="ja-JP" altLang="en-US" smtClean="0"/>
              <a:t>2023/8/17</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2697685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9170C1-35D6-428D-AAA5-CA716B18FF85}" type="datetime1">
              <a:rPr kumimoji="1" lang="ja-JP" altLang="en-US" smtClean="0"/>
              <a:t>2023/8/17</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413499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D27086E-315D-431C-A327-4B87D7FA3E8D}" type="datetime1">
              <a:rPr kumimoji="1" lang="ja-JP" altLang="en-US" smtClean="0"/>
              <a:t>2023/8/17</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56105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7DF236F-BB94-4999-B782-F3472655BC8E}" type="datetime1">
              <a:rPr kumimoji="1" lang="ja-JP" altLang="en-US" smtClean="0"/>
              <a:t>2023/8/17</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724597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07937917-EE68-4BB3-AEA7-967454F7E797}" type="datetime1">
              <a:rPr kumimoji="1" lang="ja-JP" altLang="en-US" smtClean="0"/>
              <a:t>2023/8/17</a:t>
            </a:fld>
            <a:endParaRPr kumimoji="1" lang="ja-JP" altLang="en-US"/>
          </a:p>
        </p:txBody>
      </p:sp>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6" name="スライド番号プレースホルダー 5"/>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667371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3FD642B5-395D-4929-BBA4-3A0E72A87F35}" type="datetime1">
              <a:rPr kumimoji="1" lang="ja-JP" altLang="en-US" smtClean="0"/>
              <a:t>2023/8/17</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915508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F08DB53A-A6CD-4579-AC61-A833196854B5}" type="datetime1">
              <a:rPr kumimoji="1" lang="ja-JP" altLang="en-US" smtClean="0"/>
              <a:t>2023/8/17</a:t>
            </a:fld>
            <a:endParaRPr kumimoji="1" lang="ja-JP" altLang="en-US"/>
          </a:p>
        </p:txBody>
      </p:sp>
      <p:sp>
        <p:nvSpPr>
          <p:cNvPr id="8" name="フッター プレースホルダー 7"/>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9" name="スライド番号プレースホルダー 8"/>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144000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A019554C-788F-442E-8207-94F5C99D9DE7}" type="datetime1">
              <a:rPr kumimoji="1" lang="ja-JP" altLang="en-US" smtClean="0"/>
              <a:t>2023/8/17</a:t>
            </a:fld>
            <a:endParaRPr kumimoji="1" lang="ja-JP" altLang="en-US"/>
          </a:p>
        </p:txBody>
      </p:sp>
      <p:sp>
        <p:nvSpPr>
          <p:cNvPr id="4" name="フッター プレースホルダー 3"/>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5" name="スライド番号プレースホルダー 4"/>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923742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DA2DB9C-B135-4A9A-AF6F-6D416E3EEC9E}" type="datetime1">
              <a:rPr kumimoji="1" lang="ja-JP" altLang="en-US" smtClean="0"/>
              <a:t>2023/8/17</a:t>
            </a:fld>
            <a:endParaRPr kumimoji="1" lang="ja-JP" altLang="en-US"/>
          </a:p>
        </p:txBody>
      </p:sp>
      <p:sp>
        <p:nvSpPr>
          <p:cNvPr id="3" name="フッター プレースホルダー 2"/>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3456585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B480156-759D-48FC-9553-86A18664A420}" type="datetime1">
              <a:rPr kumimoji="1" lang="ja-JP" altLang="en-US" smtClean="0"/>
              <a:t>2023/8/17</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758770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B6958AC-B896-4C97-BD58-186310735988}" type="datetime1">
              <a:rPr kumimoji="1" lang="ja-JP" altLang="en-US" smtClean="0"/>
              <a:t>2023/8/17</a:t>
            </a:fld>
            <a:endParaRPr kumimoji="1" lang="ja-JP" altLang="en-US"/>
          </a:p>
        </p:txBody>
      </p:sp>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
        <p:nvSpPr>
          <p:cNvPr id="7" name="スライド番号プレースホルダー 6"/>
          <p:cNvSpPr>
            <a:spLocks noGrp="1"/>
          </p:cNvSpPr>
          <p:nvPr>
            <p:ph type="sldNum" sz="quarter" idx="12"/>
          </p:nvPr>
        </p:nvSpPr>
        <p:spPr/>
        <p:txBody>
          <a:bodyPr/>
          <a:lstStyle/>
          <a:p>
            <a:fld id="{B19F71B2-C08B-4251-8631-B17A6B7397F4}" type="slidenum">
              <a:rPr kumimoji="1" lang="ja-JP" altLang="en-US" smtClean="0"/>
              <a:t>‹#›</a:t>
            </a:fld>
            <a:endParaRPr kumimoji="1" lang="ja-JP" altLang="en-US"/>
          </a:p>
        </p:txBody>
      </p:sp>
    </p:spTree>
    <p:extLst>
      <p:ext uri="{BB962C8B-B14F-4D97-AF65-F5344CB8AC3E}">
        <p14:creationId xmlns:p14="http://schemas.microsoft.com/office/powerpoint/2010/main" val="128959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t="82000" r="-1000" b="2000"/>
          </a:stretch>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703F4F-433F-43BB-AA63-271A2395BC08}" type="datetime1">
              <a:rPr kumimoji="1" lang="ja-JP" altLang="en-US" smtClean="0"/>
              <a:t>2023/8/17</a:t>
            </a:fld>
            <a:endParaRPr kumimoji="1" lang="ja-JP" altLang="en-US"/>
          </a:p>
        </p:txBody>
      </p:sp>
      <p:sp>
        <p:nvSpPr>
          <p:cNvPr id="5" name="フッター プレースホルダー 4"/>
          <p:cNvSpPr>
            <a:spLocks noGrp="1"/>
          </p:cNvSpPr>
          <p:nvPr>
            <p:ph type="ftr" sz="quarter" idx="3"/>
          </p:nvPr>
        </p:nvSpPr>
        <p:spPr>
          <a:xfrm>
            <a:off x="6660232" y="6597352"/>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zh-TW" altLang="en-US"/>
              <a:t>作成　：　環境部 廃棄物対策課</a:t>
            </a:r>
            <a:endParaRPr lang="ja-JP" altLang="en-US"/>
          </a:p>
        </p:txBody>
      </p:sp>
      <p:sp>
        <p:nvSpPr>
          <p:cNvPr id="6" name="スライド番号プレースホルダー 5"/>
          <p:cNvSpPr>
            <a:spLocks noGrp="1"/>
          </p:cNvSpPr>
          <p:nvPr>
            <p:ph type="sldNum" sz="quarter" idx="4"/>
          </p:nvPr>
        </p:nvSpPr>
        <p:spPr>
          <a:xfrm>
            <a:off x="3505200" y="6597352"/>
            <a:ext cx="2133600" cy="365125"/>
          </a:xfrm>
          <a:prstGeom prst="rect">
            <a:avLst/>
          </a:prstGeom>
        </p:spPr>
        <p:txBody>
          <a:bodyPr vert="horz" lIns="91440" tIns="45720" rIns="91440" bIns="45720" rtlCol="0" anchor="ctr"/>
          <a:lstStyle>
            <a:lvl1pPr algn="ctr">
              <a:defRPr sz="1200">
                <a:solidFill>
                  <a:schemeClr val="tx1"/>
                </a:solidFill>
              </a:defRPr>
            </a:lvl1pPr>
          </a:lstStyle>
          <a:p>
            <a:fld id="{B19F71B2-C08B-4251-8631-B17A6B7397F4}" type="slidenum">
              <a:rPr lang="ja-JP" altLang="en-US" smtClean="0"/>
              <a:pPr/>
              <a:t>‹#›</a:t>
            </a:fld>
            <a:endParaRPr lang="ja-JP" altLang="en-US"/>
          </a:p>
        </p:txBody>
      </p:sp>
    </p:spTree>
    <p:extLst>
      <p:ext uri="{BB962C8B-B14F-4D97-AF65-F5344CB8AC3E}">
        <p14:creationId xmlns:p14="http://schemas.microsoft.com/office/powerpoint/2010/main" val="679765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kumimoji="1" lang="ja-JP" altLang="en-US" sz="5400" b="1" cap="all" dirty="0">
                <a:ln w="0"/>
                <a:solidFill>
                  <a:srgbClr val="FF0000"/>
                </a:solidFill>
                <a:effectLst>
                  <a:reflection blurRad="12700" stA="50000" endPos="50000" dist="5000" dir="5400000" sy="-100000" rotWithShape="0"/>
                </a:effectLst>
              </a:rPr>
              <a:t>１０分でわかる◎</a:t>
            </a:r>
            <a:br>
              <a:rPr kumimoji="1" lang="en-US" altLang="ja-JP" sz="5400" b="1" cap="all" dirty="0">
                <a:ln w="0"/>
                <a:solidFill>
                  <a:srgbClr val="FF0000"/>
                </a:solidFill>
                <a:effectLst>
                  <a:reflection blurRad="12700" stA="50000" endPos="50000" dist="5000" dir="5400000" sy="-100000" rotWithShape="0"/>
                </a:effectLst>
              </a:rPr>
            </a:br>
            <a:r>
              <a:rPr kumimoji="1" lang="ja-JP" altLang="en-US" sz="5400" b="1" cap="all" dirty="0">
                <a:ln w="0"/>
                <a:solidFill>
                  <a:srgbClr val="FF0000"/>
                </a:solidFill>
                <a:effectLst>
                  <a:reflection blurRad="12700" stA="50000" endPos="50000" dist="5000" dir="5400000" sy="-100000" rotWithShape="0"/>
                </a:effectLst>
              </a:rPr>
              <a:t>産業廃棄物ちょっと講座</a:t>
            </a:r>
          </a:p>
        </p:txBody>
      </p:sp>
      <p:sp>
        <p:nvSpPr>
          <p:cNvPr id="3" name="サブタイトル 2"/>
          <p:cNvSpPr>
            <a:spLocks noGrp="1"/>
          </p:cNvSpPr>
          <p:nvPr>
            <p:ph type="subTitle" idx="1"/>
          </p:nvPr>
        </p:nvSpPr>
        <p:spPr>
          <a:xfrm>
            <a:off x="1371600" y="4221088"/>
            <a:ext cx="6400800" cy="1752600"/>
          </a:xfrm>
        </p:spPr>
        <p:txBody>
          <a:bodyPr>
            <a:normAutofit/>
          </a:bodyPr>
          <a:lstStyle/>
          <a:p>
            <a:r>
              <a:rPr kumimoji="1" lang="en-US" altLang="ja-JP" dirty="0"/>
              <a:t>Part </a:t>
            </a:r>
            <a:r>
              <a:rPr lang="ja-JP" altLang="en-US" dirty="0"/>
              <a:t>５　排出事業者の責任と罰則</a:t>
            </a:r>
            <a:endParaRPr kumimoji="1" lang="ja-JP" altLang="en-US"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002949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実務で学ぶ</a:t>
            </a:r>
          </a:p>
        </p:txBody>
      </p:sp>
      <p:sp>
        <p:nvSpPr>
          <p:cNvPr id="3" name="コンテンツ プレースホルダー 2"/>
          <p:cNvSpPr>
            <a:spLocks noGrp="1"/>
          </p:cNvSpPr>
          <p:nvPr>
            <p:ph idx="1"/>
          </p:nvPr>
        </p:nvSpPr>
        <p:spPr/>
        <p:txBody>
          <a:bodyPr>
            <a:normAutofit fontScale="92500" lnSpcReduction="20000"/>
          </a:bodyPr>
          <a:lstStyle/>
          <a:p>
            <a:pPr marL="0" indent="0">
              <a:buNone/>
            </a:pPr>
            <a:r>
              <a:rPr lang="en-US" altLang="ja-JP" dirty="0"/>
              <a:t>【</a:t>
            </a:r>
            <a:r>
              <a:rPr lang="ja-JP" altLang="en-US" dirty="0"/>
              <a:t>ケース</a:t>
            </a:r>
            <a:r>
              <a:rPr lang="en-US" altLang="ja-JP" dirty="0"/>
              <a:t>】</a:t>
            </a:r>
          </a:p>
          <a:p>
            <a:pPr marL="0" indent="0">
              <a:buNone/>
            </a:pPr>
            <a:r>
              <a:rPr lang="ja-JP" altLang="en-US" dirty="0"/>
              <a:t>自治体が公表している許可情報のみを確認して、産廃の処理委託を行ったが問題はないか。</a:t>
            </a:r>
            <a:endParaRPr lang="en-US" altLang="ja-JP" dirty="0"/>
          </a:p>
          <a:p>
            <a:pPr marL="0" indent="0">
              <a:buNone/>
            </a:pPr>
            <a:r>
              <a:rPr lang="en-US" altLang="ja-JP" dirty="0"/>
              <a:t>【</a:t>
            </a:r>
            <a:r>
              <a:rPr lang="ja-JP" altLang="en-US" dirty="0"/>
              <a:t>答え</a:t>
            </a:r>
            <a:r>
              <a:rPr lang="en-US" altLang="ja-JP" dirty="0"/>
              <a:t>】</a:t>
            </a:r>
          </a:p>
          <a:p>
            <a:pPr marL="0" indent="0">
              <a:buNone/>
            </a:pPr>
            <a:r>
              <a:rPr lang="ja-JP" altLang="en-US" dirty="0"/>
              <a:t>自治体が公表している情報は、業者選定の段階では非常に有効ですが、委託する段階では現状と異なっている可能性があるので、確実に許可証を確認してください。</a:t>
            </a:r>
            <a:endParaRPr lang="en-US" altLang="ja-JP" dirty="0"/>
          </a:p>
          <a:p>
            <a:pPr marL="0" indent="0">
              <a:buNone/>
            </a:pPr>
            <a:r>
              <a:rPr lang="ja-JP" altLang="en-US" dirty="0"/>
              <a:t>不明な点があるときは、処理業者に直接聞くことも有効です。</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10</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860137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39552" y="908720"/>
            <a:ext cx="8229600" cy="5256584"/>
          </a:xfrm>
        </p:spPr>
        <p:txBody>
          <a:bodyPr>
            <a:normAutofit/>
          </a:bodyPr>
          <a:lstStyle/>
          <a:p>
            <a:pPr marL="0" indent="0">
              <a:buNone/>
            </a:pPr>
            <a:r>
              <a:rPr lang="en-US" altLang="ja-JP" dirty="0"/>
              <a:t>『</a:t>
            </a:r>
            <a:r>
              <a:rPr lang="ja-JP" altLang="en-US" dirty="0"/>
              <a:t>第５回　排出事業者の責任と罰則</a:t>
            </a:r>
            <a:r>
              <a:rPr lang="en-US" altLang="ja-JP" dirty="0"/>
              <a:t>』</a:t>
            </a:r>
            <a:r>
              <a:rPr lang="ja-JP" altLang="en-US" dirty="0"/>
              <a:t>　は以上になります。</a:t>
            </a:r>
            <a:endParaRPr lang="en-US" altLang="ja-JP" dirty="0"/>
          </a:p>
          <a:p>
            <a:pPr marL="0" indent="0">
              <a:buNone/>
            </a:pPr>
            <a:endParaRPr kumimoji="1" lang="en-US" altLang="ja-JP" sz="400" dirty="0"/>
          </a:p>
          <a:p>
            <a:pPr marL="0" indent="0">
              <a:buNone/>
            </a:pPr>
            <a:r>
              <a:rPr lang="ja-JP" altLang="en-US" dirty="0"/>
              <a:t>排出した産業廃棄物が引き起こした問題は、排出事業者に降りかかってきますので、細心の注意を払うようにしてください。</a:t>
            </a:r>
            <a:endParaRPr lang="en-US" altLang="ja-JP" dirty="0"/>
          </a:p>
          <a:p>
            <a:pPr marL="0" indent="0">
              <a:buNone/>
            </a:pPr>
            <a:endParaRPr kumimoji="1" lang="en-US" altLang="ja-JP" sz="1200" dirty="0"/>
          </a:p>
          <a:p>
            <a:pPr marL="0" indent="0">
              <a:buNone/>
            </a:pPr>
            <a:r>
              <a:rPr lang="ja-JP" altLang="en-US" dirty="0"/>
              <a:t>次回は、</a:t>
            </a:r>
            <a:r>
              <a:rPr lang="en-US" altLang="ja-JP" dirty="0"/>
              <a:t>『</a:t>
            </a:r>
            <a:r>
              <a:rPr lang="ja-JP" altLang="en-US" dirty="0"/>
              <a:t>マニフェストの正しい運用 </a:t>
            </a:r>
            <a:r>
              <a:rPr lang="en-US" altLang="ja-JP" dirty="0"/>
              <a:t>』</a:t>
            </a:r>
            <a:r>
              <a:rPr lang="ja-JP" altLang="en-US" dirty="0"/>
              <a:t>です。</a:t>
            </a:r>
            <a:endParaRPr lang="en-US" altLang="ja-JP" dirty="0"/>
          </a:p>
          <a:p>
            <a:pPr marL="0" indent="0">
              <a:buNone/>
            </a:pPr>
            <a:endParaRPr kumimoji="1" lang="en-US" altLang="ja-JP" sz="500" dirty="0"/>
          </a:p>
          <a:p>
            <a:pPr marL="0" indent="0">
              <a:buNone/>
            </a:pPr>
            <a:r>
              <a:rPr lang="ja-JP" altLang="en-US" dirty="0"/>
              <a:t>排出事業者責任を担保するための手段がマニフェストです。どうしてマニフェストが必要かをしっかり考えましょう。</a:t>
            </a:r>
            <a:endParaRPr kumimoji="1" lang="ja-JP" altLang="en-US" dirty="0"/>
          </a:p>
        </p:txBody>
      </p:sp>
      <p:sp>
        <p:nvSpPr>
          <p:cNvPr id="2" name="スライド番号プレースホルダー 1"/>
          <p:cNvSpPr>
            <a:spLocks noGrp="1"/>
          </p:cNvSpPr>
          <p:nvPr>
            <p:ph type="sldNum" sz="quarter" idx="12"/>
          </p:nvPr>
        </p:nvSpPr>
        <p:spPr/>
        <p:txBody>
          <a:bodyPr/>
          <a:lstStyle/>
          <a:p>
            <a:fld id="{B19F71B2-C08B-4251-8631-B17A6B7397F4}" type="slidenum">
              <a:rPr kumimoji="1" lang="ja-JP" altLang="en-US" smtClean="0"/>
              <a:t>11</a:t>
            </a:fld>
            <a:endParaRPr kumimoji="1" lang="ja-JP" altLang="en-US"/>
          </a:p>
        </p:txBody>
      </p:sp>
      <p:pic>
        <p:nvPicPr>
          <p:cNvPr id="4"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5" name="フッター プレースホルダー 4"/>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972605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排出事業者の責任①</a:t>
            </a:r>
          </a:p>
        </p:txBody>
      </p:sp>
      <p:sp>
        <p:nvSpPr>
          <p:cNvPr id="3" name="コンテンツ プレースホルダー 2"/>
          <p:cNvSpPr>
            <a:spLocks noGrp="1"/>
          </p:cNvSpPr>
          <p:nvPr>
            <p:ph idx="1"/>
          </p:nvPr>
        </p:nvSpPr>
        <p:spPr>
          <a:xfrm>
            <a:off x="251520" y="1484784"/>
            <a:ext cx="8579296" cy="4525963"/>
          </a:xfrm>
        </p:spPr>
        <p:txBody>
          <a:bodyPr>
            <a:normAutofit/>
          </a:bodyPr>
          <a:lstStyle/>
          <a:p>
            <a:pPr marL="0" indent="0">
              <a:buNone/>
            </a:pPr>
            <a:r>
              <a:rPr lang="ja-JP" altLang="en-US" dirty="0"/>
              <a:t>まずは、廃棄物処理法の規定を見てみましょう。</a:t>
            </a:r>
            <a:endParaRPr lang="en-US" altLang="ja-JP" dirty="0"/>
          </a:p>
          <a:p>
            <a:pPr marL="0" indent="0">
              <a:buNone/>
            </a:pPr>
            <a:endParaRPr lang="en-US" altLang="ja-JP" dirty="0"/>
          </a:p>
          <a:p>
            <a:pPr marL="0" indent="0">
              <a:buNone/>
            </a:pPr>
            <a:r>
              <a:rPr lang="ja-JP" altLang="en-US" dirty="0"/>
              <a:t>第３条</a:t>
            </a:r>
            <a:endParaRPr lang="en-US" altLang="ja-JP" dirty="0"/>
          </a:p>
          <a:p>
            <a:pPr marL="0" indent="0">
              <a:buNone/>
            </a:pPr>
            <a:r>
              <a:rPr lang="ja-JP" altLang="en-US" dirty="0"/>
              <a:t>事業者は、その事業活動に伴って生じた廃棄物を自らの責任において適正に処理しなければならない。</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2</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4273600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排出事業者の責任②</a:t>
            </a:r>
          </a:p>
        </p:txBody>
      </p:sp>
      <p:sp>
        <p:nvSpPr>
          <p:cNvPr id="3" name="コンテンツ プレースホルダー 2"/>
          <p:cNvSpPr>
            <a:spLocks noGrp="1"/>
          </p:cNvSpPr>
          <p:nvPr>
            <p:ph idx="1"/>
          </p:nvPr>
        </p:nvSpPr>
        <p:spPr>
          <a:xfrm>
            <a:off x="251520" y="1340768"/>
            <a:ext cx="8712968" cy="4752528"/>
          </a:xfrm>
        </p:spPr>
        <p:txBody>
          <a:bodyPr>
            <a:normAutofit/>
          </a:bodyPr>
          <a:lstStyle/>
          <a:p>
            <a:pPr>
              <a:buFont typeface="Wingdings" panose="05000000000000000000" pitchFamily="2" charset="2"/>
              <a:buChar char="Ø"/>
            </a:pPr>
            <a:r>
              <a:rPr lang="ja-JP" altLang="en-US" dirty="0"/>
              <a:t>処理基準の遵守</a:t>
            </a:r>
            <a:endParaRPr lang="en-US" altLang="ja-JP" dirty="0"/>
          </a:p>
          <a:p>
            <a:pPr>
              <a:buFont typeface="Wingdings" panose="05000000000000000000" pitchFamily="2" charset="2"/>
              <a:buChar char="Ø"/>
            </a:pPr>
            <a:r>
              <a:rPr lang="ja-JP" altLang="en-US" dirty="0"/>
              <a:t>保管基準の遵守（詳細は第８回で）</a:t>
            </a:r>
            <a:endParaRPr lang="en-US" altLang="ja-JP" dirty="0"/>
          </a:p>
          <a:p>
            <a:pPr>
              <a:buFont typeface="Wingdings" panose="05000000000000000000" pitchFamily="2" charset="2"/>
              <a:buChar char="Ø"/>
            </a:pPr>
            <a:r>
              <a:rPr lang="ja-JP" altLang="en-US" dirty="0"/>
              <a:t>発生から最終処分完了までの処理状況の確認</a:t>
            </a:r>
            <a:endParaRPr lang="en-US" altLang="ja-JP" dirty="0"/>
          </a:p>
          <a:p>
            <a:pPr>
              <a:buFont typeface="Wingdings" panose="05000000000000000000" pitchFamily="2" charset="2"/>
              <a:buChar char="Ø"/>
            </a:pPr>
            <a:r>
              <a:rPr lang="ja-JP" altLang="en-US" dirty="0"/>
              <a:t>処理責任者の設置　（一部の方のみ）</a:t>
            </a:r>
            <a:endParaRPr lang="en-US" altLang="ja-JP" dirty="0"/>
          </a:p>
          <a:p>
            <a:pPr>
              <a:buFont typeface="Wingdings" panose="05000000000000000000" pitchFamily="2" charset="2"/>
              <a:buChar char="Ø"/>
            </a:pPr>
            <a:r>
              <a:rPr lang="ja-JP" altLang="en-US" dirty="0"/>
              <a:t>帳簿の作成　（一部の方のみ）</a:t>
            </a:r>
            <a:endParaRPr lang="en-US" altLang="ja-JP" dirty="0"/>
          </a:p>
          <a:p>
            <a:pPr>
              <a:buFont typeface="Wingdings" panose="05000000000000000000" pitchFamily="2" charset="2"/>
              <a:buChar char="Ø"/>
            </a:pPr>
            <a:r>
              <a:rPr lang="ja-JP" altLang="en-US" dirty="0"/>
              <a:t>処理計画の策定と実績の報告（一部の方のみ）</a:t>
            </a:r>
            <a:endParaRPr lang="en-US" altLang="ja-JP" dirty="0"/>
          </a:p>
          <a:p>
            <a:pPr>
              <a:buFont typeface="Wingdings" panose="05000000000000000000" pitchFamily="2" charset="2"/>
              <a:buChar char="Ø"/>
            </a:pPr>
            <a:r>
              <a:rPr lang="ja-JP" altLang="en-US" dirty="0"/>
              <a:t>委託基準の遵守</a:t>
            </a:r>
            <a:endParaRPr lang="en-US" altLang="ja-JP" dirty="0"/>
          </a:p>
          <a:p>
            <a:pPr>
              <a:buFont typeface="Wingdings" panose="05000000000000000000" pitchFamily="2" charset="2"/>
              <a:buChar char="Ø"/>
            </a:pPr>
            <a:r>
              <a:rPr lang="ja-JP" altLang="en-US" dirty="0"/>
              <a:t>マニフェストの正しい運用（詳細は第６回で）</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3</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2006685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3">
                                            <p:txEl>
                                              <p:pRg st="0" end="0"/>
                                            </p:txEl>
                                          </p:spTgt>
                                        </p:tgtEl>
                                        <p:attrNameLst>
                                          <p:attrName>style.color</p:attrName>
                                        </p:attrNameLst>
                                      </p:cBhvr>
                                      <p:to>
                                        <a:srgbClr val="FF0000"/>
                                      </p:to>
                                    </p:animClr>
                                  </p:childTnLst>
                                </p:cTn>
                              </p:par>
                              <p:par>
                                <p:cTn id="7" presetID="3" presetClass="emph" presetSubtype="2" fill="hold" nodeType="withEffect">
                                  <p:stCondLst>
                                    <p:cond delay="0"/>
                                  </p:stCondLst>
                                  <p:childTnLst>
                                    <p:animClr clrSpc="rgb" dir="cw">
                                      <p:cBhvr override="childStyle">
                                        <p:cTn id="8" dur="500" fill="hold"/>
                                        <p:tgtEl>
                                          <p:spTgt spid="3">
                                            <p:txEl>
                                              <p:pRg st="2" end="2"/>
                                            </p:txEl>
                                          </p:spTgt>
                                        </p:tgtEl>
                                        <p:attrNameLst>
                                          <p:attrName>style.color</p:attrName>
                                        </p:attrNameLst>
                                      </p:cBhvr>
                                      <p:to>
                                        <a:srgbClr val="FF0000"/>
                                      </p:to>
                                    </p:animClr>
                                  </p:childTnLst>
                                </p:cTn>
                              </p:par>
                              <p:par>
                                <p:cTn id="9" presetID="3" presetClass="emph" presetSubtype="2" fill="hold" nodeType="withEffect">
                                  <p:stCondLst>
                                    <p:cond delay="0"/>
                                  </p:stCondLst>
                                  <p:childTnLst>
                                    <p:animClr clrSpc="rgb" dir="cw">
                                      <p:cBhvr override="childStyle">
                                        <p:cTn id="10" dur="500" fill="hold"/>
                                        <p:tgtEl>
                                          <p:spTgt spid="3">
                                            <p:txEl>
                                              <p:pRg st="1" end="1"/>
                                            </p:txEl>
                                          </p:spTgt>
                                        </p:tgtEl>
                                        <p:attrNameLst>
                                          <p:attrName>style.color</p:attrName>
                                        </p:attrNameLst>
                                      </p:cBhvr>
                                      <p:to>
                                        <a:srgbClr val="FF0000"/>
                                      </p:to>
                                    </p:animClr>
                                  </p:childTnLst>
                                </p:cTn>
                              </p:par>
                              <p:par>
                                <p:cTn id="11" presetID="3" presetClass="emph" presetSubtype="2" fill="hold" nodeType="withEffect">
                                  <p:stCondLst>
                                    <p:cond delay="0"/>
                                  </p:stCondLst>
                                  <p:childTnLst>
                                    <p:animClr clrSpc="rgb" dir="cw">
                                      <p:cBhvr override="childStyle">
                                        <p:cTn id="12" dur="500" fill="hold"/>
                                        <p:tgtEl>
                                          <p:spTgt spid="3">
                                            <p:txEl>
                                              <p:pRg st="4" end="4"/>
                                            </p:txEl>
                                          </p:spTgt>
                                        </p:tgtEl>
                                        <p:attrNameLst>
                                          <p:attrName>style.color</p:attrName>
                                        </p:attrNameLst>
                                      </p:cBhvr>
                                      <p:to>
                                        <a:srgbClr val="7F7F7F"/>
                                      </p:to>
                                    </p:animClr>
                                  </p:childTnLst>
                                </p:cTn>
                              </p:par>
                              <p:par>
                                <p:cTn id="13" presetID="3" presetClass="emph" presetSubtype="2" fill="hold" nodeType="withEffect">
                                  <p:stCondLst>
                                    <p:cond delay="0"/>
                                  </p:stCondLst>
                                  <p:childTnLst>
                                    <p:animClr clrSpc="rgb" dir="cw">
                                      <p:cBhvr override="childStyle">
                                        <p:cTn id="14" dur="500" fill="hold"/>
                                        <p:tgtEl>
                                          <p:spTgt spid="3">
                                            <p:txEl>
                                              <p:pRg st="5" end="5"/>
                                            </p:txEl>
                                          </p:spTgt>
                                        </p:tgtEl>
                                        <p:attrNameLst>
                                          <p:attrName>style.color</p:attrName>
                                        </p:attrNameLst>
                                      </p:cBhvr>
                                      <p:to>
                                        <a:srgbClr val="7F7F7F"/>
                                      </p:to>
                                    </p:animClr>
                                  </p:childTnLst>
                                </p:cTn>
                              </p:par>
                              <p:par>
                                <p:cTn id="15" presetID="3" presetClass="emph" presetSubtype="2" fill="hold" nodeType="withEffect">
                                  <p:stCondLst>
                                    <p:cond delay="0"/>
                                  </p:stCondLst>
                                  <p:childTnLst>
                                    <p:animClr clrSpc="rgb" dir="cw">
                                      <p:cBhvr override="childStyle">
                                        <p:cTn id="16" dur="500" fill="hold"/>
                                        <p:tgtEl>
                                          <p:spTgt spid="3">
                                            <p:txEl>
                                              <p:pRg st="3" end="3"/>
                                            </p:txEl>
                                          </p:spTgt>
                                        </p:tgtEl>
                                        <p:attrNameLst>
                                          <p:attrName>style.color</p:attrName>
                                        </p:attrNameLst>
                                      </p:cBhvr>
                                      <p:to>
                                        <a:srgbClr val="7F7F7F"/>
                                      </p:to>
                                    </p:animClr>
                                  </p:childTnLst>
                                </p:cTn>
                              </p:par>
                              <p:par>
                                <p:cTn id="17" presetID="3" presetClass="emph" presetSubtype="2" fill="hold" nodeType="withEffect">
                                  <p:stCondLst>
                                    <p:cond delay="0"/>
                                  </p:stCondLst>
                                  <p:childTnLst>
                                    <p:animClr clrSpc="rgb" dir="cw">
                                      <p:cBhvr override="childStyle">
                                        <p:cTn id="18" dur="500" fill="hold"/>
                                        <p:tgtEl>
                                          <p:spTgt spid="3">
                                            <p:txEl>
                                              <p:pRg st="7" end="7"/>
                                            </p:txEl>
                                          </p:spTgt>
                                        </p:tgtEl>
                                        <p:attrNameLst>
                                          <p:attrName>style.color</p:attrName>
                                        </p:attrNameLst>
                                      </p:cBhvr>
                                      <p:to>
                                        <a:srgbClr val="FF0000"/>
                                      </p:to>
                                    </p:animClr>
                                  </p:childTnLst>
                                </p:cTn>
                              </p:par>
                              <p:par>
                                <p:cTn id="19" presetID="3" presetClass="emph" presetSubtype="2" fill="hold" nodeType="withEffect">
                                  <p:stCondLst>
                                    <p:cond delay="0"/>
                                  </p:stCondLst>
                                  <p:childTnLst>
                                    <p:animClr clrSpc="rgb" dir="cw">
                                      <p:cBhvr override="childStyle">
                                        <p:cTn id="20" dur="500" fill="hold"/>
                                        <p:tgtEl>
                                          <p:spTgt spid="3">
                                            <p:txEl>
                                              <p:pRg st="6" end="6"/>
                                            </p:txEl>
                                          </p:spTgt>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処理基準の遵守</a:t>
            </a:r>
            <a:endParaRPr kumimoji="1" lang="ja-JP" altLang="en-US" b="1" spc="600" dirty="0"/>
          </a:p>
        </p:txBody>
      </p:sp>
      <p:sp>
        <p:nvSpPr>
          <p:cNvPr id="3" name="コンテンツ プレースホルダー 2"/>
          <p:cNvSpPr>
            <a:spLocks noGrp="1"/>
          </p:cNvSpPr>
          <p:nvPr>
            <p:ph idx="1"/>
          </p:nvPr>
        </p:nvSpPr>
        <p:spPr>
          <a:xfrm>
            <a:off x="251520" y="1340768"/>
            <a:ext cx="8579296" cy="4968552"/>
          </a:xfrm>
        </p:spPr>
        <p:txBody>
          <a:bodyPr>
            <a:normAutofit fontScale="92500" lnSpcReduction="10000"/>
          </a:bodyPr>
          <a:lstStyle/>
          <a:p>
            <a:pPr>
              <a:buFont typeface="Wingdings" panose="05000000000000000000" pitchFamily="2" charset="2"/>
              <a:buChar char="Ø"/>
            </a:pPr>
            <a:r>
              <a:rPr lang="ja-JP" altLang="en-US" dirty="0"/>
              <a:t>収集運搬の基準</a:t>
            </a:r>
            <a:endParaRPr lang="en-US" altLang="ja-JP" dirty="0"/>
          </a:p>
          <a:p>
            <a:pPr marL="0" indent="0">
              <a:buNone/>
            </a:pPr>
            <a:r>
              <a:rPr lang="ja-JP" altLang="en-US" dirty="0"/>
              <a:t>①必要事項が記載された書面の携帯</a:t>
            </a:r>
            <a:endParaRPr lang="en-US" altLang="ja-JP" dirty="0"/>
          </a:p>
          <a:p>
            <a:pPr marL="0" indent="0">
              <a:buNone/>
            </a:pPr>
            <a:r>
              <a:rPr lang="ja-JP" altLang="en-US" sz="2800" dirty="0"/>
              <a:t>　　 ⇒マニフェストでも代用可</a:t>
            </a:r>
            <a:endParaRPr lang="en-US" altLang="ja-JP" sz="2800" dirty="0"/>
          </a:p>
          <a:p>
            <a:pPr marL="0" indent="0">
              <a:buNone/>
            </a:pPr>
            <a:r>
              <a:rPr lang="ja-JP" altLang="en-US" dirty="0"/>
              <a:t>②車両への産廃の収集運搬車である旨と事業者　　</a:t>
            </a:r>
            <a:endParaRPr lang="en-US" altLang="ja-JP" dirty="0"/>
          </a:p>
          <a:p>
            <a:pPr marL="0" indent="0">
              <a:buNone/>
            </a:pPr>
            <a:r>
              <a:rPr lang="ja-JP" altLang="en-US" dirty="0"/>
              <a:t>　 名の表示</a:t>
            </a:r>
            <a:endParaRPr lang="en-US" altLang="ja-JP" dirty="0"/>
          </a:p>
          <a:p>
            <a:pPr marL="0" indent="0">
              <a:buNone/>
            </a:pPr>
            <a:r>
              <a:rPr lang="ja-JP" altLang="en-US" sz="2800" dirty="0"/>
              <a:t>　 　⇒文字サイズの指定あり</a:t>
            </a:r>
            <a:endParaRPr lang="en-US" altLang="ja-JP" dirty="0"/>
          </a:p>
          <a:p>
            <a:pPr marL="0" indent="0">
              <a:buNone/>
            </a:pPr>
            <a:r>
              <a:rPr lang="ja-JP" altLang="en-US" dirty="0"/>
              <a:t>③産廃の飛散・流出がなく、悪臭・騒音・振動で生活　</a:t>
            </a:r>
            <a:endParaRPr lang="en-US" altLang="ja-JP" dirty="0"/>
          </a:p>
          <a:p>
            <a:pPr marL="0" indent="0">
              <a:buNone/>
            </a:pPr>
            <a:r>
              <a:rPr lang="ja-JP" altLang="en-US" dirty="0"/>
              <a:t>　 環境に支障を及ばさないこと。</a:t>
            </a:r>
            <a:endParaRPr lang="en-US" altLang="ja-JP" dirty="0"/>
          </a:p>
          <a:p>
            <a:pPr marL="0" indent="0">
              <a:buNone/>
            </a:pPr>
            <a:endParaRPr lang="en-US" altLang="ja-JP" dirty="0"/>
          </a:p>
          <a:p>
            <a:pPr>
              <a:buFont typeface="Wingdings" panose="05000000000000000000" pitchFamily="2" charset="2"/>
              <a:buChar char="Ø"/>
            </a:pPr>
            <a:r>
              <a:rPr lang="ja-JP" altLang="en-US" dirty="0"/>
              <a:t>処分の基準・・・省略</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4</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816294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88640"/>
            <a:ext cx="8435280" cy="1143000"/>
          </a:xfrm>
        </p:spPr>
        <p:txBody>
          <a:bodyPr>
            <a:noAutofit/>
          </a:bodyPr>
          <a:lstStyle/>
          <a:p>
            <a:pPr algn="l"/>
            <a:r>
              <a:rPr lang="ja-JP" altLang="en-US" sz="3600" b="1" spc="-300" dirty="0"/>
              <a:t>　　</a:t>
            </a:r>
            <a:r>
              <a:rPr lang="ja-JP" altLang="en-US" sz="4000" b="1" spc="-300" dirty="0"/>
              <a:t>発生から最終処分完了までの</a:t>
            </a:r>
            <a:br>
              <a:rPr lang="en-US" altLang="ja-JP" sz="4000" b="1" spc="-300" dirty="0"/>
            </a:br>
            <a:r>
              <a:rPr lang="ja-JP" altLang="en-US" sz="4000" b="1" spc="-300" dirty="0"/>
              <a:t>　　　　　　　　　　　　　　　　処理状況の確認</a:t>
            </a:r>
            <a:endParaRPr lang="en-US" altLang="ja-JP" sz="4000" b="1" spc="-300" dirty="0"/>
          </a:p>
        </p:txBody>
      </p:sp>
      <p:sp>
        <p:nvSpPr>
          <p:cNvPr id="3" name="コンテンツ プレースホルダー 2"/>
          <p:cNvSpPr>
            <a:spLocks noGrp="1"/>
          </p:cNvSpPr>
          <p:nvPr>
            <p:ph idx="1"/>
          </p:nvPr>
        </p:nvSpPr>
        <p:spPr>
          <a:xfrm>
            <a:off x="251520" y="1340768"/>
            <a:ext cx="8784976" cy="4968552"/>
          </a:xfrm>
        </p:spPr>
        <p:txBody>
          <a:bodyPr>
            <a:normAutofit/>
          </a:bodyPr>
          <a:lstStyle/>
          <a:p>
            <a:pPr>
              <a:buFont typeface="Wingdings" panose="05000000000000000000" pitchFamily="2" charset="2"/>
              <a:buChar char="Ø"/>
            </a:pPr>
            <a:r>
              <a:rPr lang="ja-JP" altLang="en-US" dirty="0"/>
              <a:t>処理状況を確認する。</a:t>
            </a:r>
            <a:endParaRPr lang="en-US" altLang="ja-JP" dirty="0"/>
          </a:p>
          <a:p>
            <a:pPr marL="0" indent="0">
              <a:buNone/>
            </a:pPr>
            <a:r>
              <a:rPr lang="ja-JP" altLang="en-US" dirty="0"/>
              <a:t>　</a:t>
            </a:r>
            <a:r>
              <a:rPr lang="ja-JP" altLang="en-US" sz="2800" dirty="0"/>
              <a:t> ⇒現地やインターネット上の公表情報の確認</a:t>
            </a:r>
            <a:endParaRPr lang="en-US" altLang="ja-JP" sz="2800" dirty="0"/>
          </a:p>
          <a:p>
            <a:pPr marL="0" indent="0">
              <a:buNone/>
            </a:pPr>
            <a:endParaRPr lang="en-US" altLang="ja-JP" dirty="0"/>
          </a:p>
          <a:p>
            <a:pPr>
              <a:buFont typeface="Wingdings" panose="05000000000000000000" pitchFamily="2" charset="2"/>
              <a:buChar char="Ø"/>
            </a:pPr>
            <a:r>
              <a:rPr lang="ja-JP" altLang="en-US" dirty="0"/>
              <a:t>適正処理に必要な措置を講ずる。</a:t>
            </a:r>
            <a:endParaRPr lang="en-US" altLang="ja-JP" dirty="0"/>
          </a:p>
          <a:p>
            <a:pPr marL="0" indent="0">
              <a:buNone/>
            </a:pPr>
            <a:r>
              <a:rPr lang="ja-JP" altLang="en-US" dirty="0"/>
              <a:t>　</a:t>
            </a:r>
            <a:r>
              <a:rPr lang="ja-JP" altLang="en-US" sz="2800" dirty="0"/>
              <a:t> ⇒優良な業者に委託する、処理費を値切りすぎない等</a:t>
            </a:r>
            <a:endParaRPr lang="en-US" altLang="ja-JP" sz="2800" dirty="0"/>
          </a:p>
          <a:p>
            <a:pPr marL="0" indent="0">
              <a:buNone/>
            </a:pPr>
            <a:endParaRPr lang="en-US" altLang="ja-JP" sz="2800" dirty="0"/>
          </a:p>
          <a:p>
            <a:pPr>
              <a:buFont typeface="Wingdings" panose="05000000000000000000" pitchFamily="2" charset="2"/>
              <a:buChar char="Ø"/>
            </a:pPr>
            <a:r>
              <a:rPr lang="ja-JP" altLang="en-US" dirty="0"/>
              <a:t>豊田市の条例では義務化されている。</a:t>
            </a:r>
            <a:endParaRPr lang="en-US" altLang="ja-JP" dirty="0"/>
          </a:p>
          <a:p>
            <a:pPr marL="0" indent="0">
              <a:buNone/>
            </a:pPr>
            <a:r>
              <a:rPr lang="ja-JP" altLang="en-US" dirty="0"/>
              <a:t>　</a:t>
            </a:r>
            <a:r>
              <a:rPr lang="ja-JP" altLang="en-US" sz="2800" dirty="0"/>
              <a:t> ⇒廃棄物処理法では努力することとされている。</a:t>
            </a:r>
            <a:endParaRPr lang="en-US" altLang="ja-JP"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5</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812622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b="1" spc="600" dirty="0"/>
              <a:t>委託基準の遵守</a:t>
            </a:r>
            <a:endParaRPr kumimoji="1" lang="ja-JP" altLang="en-US" b="1" spc="600" dirty="0"/>
          </a:p>
        </p:txBody>
      </p:sp>
      <p:sp>
        <p:nvSpPr>
          <p:cNvPr id="3" name="コンテンツ プレースホルダー 2"/>
          <p:cNvSpPr>
            <a:spLocks noGrp="1"/>
          </p:cNvSpPr>
          <p:nvPr>
            <p:ph idx="1"/>
          </p:nvPr>
        </p:nvSpPr>
        <p:spPr>
          <a:xfrm>
            <a:off x="251520" y="1340768"/>
            <a:ext cx="8712968" cy="4968552"/>
          </a:xfrm>
        </p:spPr>
        <p:txBody>
          <a:bodyPr>
            <a:normAutofit/>
          </a:bodyPr>
          <a:lstStyle/>
          <a:p>
            <a:pPr>
              <a:buFont typeface="Wingdings" panose="05000000000000000000" pitchFamily="2" charset="2"/>
              <a:buChar char="Ø"/>
            </a:pPr>
            <a:r>
              <a:rPr lang="ja-JP" altLang="en-US" dirty="0"/>
              <a:t>許可を持っている事業者に委託すること。</a:t>
            </a:r>
            <a:endParaRPr lang="en-US" altLang="ja-JP" dirty="0"/>
          </a:p>
          <a:p>
            <a:pPr marL="0" indent="0">
              <a:buNone/>
            </a:pPr>
            <a:r>
              <a:rPr lang="ja-JP" altLang="en-US" dirty="0"/>
              <a:t>　　</a:t>
            </a:r>
            <a:r>
              <a:rPr lang="ja-JP" altLang="en-US" sz="2800" dirty="0"/>
              <a:t>⇒収集運搬・処分業、普通・特管の別で必要</a:t>
            </a:r>
            <a:endParaRPr lang="en-US" altLang="ja-JP" sz="2800" dirty="0"/>
          </a:p>
          <a:p>
            <a:pPr>
              <a:buFont typeface="Wingdings" panose="05000000000000000000" pitchFamily="2" charset="2"/>
              <a:buChar char="Ø"/>
            </a:pPr>
            <a:endParaRPr lang="en-US" altLang="ja-JP" sz="1200" dirty="0"/>
          </a:p>
          <a:p>
            <a:pPr>
              <a:buFont typeface="Wingdings" panose="05000000000000000000" pitchFamily="2" charset="2"/>
              <a:buChar char="Ø"/>
            </a:pPr>
            <a:r>
              <a:rPr lang="ja-JP" altLang="en-US" dirty="0"/>
              <a:t>許可内容に委託内容（品目・処理方法）が含まれること。</a:t>
            </a:r>
            <a:endParaRPr lang="en-US" altLang="ja-JP" dirty="0"/>
          </a:p>
          <a:p>
            <a:pPr marL="0" indent="0">
              <a:buNone/>
            </a:pPr>
            <a:r>
              <a:rPr lang="ja-JP" altLang="en-US" dirty="0"/>
              <a:t>　　 </a:t>
            </a:r>
            <a:r>
              <a:rPr lang="ja-JP" altLang="en-US" sz="2800" dirty="0"/>
              <a:t>⇒許可の有無だけではなく、内容も大事</a:t>
            </a:r>
            <a:endParaRPr lang="en-US" altLang="ja-JP" sz="2800" dirty="0"/>
          </a:p>
          <a:p>
            <a:pPr>
              <a:buFont typeface="Wingdings" panose="05000000000000000000" pitchFamily="2" charset="2"/>
              <a:buChar char="Ø"/>
            </a:pPr>
            <a:endParaRPr lang="en-US" altLang="ja-JP" sz="1600" dirty="0"/>
          </a:p>
          <a:p>
            <a:pPr>
              <a:buFont typeface="Wingdings" panose="05000000000000000000" pitchFamily="2" charset="2"/>
              <a:buChar char="Ø"/>
            </a:pPr>
            <a:r>
              <a:rPr lang="ja-JP" altLang="en-US" dirty="0"/>
              <a:t>委託契約は書面で行うこと　。（詳細は第７回で）</a:t>
            </a:r>
            <a:endParaRPr lang="en-US" altLang="ja-JP" dirty="0"/>
          </a:p>
          <a:p>
            <a:pPr marL="0" indent="0">
              <a:buNone/>
            </a:pPr>
            <a:r>
              <a:rPr lang="ja-JP" altLang="en-US" dirty="0"/>
              <a:t>　　 </a:t>
            </a:r>
            <a:r>
              <a:rPr lang="ja-JP" altLang="en-US" sz="2800" dirty="0"/>
              <a:t>⇒量や回数に関係なく、締結する。</a:t>
            </a:r>
            <a:endParaRPr lang="en-US" altLang="ja-JP" sz="2800" dirty="0"/>
          </a:p>
        </p:txBody>
      </p:sp>
      <p:sp>
        <p:nvSpPr>
          <p:cNvPr id="4" name="スライド番号プレースホルダー 3"/>
          <p:cNvSpPr>
            <a:spLocks noGrp="1"/>
          </p:cNvSpPr>
          <p:nvPr>
            <p:ph type="sldNum" sz="quarter" idx="12"/>
          </p:nvPr>
        </p:nvSpPr>
        <p:spPr/>
        <p:txBody>
          <a:bodyPr/>
          <a:lstStyle/>
          <a:p>
            <a:fld id="{B19F71B2-C08B-4251-8631-B17A6B7397F4}" type="slidenum">
              <a:rPr kumimoji="1" lang="ja-JP" altLang="en-US" smtClean="0"/>
              <a:t>6</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764313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Y:\06 監視・指導担当（H27～）\新規啓発事業\社内研修資料\収運許可証(圧縮).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124744"/>
            <a:ext cx="4053591" cy="5733256"/>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a:xfrm>
            <a:off x="878904" y="260648"/>
            <a:ext cx="8229600" cy="1143000"/>
          </a:xfrm>
        </p:spPr>
        <p:txBody>
          <a:bodyPr>
            <a:normAutofit/>
          </a:bodyPr>
          <a:lstStyle/>
          <a:p>
            <a:r>
              <a:rPr kumimoji="1" lang="ja-JP" altLang="en-US" b="1" spc="600" dirty="0"/>
              <a:t>許可内容の見方（収集運搬）</a:t>
            </a:r>
          </a:p>
        </p:txBody>
      </p:sp>
      <p:sp>
        <p:nvSpPr>
          <p:cNvPr id="7" name="テキスト ボックス 6"/>
          <p:cNvSpPr txBox="1"/>
          <p:nvPr/>
        </p:nvSpPr>
        <p:spPr>
          <a:xfrm>
            <a:off x="4355976" y="1700808"/>
            <a:ext cx="4536504" cy="4154984"/>
          </a:xfrm>
          <a:prstGeom prst="rect">
            <a:avLst/>
          </a:prstGeom>
          <a:noFill/>
        </p:spPr>
        <p:txBody>
          <a:bodyPr wrap="square" rtlCol="0">
            <a:spAutoFit/>
          </a:bodyPr>
          <a:lstStyle/>
          <a:p>
            <a:pPr marL="285750" indent="-285750">
              <a:buFont typeface="Wingdings" panose="05000000000000000000" pitchFamily="2" charset="2"/>
              <a:buChar char="Ø"/>
            </a:pPr>
            <a:r>
              <a:rPr kumimoji="1" lang="ja-JP" altLang="en-US" sz="2400" dirty="0"/>
              <a:t>収集運搬業の許可である旨</a:t>
            </a:r>
            <a:endParaRPr kumimoji="1" lang="en-US" altLang="ja-JP" sz="2400" dirty="0"/>
          </a:p>
          <a:p>
            <a:pPr marL="285750" indent="-285750">
              <a:buFont typeface="Wingdings" panose="05000000000000000000" pitchFamily="2" charset="2"/>
              <a:buChar char="Ø"/>
            </a:pPr>
            <a:endParaRPr kumimoji="1" lang="en-US" altLang="ja-JP" sz="2400" dirty="0"/>
          </a:p>
          <a:p>
            <a:pPr marL="285750" indent="-285750">
              <a:buFont typeface="Wingdings" panose="05000000000000000000" pitchFamily="2" charset="2"/>
              <a:buChar char="Ø"/>
            </a:pPr>
            <a:r>
              <a:rPr lang="ja-JP" altLang="en-US" sz="2400" dirty="0"/>
              <a:t>許可を受けている事業者名</a:t>
            </a:r>
            <a:endParaRPr lang="en-US" altLang="ja-JP" sz="2400" dirty="0"/>
          </a:p>
          <a:p>
            <a:pPr marL="285750" indent="-285750">
              <a:buFont typeface="Wingdings" panose="05000000000000000000" pitchFamily="2" charset="2"/>
              <a:buChar char="Ø"/>
            </a:pPr>
            <a:endParaRPr lang="en-US" altLang="ja-JP" sz="2400" dirty="0"/>
          </a:p>
          <a:p>
            <a:pPr marL="285750" indent="-285750">
              <a:buFont typeface="Wingdings" panose="05000000000000000000" pitchFamily="2" charset="2"/>
              <a:buChar char="Ø"/>
            </a:pPr>
            <a:r>
              <a:rPr kumimoji="1" lang="ja-JP" altLang="en-US" sz="2400" dirty="0"/>
              <a:t>許可を出している自治体名</a:t>
            </a:r>
            <a:endParaRPr kumimoji="1" lang="en-US" altLang="ja-JP" sz="2400" dirty="0"/>
          </a:p>
          <a:p>
            <a:pPr marL="285750" indent="-285750">
              <a:buFont typeface="Wingdings" panose="05000000000000000000" pitchFamily="2" charset="2"/>
              <a:buChar char="Ø"/>
            </a:pPr>
            <a:endParaRPr kumimoji="1" lang="en-US" altLang="ja-JP" sz="2400" dirty="0"/>
          </a:p>
          <a:p>
            <a:pPr marL="285750" indent="-285750">
              <a:buFont typeface="Wingdings" panose="05000000000000000000" pitchFamily="2" charset="2"/>
              <a:buChar char="Ø"/>
            </a:pPr>
            <a:r>
              <a:rPr lang="ja-JP" altLang="en-US" sz="2400" dirty="0"/>
              <a:t>許可の有効期限</a:t>
            </a:r>
            <a:endParaRPr lang="en-US" altLang="ja-JP" sz="2400" dirty="0"/>
          </a:p>
          <a:p>
            <a:pPr marL="285750" indent="-285750">
              <a:buFont typeface="Wingdings" panose="05000000000000000000" pitchFamily="2" charset="2"/>
              <a:buChar char="Ø"/>
            </a:pPr>
            <a:endParaRPr lang="en-US" altLang="ja-JP" sz="2400" dirty="0"/>
          </a:p>
          <a:p>
            <a:pPr marL="285750" indent="-285750">
              <a:buFont typeface="Wingdings" panose="05000000000000000000" pitchFamily="2" charset="2"/>
              <a:buChar char="Ø"/>
            </a:pPr>
            <a:r>
              <a:rPr lang="ja-JP" altLang="en-US" sz="2400" dirty="0"/>
              <a:t>収集運搬できる品目</a:t>
            </a:r>
            <a:endParaRPr lang="en-US" altLang="ja-JP" sz="2400" dirty="0"/>
          </a:p>
          <a:p>
            <a:pPr marL="285750" indent="-285750">
              <a:buFont typeface="Wingdings" panose="05000000000000000000" pitchFamily="2" charset="2"/>
              <a:buChar char="Ø"/>
            </a:pPr>
            <a:endParaRPr lang="en-US" altLang="ja-JP" sz="2400" dirty="0"/>
          </a:p>
          <a:p>
            <a:pPr marL="285750" indent="-285750">
              <a:buFont typeface="Wingdings" panose="05000000000000000000" pitchFamily="2" charset="2"/>
              <a:buChar char="Ø"/>
            </a:pPr>
            <a:r>
              <a:rPr lang="ja-JP" altLang="en-US" sz="2400" dirty="0"/>
              <a:t>積替え又は保管の可否</a:t>
            </a:r>
            <a:endParaRPr kumimoji="1" lang="ja-JP" altLang="en-US" sz="2400" dirty="0"/>
          </a:p>
        </p:txBody>
      </p:sp>
      <p:cxnSp>
        <p:nvCxnSpPr>
          <p:cNvPr id="9" name="直線矢印コネクタ 8"/>
          <p:cNvCxnSpPr/>
          <p:nvPr/>
        </p:nvCxnSpPr>
        <p:spPr>
          <a:xfrm flipH="1" flipV="1">
            <a:off x="3707904" y="1853419"/>
            <a:ext cx="720080" cy="72008"/>
          </a:xfrm>
          <a:prstGeom prst="straightConnector1">
            <a:avLst/>
          </a:prstGeom>
          <a:ln w="34925">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10" name="直線矢印コネクタ 9"/>
          <p:cNvCxnSpPr/>
          <p:nvPr/>
        </p:nvCxnSpPr>
        <p:spPr>
          <a:xfrm flipH="1" flipV="1">
            <a:off x="2267744" y="2348880"/>
            <a:ext cx="2160240" cy="288032"/>
          </a:xfrm>
          <a:prstGeom prst="straightConnector1">
            <a:avLst/>
          </a:prstGeom>
          <a:ln w="34925">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12" name="直線矢印コネクタ 11"/>
          <p:cNvCxnSpPr/>
          <p:nvPr/>
        </p:nvCxnSpPr>
        <p:spPr>
          <a:xfrm flipH="1" flipV="1">
            <a:off x="3347864" y="3212976"/>
            <a:ext cx="1080120" cy="144016"/>
          </a:xfrm>
          <a:prstGeom prst="straightConnector1">
            <a:avLst/>
          </a:prstGeom>
          <a:ln w="34925">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14" name="直線矢印コネクタ 13"/>
          <p:cNvCxnSpPr/>
          <p:nvPr/>
        </p:nvCxnSpPr>
        <p:spPr>
          <a:xfrm flipH="1" flipV="1">
            <a:off x="2771800" y="3717032"/>
            <a:ext cx="1656184" cy="432048"/>
          </a:xfrm>
          <a:prstGeom prst="straightConnector1">
            <a:avLst/>
          </a:prstGeom>
          <a:ln w="34925">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16" name="直線矢印コネクタ 15"/>
          <p:cNvCxnSpPr/>
          <p:nvPr/>
        </p:nvCxnSpPr>
        <p:spPr>
          <a:xfrm flipH="1" flipV="1">
            <a:off x="3887924" y="4437112"/>
            <a:ext cx="540060" cy="432048"/>
          </a:xfrm>
          <a:prstGeom prst="straightConnector1">
            <a:avLst/>
          </a:prstGeom>
          <a:ln w="34925">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18" name="直線矢印コネクタ 17"/>
          <p:cNvCxnSpPr/>
          <p:nvPr/>
        </p:nvCxnSpPr>
        <p:spPr>
          <a:xfrm flipH="1">
            <a:off x="3887924" y="4869160"/>
            <a:ext cx="540060" cy="72008"/>
          </a:xfrm>
          <a:prstGeom prst="straightConnector1">
            <a:avLst/>
          </a:prstGeom>
          <a:ln w="34925">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20" name="直線矢印コネクタ 19"/>
          <p:cNvCxnSpPr/>
          <p:nvPr/>
        </p:nvCxnSpPr>
        <p:spPr>
          <a:xfrm flipH="1" flipV="1">
            <a:off x="1763688" y="4869160"/>
            <a:ext cx="2664296" cy="720080"/>
          </a:xfrm>
          <a:prstGeom prst="straightConnector1">
            <a:avLst/>
          </a:prstGeom>
          <a:ln w="34925">
            <a:solidFill>
              <a:srgbClr val="FF0000"/>
            </a:solidFill>
            <a:tailEnd type="arrow"/>
          </a:ln>
        </p:spPr>
        <p:style>
          <a:lnRef idx="1">
            <a:schemeClr val="dk1"/>
          </a:lnRef>
          <a:fillRef idx="0">
            <a:schemeClr val="dk1"/>
          </a:fillRef>
          <a:effectRef idx="0">
            <a:schemeClr val="dk1"/>
          </a:effectRef>
          <a:fontRef idx="minor">
            <a:schemeClr val="tx1"/>
          </a:fontRef>
        </p:style>
      </p:cxnSp>
      <p:sp>
        <p:nvSpPr>
          <p:cNvPr id="3" name="スライド番号プレースホルダー 2"/>
          <p:cNvSpPr>
            <a:spLocks noGrp="1"/>
          </p:cNvSpPr>
          <p:nvPr>
            <p:ph type="sldNum" sz="quarter" idx="12"/>
          </p:nvPr>
        </p:nvSpPr>
        <p:spPr/>
        <p:txBody>
          <a:bodyPr/>
          <a:lstStyle/>
          <a:p>
            <a:fld id="{B19F71B2-C08B-4251-8631-B17A6B7397F4}" type="slidenum">
              <a:rPr kumimoji="1" lang="ja-JP" altLang="en-US" smtClean="0"/>
              <a:t>7</a:t>
            </a:fld>
            <a:endParaRPr kumimoji="1" lang="ja-JP" altLang="en-US"/>
          </a:p>
        </p:txBody>
      </p:sp>
      <p:pic>
        <p:nvPicPr>
          <p:cNvPr id="13" name="Picture 2" descr="C:\Users\72016\Desktop\②基本ロゴ(元気PJなし).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4" name="フッター プレースホルダー 3"/>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307548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Y:\06 監視・指導担当（H27～）\新規啓発事業\社内研修資料\処分許可証(圧縮).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516" y="1131109"/>
            <a:ext cx="4068452" cy="5754275"/>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normAutofit/>
          </a:bodyPr>
          <a:lstStyle/>
          <a:p>
            <a:r>
              <a:rPr kumimoji="1" lang="ja-JP" altLang="en-US" b="1" spc="600" dirty="0"/>
              <a:t>許可内容の見方（処分）</a:t>
            </a:r>
          </a:p>
        </p:txBody>
      </p:sp>
      <p:sp>
        <p:nvSpPr>
          <p:cNvPr id="7" name="テキスト ボックス 6"/>
          <p:cNvSpPr txBox="1"/>
          <p:nvPr/>
        </p:nvSpPr>
        <p:spPr>
          <a:xfrm>
            <a:off x="4355976" y="1700808"/>
            <a:ext cx="4536504" cy="4154984"/>
          </a:xfrm>
          <a:prstGeom prst="rect">
            <a:avLst/>
          </a:prstGeom>
          <a:noFill/>
        </p:spPr>
        <p:txBody>
          <a:bodyPr wrap="square" rtlCol="0">
            <a:spAutoFit/>
          </a:bodyPr>
          <a:lstStyle/>
          <a:p>
            <a:pPr marL="285750" indent="-285750">
              <a:buFont typeface="Wingdings" panose="05000000000000000000" pitchFamily="2" charset="2"/>
              <a:buChar char="Ø"/>
            </a:pPr>
            <a:r>
              <a:rPr lang="ja-JP" altLang="en-US" sz="2400" dirty="0"/>
              <a:t>処分</a:t>
            </a:r>
            <a:r>
              <a:rPr kumimoji="1" lang="ja-JP" altLang="en-US" sz="2400" dirty="0"/>
              <a:t>業の許可である旨</a:t>
            </a:r>
            <a:endParaRPr kumimoji="1" lang="en-US" altLang="ja-JP" sz="2400" dirty="0"/>
          </a:p>
          <a:p>
            <a:pPr marL="285750" indent="-285750">
              <a:buFont typeface="Wingdings" panose="05000000000000000000" pitchFamily="2" charset="2"/>
              <a:buChar char="Ø"/>
            </a:pPr>
            <a:endParaRPr kumimoji="1" lang="en-US" altLang="ja-JP" sz="2400" dirty="0"/>
          </a:p>
          <a:p>
            <a:pPr marL="285750" indent="-285750">
              <a:buFont typeface="Wingdings" panose="05000000000000000000" pitchFamily="2" charset="2"/>
              <a:buChar char="Ø"/>
            </a:pPr>
            <a:r>
              <a:rPr lang="ja-JP" altLang="en-US" sz="2400" dirty="0"/>
              <a:t>許可を受けている事業者名</a:t>
            </a:r>
            <a:endParaRPr lang="en-US" altLang="ja-JP" sz="2400" dirty="0"/>
          </a:p>
          <a:p>
            <a:pPr marL="285750" indent="-285750">
              <a:buFont typeface="Wingdings" panose="05000000000000000000" pitchFamily="2" charset="2"/>
              <a:buChar char="Ø"/>
            </a:pPr>
            <a:endParaRPr lang="en-US" altLang="ja-JP" sz="2400" dirty="0"/>
          </a:p>
          <a:p>
            <a:pPr marL="285750" indent="-285750">
              <a:buFont typeface="Wingdings" panose="05000000000000000000" pitchFamily="2" charset="2"/>
              <a:buChar char="Ø"/>
            </a:pPr>
            <a:r>
              <a:rPr kumimoji="1" lang="ja-JP" altLang="en-US" sz="2400" dirty="0"/>
              <a:t>許可を出している自治体名</a:t>
            </a:r>
            <a:endParaRPr kumimoji="1" lang="en-US" altLang="ja-JP" sz="2400" dirty="0"/>
          </a:p>
          <a:p>
            <a:pPr marL="285750" indent="-285750">
              <a:buFont typeface="Wingdings" panose="05000000000000000000" pitchFamily="2" charset="2"/>
              <a:buChar char="Ø"/>
            </a:pPr>
            <a:endParaRPr kumimoji="1" lang="en-US" altLang="ja-JP" sz="2400" dirty="0"/>
          </a:p>
          <a:p>
            <a:pPr marL="285750" indent="-285750">
              <a:buFont typeface="Wingdings" panose="05000000000000000000" pitchFamily="2" charset="2"/>
              <a:buChar char="Ø"/>
            </a:pPr>
            <a:r>
              <a:rPr lang="ja-JP" altLang="en-US" sz="2400" dirty="0"/>
              <a:t>許可の有効期限</a:t>
            </a:r>
            <a:endParaRPr lang="en-US" altLang="ja-JP" sz="2400" dirty="0"/>
          </a:p>
          <a:p>
            <a:pPr marL="285750" indent="-285750">
              <a:buFont typeface="Wingdings" panose="05000000000000000000" pitchFamily="2" charset="2"/>
              <a:buChar char="Ø"/>
            </a:pPr>
            <a:endParaRPr lang="en-US" altLang="ja-JP" sz="2400" dirty="0"/>
          </a:p>
          <a:p>
            <a:pPr marL="285750" indent="-285750">
              <a:buFont typeface="Wingdings" panose="05000000000000000000" pitchFamily="2" charset="2"/>
              <a:buChar char="Ø"/>
            </a:pPr>
            <a:r>
              <a:rPr lang="ja-JP" altLang="en-US" sz="2400" dirty="0"/>
              <a:t>許可された行為（処分方法）</a:t>
            </a:r>
            <a:endParaRPr lang="en-US" altLang="ja-JP" sz="2400" dirty="0"/>
          </a:p>
          <a:p>
            <a:pPr marL="285750" indent="-285750">
              <a:buFont typeface="Wingdings" panose="05000000000000000000" pitchFamily="2" charset="2"/>
              <a:buChar char="Ø"/>
            </a:pPr>
            <a:endParaRPr lang="en-US" altLang="ja-JP" sz="2400" dirty="0"/>
          </a:p>
          <a:p>
            <a:pPr marL="285750" indent="-285750">
              <a:buFont typeface="Wingdings" panose="05000000000000000000" pitchFamily="2" charset="2"/>
              <a:buChar char="Ø"/>
            </a:pPr>
            <a:r>
              <a:rPr lang="ja-JP" altLang="en-US" sz="2400" dirty="0"/>
              <a:t>処分できる品目</a:t>
            </a:r>
            <a:endParaRPr lang="en-US" altLang="ja-JP" sz="2400" dirty="0"/>
          </a:p>
        </p:txBody>
      </p:sp>
      <p:cxnSp>
        <p:nvCxnSpPr>
          <p:cNvPr id="9" name="直線矢印コネクタ 8"/>
          <p:cNvCxnSpPr/>
          <p:nvPr/>
        </p:nvCxnSpPr>
        <p:spPr>
          <a:xfrm flipH="1" flipV="1">
            <a:off x="3419872" y="1853419"/>
            <a:ext cx="1008112" cy="72008"/>
          </a:xfrm>
          <a:prstGeom prst="straightConnector1">
            <a:avLst/>
          </a:prstGeom>
          <a:ln w="34925">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10" name="直線矢印コネクタ 9"/>
          <p:cNvCxnSpPr/>
          <p:nvPr/>
        </p:nvCxnSpPr>
        <p:spPr>
          <a:xfrm flipH="1" flipV="1">
            <a:off x="2267744" y="2348880"/>
            <a:ext cx="2160240" cy="288032"/>
          </a:xfrm>
          <a:prstGeom prst="straightConnector1">
            <a:avLst/>
          </a:prstGeom>
          <a:ln w="34925">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12" name="直線矢印コネクタ 11"/>
          <p:cNvCxnSpPr/>
          <p:nvPr/>
        </p:nvCxnSpPr>
        <p:spPr>
          <a:xfrm flipH="1" flipV="1">
            <a:off x="3347864" y="3212976"/>
            <a:ext cx="1080120" cy="144016"/>
          </a:xfrm>
          <a:prstGeom prst="straightConnector1">
            <a:avLst/>
          </a:prstGeom>
          <a:ln w="34925">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14" name="直線矢印コネクタ 13"/>
          <p:cNvCxnSpPr/>
          <p:nvPr/>
        </p:nvCxnSpPr>
        <p:spPr>
          <a:xfrm flipH="1" flipV="1">
            <a:off x="2771800" y="3717032"/>
            <a:ext cx="1656184" cy="432048"/>
          </a:xfrm>
          <a:prstGeom prst="straightConnector1">
            <a:avLst/>
          </a:prstGeom>
          <a:ln w="34925">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16" name="直線矢印コネクタ 15"/>
          <p:cNvCxnSpPr/>
          <p:nvPr/>
        </p:nvCxnSpPr>
        <p:spPr>
          <a:xfrm flipH="1" flipV="1">
            <a:off x="1619672" y="4221088"/>
            <a:ext cx="2808312" cy="648072"/>
          </a:xfrm>
          <a:prstGeom prst="straightConnector1">
            <a:avLst/>
          </a:prstGeom>
          <a:ln w="34925">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20" name="直線矢印コネクタ 19"/>
          <p:cNvCxnSpPr/>
          <p:nvPr/>
        </p:nvCxnSpPr>
        <p:spPr>
          <a:xfrm flipH="1" flipV="1">
            <a:off x="1331640" y="4437112"/>
            <a:ext cx="3096344" cy="1152128"/>
          </a:xfrm>
          <a:prstGeom prst="straightConnector1">
            <a:avLst/>
          </a:prstGeom>
          <a:ln w="34925">
            <a:solidFill>
              <a:srgbClr val="FF0000"/>
            </a:solidFill>
            <a:tailEnd type="arrow"/>
          </a:ln>
        </p:spPr>
        <p:style>
          <a:lnRef idx="1">
            <a:schemeClr val="dk1"/>
          </a:lnRef>
          <a:fillRef idx="0">
            <a:schemeClr val="dk1"/>
          </a:fillRef>
          <a:effectRef idx="0">
            <a:schemeClr val="dk1"/>
          </a:effectRef>
          <a:fontRef idx="minor">
            <a:schemeClr val="tx1"/>
          </a:fontRef>
        </p:style>
      </p:cxnSp>
      <p:sp>
        <p:nvSpPr>
          <p:cNvPr id="3" name="スライド番号プレースホルダー 2"/>
          <p:cNvSpPr>
            <a:spLocks noGrp="1"/>
          </p:cNvSpPr>
          <p:nvPr>
            <p:ph type="sldNum" sz="quarter" idx="12"/>
          </p:nvPr>
        </p:nvSpPr>
        <p:spPr/>
        <p:txBody>
          <a:bodyPr/>
          <a:lstStyle/>
          <a:p>
            <a:fld id="{B19F71B2-C08B-4251-8631-B17A6B7397F4}" type="slidenum">
              <a:rPr kumimoji="1" lang="ja-JP" altLang="en-US" smtClean="0"/>
              <a:t>8</a:t>
            </a:fld>
            <a:endParaRPr kumimoji="1" lang="ja-JP" altLang="en-US"/>
          </a:p>
        </p:txBody>
      </p:sp>
      <p:pic>
        <p:nvPicPr>
          <p:cNvPr id="13" name="Picture 2" descr="C:\Users\72016\Desktop\②基本ロゴ(元気PJなし).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4" name="フッター プレースホルダー 3"/>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3632755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spc="600" dirty="0"/>
              <a:t>排出事業者への罰則</a:t>
            </a: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3282167102"/>
              </p:ext>
            </p:extLst>
          </p:nvPr>
        </p:nvGraphicFramePr>
        <p:xfrm>
          <a:off x="250825" y="1844824"/>
          <a:ext cx="8580438" cy="3312160"/>
        </p:xfrm>
        <a:graphic>
          <a:graphicData uri="http://schemas.openxmlformats.org/drawingml/2006/table">
            <a:tbl>
              <a:tblPr firstRow="1" bandRow="1">
                <a:tableStyleId>{5C22544A-7EE6-4342-B048-85BDC9FD1C3A}</a:tableStyleId>
              </a:tblPr>
              <a:tblGrid>
                <a:gridCol w="4290219">
                  <a:extLst>
                    <a:ext uri="{9D8B030D-6E8A-4147-A177-3AD203B41FA5}">
                      <a16:colId xmlns:a16="http://schemas.microsoft.com/office/drawing/2014/main" val="20000"/>
                    </a:ext>
                  </a:extLst>
                </a:gridCol>
                <a:gridCol w="4290219">
                  <a:extLst>
                    <a:ext uri="{9D8B030D-6E8A-4147-A177-3AD203B41FA5}">
                      <a16:colId xmlns:a16="http://schemas.microsoft.com/office/drawing/2014/main" val="20001"/>
                    </a:ext>
                  </a:extLst>
                </a:gridCol>
              </a:tblGrid>
              <a:tr h="370840">
                <a:tc>
                  <a:txBody>
                    <a:bodyPr/>
                    <a:lstStyle/>
                    <a:p>
                      <a:pPr algn="ctr"/>
                      <a:r>
                        <a:rPr kumimoji="1" lang="ja-JP" altLang="en-US" dirty="0"/>
                        <a:t>遵守すべき事項</a:t>
                      </a:r>
                    </a:p>
                  </a:txBody>
                  <a:tcPr/>
                </a:tc>
                <a:tc>
                  <a:txBody>
                    <a:bodyPr/>
                    <a:lstStyle/>
                    <a:p>
                      <a:pPr algn="ctr"/>
                      <a:r>
                        <a:rPr kumimoji="1" lang="ja-JP" altLang="en-US" dirty="0"/>
                        <a:t>罰則　（行政処分を含む。）</a:t>
                      </a:r>
                    </a:p>
                  </a:txBody>
                  <a:tcPr/>
                </a:tc>
                <a:extLst>
                  <a:ext uri="{0D108BD9-81ED-4DB2-BD59-A6C34878D82A}">
                    <a16:rowId xmlns:a16="http://schemas.microsoft.com/office/drawing/2014/main" val="10000"/>
                  </a:ext>
                </a:extLst>
              </a:tr>
              <a:tr h="370840">
                <a:tc>
                  <a:txBody>
                    <a:bodyPr/>
                    <a:lstStyle/>
                    <a:p>
                      <a:r>
                        <a:rPr kumimoji="1" lang="ja-JP" altLang="en-US" dirty="0"/>
                        <a:t>処理基準の遵守</a:t>
                      </a:r>
                    </a:p>
                  </a:txBody>
                  <a:tcPr anchor="ctr"/>
                </a:tc>
                <a:tc>
                  <a:txBody>
                    <a:bodyPr/>
                    <a:lstStyle/>
                    <a:p>
                      <a:r>
                        <a:rPr kumimoji="1" lang="ja-JP" altLang="en-US" dirty="0"/>
                        <a:t>改善命令の対象</a:t>
                      </a:r>
                    </a:p>
                  </a:txBody>
                  <a:tcPr/>
                </a:tc>
                <a:extLst>
                  <a:ext uri="{0D108BD9-81ED-4DB2-BD59-A6C34878D82A}">
                    <a16:rowId xmlns:a16="http://schemas.microsoft.com/office/drawing/2014/main" val="10001"/>
                  </a:ext>
                </a:extLst>
              </a:tr>
              <a:tr h="370840">
                <a:tc>
                  <a:txBody>
                    <a:bodyPr/>
                    <a:lstStyle/>
                    <a:p>
                      <a:r>
                        <a:rPr kumimoji="1" lang="ja-JP" altLang="en-US" dirty="0"/>
                        <a:t>保管基準の遵守</a:t>
                      </a:r>
                    </a:p>
                  </a:txBody>
                  <a:tcPr anchor="ctr"/>
                </a:tc>
                <a:tc>
                  <a:txBody>
                    <a:bodyPr/>
                    <a:lstStyle/>
                    <a:p>
                      <a:r>
                        <a:rPr kumimoji="1" lang="ja-JP" altLang="en-US" dirty="0"/>
                        <a:t>改善命令の対象</a:t>
                      </a:r>
                    </a:p>
                  </a:txBody>
                  <a:tcPr/>
                </a:tc>
                <a:extLst>
                  <a:ext uri="{0D108BD9-81ED-4DB2-BD59-A6C34878D82A}">
                    <a16:rowId xmlns:a16="http://schemas.microsoft.com/office/drawing/2014/main" val="10002"/>
                  </a:ext>
                </a:extLst>
              </a:tr>
              <a:tr h="370840">
                <a:tc>
                  <a:txBody>
                    <a:bodyPr/>
                    <a:lstStyle/>
                    <a:p>
                      <a:r>
                        <a:rPr lang="ja-JP" altLang="en-US" sz="1800" b="0" spc="-150" dirty="0"/>
                        <a:t>発生から最終処分完了までの処理状況の確認</a:t>
                      </a:r>
                      <a:endParaRPr kumimoji="1" lang="ja-JP" altLang="en-US" b="0" spc="-150" dirty="0"/>
                    </a:p>
                  </a:txBody>
                  <a:tcPr anchor="ctr"/>
                </a:tc>
                <a:tc>
                  <a:txBody>
                    <a:bodyPr/>
                    <a:lstStyle/>
                    <a:p>
                      <a:r>
                        <a:rPr kumimoji="1" lang="ja-JP" altLang="en-US" dirty="0"/>
                        <a:t>措置命令の対象</a:t>
                      </a:r>
                    </a:p>
                  </a:txBody>
                  <a:tcPr/>
                </a:tc>
                <a:extLst>
                  <a:ext uri="{0D108BD9-81ED-4DB2-BD59-A6C34878D82A}">
                    <a16:rowId xmlns:a16="http://schemas.microsoft.com/office/drawing/2014/main" val="10003"/>
                  </a:ext>
                </a:extLst>
              </a:tr>
              <a:tr h="370840">
                <a:tc>
                  <a:txBody>
                    <a:bodyPr/>
                    <a:lstStyle/>
                    <a:p>
                      <a:r>
                        <a:rPr kumimoji="1" lang="ja-JP" altLang="en-US" dirty="0"/>
                        <a:t>委託基準の遵守</a:t>
                      </a:r>
                    </a:p>
                  </a:txBody>
                  <a:tcPr anchor="ctr"/>
                </a:tc>
                <a:tc>
                  <a:txBody>
                    <a:bodyPr/>
                    <a:lstStyle/>
                    <a:p>
                      <a:r>
                        <a:rPr kumimoji="1" lang="ja-JP" altLang="en-US" dirty="0"/>
                        <a:t>・５年以下の懲役、１０００万円以下の罰金</a:t>
                      </a:r>
                      <a:endParaRPr kumimoji="1" lang="en-US" altLang="ja-JP" dirty="0"/>
                    </a:p>
                    <a:p>
                      <a:r>
                        <a:rPr kumimoji="1" lang="ja-JP" altLang="en-US" baseline="0" dirty="0"/>
                        <a:t>  </a:t>
                      </a:r>
                      <a:r>
                        <a:rPr kumimoji="1" lang="ja-JP" altLang="en-US" dirty="0"/>
                        <a:t>又は併科</a:t>
                      </a:r>
                      <a:endParaRPr kumimoji="1" lang="en-US" altLang="ja-JP" dirty="0"/>
                    </a:p>
                    <a:p>
                      <a:r>
                        <a:rPr kumimoji="1" lang="ja-JP" altLang="en-US" dirty="0"/>
                        <a:t>　 </a:t>
                      </a:r>
                      <a:r>
                        <a:rPr kumimoji="1" lang="en-US" altLang="ja-JP" dirty="0"/>
                        <a:t>※</a:t>
                      </a:r>
                      <a:r>
                        <a:rPr kumimoji="1" lang="ja-JP" altLang="en-US" dirty="0"/>
                        <a:t>廃棄物処理法中では一番厳しい罰則</a:t>
                      </a:r>
                      <a:endParaRPr kumimoji="1" lang="en-US" altLang="ja-JP" dirty="0"/>
                    </a:p>
                    <a:p>
                      <a:r>
                        <a:rPr kumimoji="1" lang="ja-JP" altLang="en-US" dirty="0"/>
                        <a:t>・措置命令の対象</a:t>
                      </a:r>
                    </a:p>
                  </a:txBody>
                  <a:tcPr/>
                </a:tc>
                <a:extLst>
                  <a:ext uri="{0D108BD9-81ED-4DB2-BD59-A6C34878D82A}">
                    <a16:rowId xmlns:a16="http://schemas.microsoft.com/office/drawing/2014/main" val="10004"/>
                  </a:ext>
                </a:extLst>
              </a:tr>
              <a:tr h="370840">
                <a:tc>
                  <a:txBody>
                    <a:bodyPr/>
                    <a:lstStyle/>
                    <a:p>
                      <a:r>
                        <a:rPr kumimoji="1" lang="ja-JP" altLang="en-US" dirty="0"/>
                        <a:t>マニフェストの正しい使用</a:t>
                      </a:r>
                    </a:p>
                  </a:txBody>
                  <a:tcPr anchor="ctr"/>
                </a:tc>
                <a:tc>
                  <a:txBody>
                    <a:bodyPr/>
                    <a:lstStyle/>
                    <a:p>
                      <a:r>
                        <a:rPr kumimoji="1" lang="ja-JP" altLang="en-US"/>
                        <a:t>・１年以下</a:t>
                      </a:r>
                      <a:r>
                        <a:rPr kumimoji="1" lang="ja-JP" altLang="en-US" dirty="0"/>
                        <a:t>の</a:t>
                      </a:r>
                      <a:r>
                        <a:rPr kumimoji="1" lang="ja-JP" altLang="en-US"/>
                        <a:t>懲役、１００万円</a:t>
                      </a:r>
                      <a:r>
                        <a:rPr kumimoji="1" lang="ja-JP" altLang="en-US" dirty="0"/>
                        <a:t>以下の罰金</a:t>
                      </a:r>
                      <a:endParaRPr kumimoji="1" lang="en-US" altLang="ja-JP" dirty="0"/>
                    </a:p>
                    <a:p>
                      <a:r>
                        <a:rPr kumimoji="1" lang="ja-JP" altLang="en-US" dirty="0"/>
                        <a:t>・措置命令の対象</a:t>
                      </a:r>
                    </a:p>
                  </a:txBody>
                  <a:tcPr/>
                </a:tc>
                <a:extLst>
                  <a:ext uri="{0D108BD9-81ED-4DB2-BD59-A6C34878D82A}">
                    <a16:rowId xmlns:a16="http://schemas.microsoft.com/office/drawing/2014/main" val="10005"/>
                  </a:ext>
                </a:extLst>
              </a:tr>
            </a:tbl>
          </a:graphicData>
        </a:graphic>
      </p:graphicFrame>
      <p:sp>
        <p:nvSpPr>
          <p:cNvPr id="3" name="スライド番号プレースホルダー 2"/>
          <p:cNvSpPr>
            <a:spLocks noGrp="1"/>
          </p:cNvSpPr>
          <p:nvPr>
            <p:ph type="sldNum" sz="quarter" idx="12"/>
          </p:nvPr>
        </p:nvSpPr>
        <p:spPr/>
        <p:txBody>
          <a:bodyPr/>
          <a:lstStyle/>
          <a:p>
            <a:fld id="{B19F71B2-C08B-4251-8631-B17A6B7397F4}" type="slidenum">
              <a:rPr kumimoji="1" lang="ja-JP" altLang="en-US" smtClean="0"/>
              <a:t>9</a:t>
            </a:fld>
            <a:endParaRPr kumimoji="1" lang="ja-JP" altLang="en-US"/>
          </a:p>
        </p:txBody>
      </p:sp>
      <p:pic>
        <p:nvPicPr>
          <p:cNvPr id="5" name="Picture 2" descr="C:\Users\72016\Desktop\②基本ロゴ(元気PJなし).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36165"/>
            <a:ext cx="974725" cy="944563"/>
          </a:xfrm>
          <a:prstGeom prst="rect">
            <a:avLst/>
          </a:prstGeom>
          <a:noFill/>
          <a:extLst>
            <a:ext uri="{909E8E84-426E-40DD-AFC4-6F175D3DCCD1}">
              <a14:hiddenFill xmlns:a14="http://schemas.microsoft.com/office/drawing/2010/main">
                <a:solidFill>
                  <a:srgbClr val="FFFFFF"/>
                </a:solidFill>
              </a14:hiddenFill>
            </a:ext>
          </a:extLst>
        </p:spPr>
      </p:pic>
      <p:sp>
        <p:nvSpPr>
          <p:cNvPr id="6" name="フッター プレースホルダー 5"/>
          <p:cNvSpPr>
            <a:spLocks noGrp="1"/>
          </p:cNvSpPr>
          <p:nvPr>
            <p:ph type="ftr" sz="quarter" idx="11"/>
          </p:nvPr>
        </p:nvSpPr>
        <p:spPr/>
        <p:txBody>
          <a:bodyPr/>
          <a:lstStyle/>
          <a:p>
            <a:r>
              <a:rPr kumimoji="1" lang="zh-TW" altLang="en-US"/>
              <a:t>作成　：　環境部 廃棄物対策課</a:t>
            </a:r>
            <a:endParaRPr kumimoji="1" lang="ja-JP" altLang="en-US"/>
          </a:p>
        </p:txBody>
      </p:sp>
    </p:spTree>
    <p:extLst>
      <p:ext uri="{BB962C8B-B14F-4D97-AF65-F5344CB8AC3E}">
        <p14:creationId xmlns:p14="http://schemas.microsoft.com/office/powerpoint/2010/main" val="14715378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1616</TotalTime>
  <Words>2449</Words>
  <Application>Microsoft Office PowerPoint</Application>
  <PresentationFormat>画面に合わせる (4:3)</PresentationFormat>
  <Paragraphs>252</Paragraphs>
  <Slides>11</Slides>
  <Notes>11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ＭＳ Ｐゴシック</vt:lpstr>
      <vt:lpstr>ＭＳ 明朝</vt:lpstr>
      <vt:lpstr>Arial</vt:lpstr>
      <vt:lpstr>Calibri</vt:lpstr>
      <vt:lpstr>Wingdings</vt:lpstr>
      <vt:lpstr>Office ​​テーマ</vt:lpstr>
      <vt:lpstr>１０分でわかる◎ 産業廃棄物ちょっと講座</vt:lpstr>
      <vt:lpstr>排出事業者の責任①</vt:lpstr>
      <vt:lpstr>排出事業者の責任②</vt:lpstr>
      <vt:lpstr>処理基準の遵守</vt:lpstr>
      <vt:lpstr>　　発生から最終処分完了までの 　　　　　　　　　　　　　　　　処理状況の確認</vt:lpstr>
      <vt:lpstr>委託基準の遵守</vt:lpstr>
      <vt:lpstr>許可内容の見方（収集運搬）</vt:lpstr>
      <vt:lpstr>許可内容の見方（処分）</vt:lpstr>
      <vt:lpstr>排出事業者への罰則</vt:lpstr>
      <vt:lpstr>実務で学ぶ</vt:lpstr>
      <vt:lpstr>PowerPoint プレゼンテーション</vt:lpstr>
    </vt:vector>
  </TitlesOfParts>
  <Company>豊田市役所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沢田　浩明</dc:creator>
  <cp:lastModifiedBy>市村　理沙</cp:lastModifiedBy>
  <cp:revision>76</cp:revision>
  <dcterms:created xsi:type="dcterms:W3CDTF">2015-10-21T01:57:29Z</dcterms:created>
  <dcterms:modified xsi:type="dcterms:W3CDTF">2023-08-17T02:09:18Z</dcterms:modified>
</cp:coreProperties>
</file>