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4" r:id="rId3"/>
    <p:sldId id="257" r:id="rId4"/>
    <p:sldId id="259" r:id="rId5"/>
    <p:sldId id="258" r:id="rId6"/>
    <p:sldId id="260" r:id="rId7"/>
    <p:sldId id="262" r:id="rId8"/>
    <p:sldId id="263" r:id="rId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052" autoAdjust="0"/>
  </p:normalViewPr>
  <p:slideViewPr>
    <p:cSldViewPr>
      <p:cViewPr varScale="1">
        <p:scale>
          <a:sx n="77" d="100"/>
          <a:sy n="77" d="100"/>
        </p:scale>
        <p:origin x="260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6083AFBD-0583-4871-8B41-E6409106A4B7}" type="datetimeFigureOut">
              <a:rPr kumimoji="1" lang="ja-JP" altLang="en-US" smtClean="0"/>
              <a:t>2023/8/14</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27285182-7AFA-4683-85E1-423DBCEF1EF8}" type="slidenum">
              <a:rPr kumimoji="1" lang="ja-JP" altLang="en-US" smtClean="0"/>
              <a:t>‹#›</a:t>
            </a:fld>
            <a:endParaRPr kumimoji="1" lang="ja-JP" altLang="en-US"/>
          </a:p>
        </p:txBody>
      </p:sp>
    </p:spTree>
    <p:extLst>
      <p:ext uri="{BB962C8B-B14F-4D97-AF65-F5344CB8AC3E}">
        <p14:creationId xmlns:p14="http://schemas.microsoft.com/office/powerpoint/2010/main" val="14178465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1</a:t>
            </a:fld>
            <a:endParaRPr kumimoji="1" lang="ja-JP" altLang="en-US"/>
          </a:p>
        </p:txBody>
      </p:sp>
    </p:spTree>
    <p:extLst>
      <p:ext uri="{BB962C8B-B14F-4D97-AF65-F5344CB8AC3E}">
        <p14:creationId xmlns:p14="http://schemas.microsoft.com/office/powerpoint/2010/main" val="2861120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sz="1200" dirty="0">
                <a:latin typeface="+mn-ea"/>
                <a:ea typeface="+mn-ea"/>
              </a:rPr>
              <a:t>昨今、産業廃棄物の不適正な処理による</a:t>
            </a:r>
            <a:r>
              <a:rPr lang="ja-JP" altLang="en-US" sz="1200" b="0" dirty="0">
                <a:latin typeface="+mn-ea"/>
                <a:ea typeface="+mn-ea"/>
              </a:rPr>
              <a:t>事件が、後を絶ちません。</a:t>
            </a:r>
            <a:endParaRPr lang="en-US" altLang="ja-JP" sz="1200" b="0" dirty="0">
              <a:latin typeface="+mn-ea"/>
              <a:ea typeface="+mn-ea"/>
            </a:endParaRPr>
          </a:p>
          <a:p>
            <a:pPr marL="0" indent="0">
              <a:buNone/>
            </a:pPr>
            <a:r>
              <a:rPr lang="ja-JP" altLang="en-US" sz="1200" b="0" dirty="0">
                <a:latin typeface="+mn-ea"/>
                <a:ea typeface="+mn-ea"/>
              </a:rPr>
              <a:t>例えば、建設系廃棄物の不法投棄やマニフェストの未交付や委託契約を締結しないまま産業廃棄物の処理を委託するケースなどです。</a:t>
            </a:r>
            <a:endParaRPr lang="en-US" altLang="ja-JP" sz="1200" b="0" dirty="0">
              <a:latin typeface="+mn-ea"/>
              <a:ea typeface="+mn-ea"/>
            </a:endParaRPr>
          </a:p>
          <a:p>
            <a:pPr marL="0" indent="0">
              <a:buNone/>
            </a:pPr>
            <a:endParaRPr kumimoji="1" lang="en-US" altLang="ja-JP" sz="1200" b="0" dirty="0">
              <a:latin typeface="+mn-ea"/>
              <a:ea typeface="+mn-ea"/>
            </a:endParaRPr>
          </a:p>
          <a:p>
            <a:pPr marL="0" indent="0">
              <a:buNone/>
            </a:pPr>
            <a:r>
              <a:rPr kumimoji="1" lang="ja-JP" altLang="en-US" sz="1200" b="0" dirty="0">
                <a:latin typeface="+mn-ea"/>
                <a:ea typeface="+mn-ea"/>
              </a:rPr>
              <a:t>当然、産業廃棄物を排出する事業者のモラルの問題や産業廃棄物適正処理の意識が低いといった理由もありますが、</a:t>
            </a:r>
            <a:r>
              <a:rPr lang="ja-JP" altLang="en-US" sz="1200" b="0" dirty="0">
                <a:latin typeface="+mn-ea"/>
                <a:ea typeface="+mn-ea"/>
              </a:rPr>
              <a:t>根本的な原因として、産業廃棄物に関する法令の規定が複雑で、さらに細部に至るまで細かく規定されていて、理解することが困難だということがあります。</a:t>
            </a:r>
            <a:endParaRPr lang="en-US" altLang="ja-JP" sz="1200" b="0" dirty="0">
              <a:latin typeface="+mn-ea"/>
              <a:ea typeface="+mn-ea"/>
            </a:endParaRPr>
          </a:p>
          <a:p>
            <a:pPr marL="0" indent="0">
              <a:buNone/>
            </a:pPr>
            <a:endParaRPr kumimoji="1" lang="en-US" altLang="ja-JP" sz="1200" b="0" dirty="0">
              <a:latin typeface="+mn-ea"/>
              <a:ea typeface="+mn-ea"/>
            </a:endParaRPr>
          </a:p>
          <a:p>
            <a:pPr marL="0" indent="0">
              <a:buNone/>
            </a:pPr>
            <a:r>
              <a:rPr kumimoji="1" lang="ja-JP" altLang="en-US" sz="1200" b="0" dirty="0">
                <a:latin typeface="+mn-ea"/>
                <a:ea typeface="+mn-ea"/>
              </a:rPr>
              <a:t>法律は守らなくてはならないし、もし違反したとき、逮捕されたとき、「法律を知らなかった」では済まされません。</a:t>
            </a:r>
            <a:endParaRPr kumimoji="1" lang="en-US" altLang="ja-JP" sz="1200" b="0" dirty="0">
              <a:latin typeface="+mn-ea"/>
              <a:ea typeface="+mn-ea"/>
            </a:endParaRPr>
          </a:p>
          <a:p>
            <a:pPr marL="0" indent="0">
              <a:buNone/>
            </a:pPr>
            <a:r>
              <a:rPr kumimoji="1" lang="ja-JP" altLang="en-US" sz="1200" b="0" dirty="0">
                <a:latin typeface="+mn-ea"/>
                <a:ea typeface="+mn-ea"/>
              </a:rPr>
              <a:t>先述のとおり、特に産業廃棄物に関する規定は細かく複雑で、全てを覚えるというのは、至難の業です。</a:t>
            </a:r>
            <a:endParaRPr kumimoji="1" lang="en-US" altLang="ja-JP" sz="1200" b="0" dirty="0">
              <a:latin typeface="+mn-ea"/>
              <a:ea typeface="+mn-ea"/>
            </a:endParaRPr>
          </a:p>
          <a:p>
            <a:pPr marL="0" indent="0">
              <a:buNone/>
            </a:pPr>
            <a:r>
              <a:rPr kumimoji="1" lang="ja-JP" altLang="en-US" sz="1200" b="0" dirty="0">
                <a:latin typeface="+mn-ea"/>
                <a:ea typeface="+mn-ea"/>
              </a:rPr>
              <a:t>しかし、大事な部分だけを押さえておくことはできます。</a:t>
            </a:r>
            <a:endParaRPr kumimoji="1" lang="en-US" altLang="ja-JP" sz="1200" b="0" dirty="0">
              <a:latin typeface="+mn-ea"/>
              <a:ea typeface="+mn-ea"/>
            </a:endParaRPr>
          </a:p>
          <a:p>
            <a:pPr marL="0" indent="0">
              <a:buNone/>
            </a:pPr>
            <a:endParaRPr kumimoji="1" lang="en-US" altLang="ja-JP" sz="1200" b="0" dirty="0">
              <a:latin typeface="+mn-ea"/>
              <a:ea typeface="+mn-ea"/>
            </a:endParaRPr>
          </a:p>
          <a:p>
            <a:pPr marL="0" indent="0">
              <a:buNone/>
            </a:pPr>
            <a:r>
              <a:rPr kumimoji="1" lang="ja-JP" altLang="en-US" sz="1200" b="0" dirty="0">
                <a:latin typeface="+mn-ea"/>
                <a:ea typeface="+mn-ea"/>
              </a:rPr>
              <a:t>当講座では、</a:t>
            </a:r>
            <a:r>
              <a:rPr lang="ja-JP" altLang="en-US" sz="1200" b="0" dirty="0">
                <a:latin typeface="+mn-ea"/>
                <a:ea typeface="+mn-ea"/>
              </a:rPr>
              <a:t>産業廃棄物の適正処理に関する</a:t>
            </a:r>
            <a:r>
              <a:rPr kumimoji="1" lang="ja-JP" altLang="en-US" sz="1200" b="0" dirty="0">
                <a:latin typeface="+mn-ea"/>
                <a:ea typeface="+mn-ea"/>
              </a:rPr>
              <a:t>必要最低限の知識を習得することを目的とします。</a:t>
            </a:r>
            <a:endParaRPr kumimoji="1" lang="en-US" altLang="ja-JP" sz="1200" b="0" dirty="0">
              <a:latin typeface="+mn-ea"/>
              <a:ea typeface="+mn-ea"/>
            </a:endParaRPr>
          </a:p>
          <a:p>
            <a:pPr marL="0" indent="0">
              <a:buNone/>
            </a:pPr>
            <a:r>
              <a:rPr kumimoji="1" lang="ja-JP" altLang="en-US" sz="1200" b="0" dirty="0">
                <a:latin typeface="+mn-ea"/>
                <a:ea typeface="+mn-ea"/>
              </a:rPr>
              <a:t>その知識を活かして法令違反を未然に防ぎ、自らの手で会社を守りましょう。</a:t>
            </a: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2</a:t>
            </a:fld>
            <a:endParaRPr kumimoji="1" lang="ja-JP" altLang="en-US"/>
          </a:p>
        </p:txBody>
      </p:sp>
    </p:spTree>
    <p:extLst>
      <p:ext uri="{BB962C8B-B14F-4D97-AF65-F5344CB8AC3E}">
        <p14:creationId xmlns:p14="http://schemas.microsoft.com/office/powerpoint/2010/main" val="3492621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latin typeface="+mn-ea"/>
                <a:ea typeface="+mn-ea"/>
              </a:rPr>
              <a:t>イントロダクションということで、この講座について、もう少し説明させてもらいます。</a:t>
            </a:r>
            <a:endParaRPr kumimoji="1" lang="en-US" altLang="ja-JP" sz="1200" dirty="0">
              <a:latin typeface="+mn-ea"/>
              <a:ea typeface="+mn-ea"/>
            </a:endParaRPr>
          </a:p>
          <a:p>
            <a:endParaRPr kumimoji="1" lang="en-US" altLang="ja-JP" sz="1200" dirty="0">
              <a:latin typeface="+mn-ea"/>
              <a:ea typeface="+mn-ea"/>
            </a:endParaRPr>
          </a:p>
          <a:p>
            <a:r>
              <a:rPr kumimoji="1" lang="ja-JP" altLang="en-US" sz="1200" dirty="0">
                <a:latin typeface="+mn-ea"/>
                <a:ea typeface="+mn-ea"/>
              </a:rPr>
              <a:t>前スライドにあったとおり、この講座は廃棄物処理法の理解を深めてもらうための講座です。</a:t>
            </a:r>
            <a:endParaRPr kumimoji="1" lang="en-US" altLang="ja-JP" sz="1200" dirty="0">
              <a:latin typeface="+mn-ea"/>
              <a:ea typeface="+mn-ea"/>
            </a:endParaRPr>
          </a:p>
          <a:p>
            <a:r>
              <a:rPr lang="ja-JP" altLang="en-US" sz="1200" dirty="0">
                <a:latin typeface="+mn-ea"/>
                <a:ea typeface="+mn-ea"/>
              </a:rPr>
              <a:t>全１０回の講座をとおして、日常の業務で必要となる最低限の知識を習得しましょう。</a:t>
            </a:r>
            <a:endParaRPr lang="en-US" altLang="ja-JP" sz="1200" dirty="0">
              <a:latin typeface="+mn-ea"/>
              <a:ea typeface="+mn-ea"/>
            </a:endParaRPr>
          </a:p>
          <a:p>
            <a:endParaRPr kumimoji="1" lang="en-US" altLang="ja-JP" sz="1200" dirty="0">
              <a:latin typeface="+mn-ea"/>
              <a:ea typeface="+mn-ea"/>
            </a:endParaRPr>
          </a:p>
          <a:p>
            <a:pPr>
              <a:buFont typeface="Wingdings" panose="05000000000000000000" pitchFamily="2" charset="2"/>
              <a:buNone/>
            </a:pPr>
            <a:r>
              <a:rPr lang="ja-JP" altLang="en-US" sz="1200" dirty="0">
                <a:latin typeface="+mn-ea"/>
                <a:ea typeface="+mn-ea"/>
              </a:rPr>
              <a:t>「ちょっと」というのは、空いた時間（約１０分）に短時間でできるという意味です。</a:t>
            </a:r>
            <a:endParaRPr kumimoji="1" lang="ja-JP" altLang="en-US" sz="1200" dirty="0">
              <a:latin typeface="+mn-ea"/>
              <a:ea typeface="+mn-ea"/>
            </a:endParaRPr>
          </a:p>
          <a:p>
            <a:r>
              <a:rPr kumimoji="1" lang="ja-JP" altLang="en-US" sz="1200" dirty="0">
                <a:latin typeface="+mn-ea"/>
                <a:ea typeface="+mn-ea"/>
              </a:rPr>
              <a:t>１０分程度であれば、業務の空いた時間に実施できるのではないかと思います。</a:t>
            </a:r>
            <a:endParaRPr kumimoji="1" lang="en-US" altLang="ja-JP" sz="1200" dirty="0">
              <a:latin typeface="+mn-ea"/>
              <a:ea typeface="+mn-ea"/>
            </a:endParaRPr>
          </a:p>
          <a:p>
            <a:endParaRPr kumimoji="1" lang="en-US" altLang="ja-JP" sz="1200" dirty="0">
              <a:latin typeface="+mn-ea"/>
              <a:ea typeface="+mn-ea"/>
            </a:endParaRPr>
          </a:p>
          <a:p>
            <a:r>
              <a:rPr kumimoji="1" lang="ja-JP" altLang="en-US" sz="1200" dirty="0">
                <a:latin typeface="+mn-ea"/>
                <a:ea typeface="+mn-ea"/>
              </a:rPr>
              <a:t>また、各講座ごとに、テーマを設けてあるので、弱い部分、知りたい部分だけを利用することもできますが、全ての講座を受けていただいた方が、より効果的です。</a:t>
            </a:r>
            <a:endParaRPr kumimoji="1" lang="en-US" altLang="ja-JP" sz="1200" dirty="0">
              <a:latin typeface="+mn-ea"/>
              <a:ea typeface="+mn-ea"/>
            </a:endParaRP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3</a:t>
            </a:fld>
            <a:endParaRPr kumimoji="1" lang="ja-JP" altLang="en-US"/>
          </a:p>
        </p:txBody>
      </p:sp>
    </p:spTree>
    <p:extLst>
      <p:ext uri="{BB962C8B-B14F-4D97-AF65-F5344CB8AC3E}">
        <p14:creationId xmlns:p14="http://schemas.microsoft.com/office/powerpoint/2010/main" val="925843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当講座では、いくつかの略語を使用します。</a:t>
            </a:r>
            <a:endParaRPr kumimoji="1" lang="en-US" altLang="ja-JP" dirty="0">
              <a:latin typeface="+mn-ea"/>
              <a:ea typeface="+mn-ea"/>
            </a:endParaRPr>
          </a:p>
          <a:p>
            <a:pPr>
              <a:buFont typeface="Wingdings" panose="05000000000000000000" pitchFamily="2" charset="2"/>
              <a:buNone/>
            </a:pPr>
            <a:r>
              <a:rPr kumimoji="1" lang="ja-JP" altLang="en-US" dirty="0">
                <a:latin typeface="+mn-ea"/>
                <a:ea typeface="+mn-ea"/>
              </a:rPr>
              <a:t>廃棄物処理法は「廃棄物の処理及び</a:t>
            </a:r>
            <a:r>
              <a:rPr lang="ja-JP" altLang="en-US" dirty="0">
                <a:latin typeface="+mn-ea"/>
                <a:ea typeface="+mn-ea"/>
              </a:rPr>
              <a:t>清掃に関する法律」のこと</a:t>
            </a:r>
            <a:endParaRPr lang="en-US" altLang="ja-JP" dirty="0">
              <a:latin typeface="+mn-ea"/>
              <a:ea typeface="+mn-ea"/>
            </a:endParaRPr>
          </a:p>
          <a:p>
            <a:pPr>
              <a:buFont typeface="Wingdings" panose="05000000000000000000" pitchFamily="2" charset="2"/>
              <a:buNone/>
            </a:pPr>
            <a:r>
              <a:rPr kumimoji="1" lang="ja-JP" altLang="en-US" dirty="0">
                <a:latin typeface="+mn-ea"/>
                <a:ea typeface="+mn-ea"/>
              </a:rPr>
              <a:t>産廃（サンパイ）は「</a:t>
            </a:r>
            <a:r>
              <a:rPr lang="ja-JP" altLang="en-US" dirty="0">
                <a:latin typeface="+mn-ea"/>
                <a:ea typeface="+mn-ea"/>
              </a:rPr>
              <a:t>産業廃棄物」のこと</a:t>
            </a:r>
            <a:endParaRPr lang="en-US" altLang="ja-JP" dirty="0">
              <a:latin typeface="+mn-ea"/>
              <a:ea typeface="+mn-ea"/>
            </a:endParaRPr>
          </a:p>
          <a:p>
            <a:pPr>
              <a:buFont typeface="Wingdings" panose="05000000000000000000" pitchFamily="2" charset="2"/>
              <a:buNone/>
            </a:pPr>
            <a:r>
              <a:rPr lang="ja-JP" altLang="en-US" dirty="0">
                <a:latin typeface="+mn-ea"/>
                <a:ea typeface="+mn-ea"/>
              </a:rPr>
              <a:t>一廃（イッパイ）は「一般廃棄物」のこと</a:t>
            </a:r>
            <a:endParaRPr lang="en-US" altLang="ja-JP" dirty="0">
              <a:latin typeface="+mn-ea"/>
              <a:ea typeface="+mn-ea"/>
            </a:endParaRPr>
          </a:p>
          <a:p>
            <a:pPr>
              <a:buFont typeface="Wingdings" panose="05000000000000000000" pitchFamily="2" charset="2"/>
              <a:buNone/>
            </a:pPr>
            <a:r>
              <a:rPr kumimoji="1" lang="ja-JP" altLang="en-US" dirty="0">
                <a:latin typeface="+mn-ea"/>
                <a:ea typeface="+mn-ea"/>
              </a:rPr>
              <a:t>特管（トッカン）は「</a:t>
            </a:r>
            <a:r>
              <a:rPr lang="ja-JP" altLang="en-US" dirty="0">
                <a:latin typeface="+mn-ea"/>
                <a:ea typeface="+mn-ea"/>
              </a:rPr>
              <a:t>特別管理」の略で、「特管産廃」等と使用します。</a:t>
            </a:r>
            <a:endParaRPr lang="en-US" altLang="ja-JP" dirty="0">
              <a:latin typeface="+mn-ea"/>
              <a:ea typeface="+mn-ea"/>
            </a:endParaRPr>
          </a:p>
          <a:p>
            <a:pPr>
              <a:buFont typeface="Wingdings" panose="05000000000000000000" pitchFamily="2" charset="2"/>
              <a:buNone/>
            </a:pPr>
            <a:endParaRPr kumimoji="1" lang="en-US" altLang="ja-JP" dirty="0">
              <a:latin typeface="+mn-ea"/>
              <a:ea typeface="+mn-ea"/>
            </a:endParaRPr>
          </a:p>
          <a:p>
            <a:pPr>
              <a:buFont typeface="Wingdings" panose="05000000000000000000" pitchFamily="2" charset="2"/>
              <a:buNone/>
            </a:pPr>
            <a:r>
              <a:rPr kumimoji="1" lang="ja-JP" altLang="en-US" dirty="0">
                <a:latin typeface="+mn-ea"/>
                <a:ea typeface="+mn-ea"/>
              </a:rPr>
              <a:t>単語が長い物が多いので、略語を使用しますが、産業廃棄物よりサンパイの方が響きが良く、覚わりやすいのではないかと思います。</a:t>
            </a: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4</a:t>
            </a:fld>
            <a:endParaRPr kumimoji="1" lang="ja-JP" altLang="en-US"/>
          </a:p>
        </p:txBody>
      </p:sp>
    </p:spTree>
    <p:extLst>
      <p:ext uri="{BB962C8B-B14F-4D97-AF65-F5344CB8AC3E}">
        <p14:creationId xmlns:p14="http://schemas.microsoft.com/office/powerpoint/2010/main" val="3832840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kumimoji="1" lang="ja-JP" altLang="en-US" dirty="0">
                <a:latin typeface="+mn-ea"/>
                <a:ea typeface="+mn-ea"/>
              </a:rPr>
              <a:t>また、この講座を受けてもらいたい方は、</a:t>
            </a:r>
            <a:endParaRPr kumimoji="1" lang="en-US" altLang="ja-JP" dirty="0">
              <a:latin typeface="+mn-ea"/>
              <a:ea typeface="+mn-ea"/>
            </a:endParaRPr>
          </a:p>
          <a:p>
            <a:pPr>
              <a:buFont typeface="Wingdings" panose="05000000000000000000" pitchFamily="2" charset="2"/>
              <a:buNone/>
            </a:pPr>
            <a:endParaRPr kumimoji="1" lang="en-US" altLang="ja-JP" dirty="0">
              <a:latin typeface="+mn-ea"/>
              <a:ea typeface="+mn-ea"/>
            </a:endParaRPr>
          </a:p>
          <a:p>
            <a:pPr>
              <a:buFont typeface="Wingdings" panose="05000000000000000000" pitchFamily="2" charset="2"/>
              <a:buNone/>
            </a:pPr>
            <a:r>
              <a:rPr kumimoji="1" lang="ja-JP" altLang="en-US" dirty="0">
                <a:latin typeface="+mn-ea"/>
                <a:ea typeface="+mn-ea"/>
              </a:rPr>
              <a:t>・産廃に関する法令等を全く知らない</a:t>
            </a:r>
            <a:endParaRPr lang="en-US" altLang="ja-JP" dirty="0">
              <a:latin typeface="+mn-ea"/>
              <a:ea typeface="+mn-ea"/>
            </a:endParaRPr>
          </a:p>
          <a:p>
            <a:pPr>
              <a:buFont typeface="Wingdings" panose="05000000000000000000" pitchFamily="2" charset="2"/>
              <a:buNone/>
            </a:pPr>
            <a:r>
              <a:rPr lang="ja-JP" altLang="en-US" dirty="0">
                <a:latin typeface="+mn-ea"/>
                <a:ea typeface="+mn-ea"/>
              </a:rPr>
              <a:t>・社内</a:t>
            </a:r>
            <a:r>
              <a:rPr kumimoji="1" lang="ja-JP" altLang="en-US" dirty="0">
                <a:latin typeface="+mn-ea"/>
                <a:ea typeface="+mn-ea"/>
              </a:rPr>
              <a:t>の産廃管理に自信がない</a:t>
            </a:r>
            <a:endParaRPr lang="en-US" altLang="ja-JP" dirty="0">
              <a:latin typeface="+mn-ea"/>
              <a:ea typeface="+mn-ea"/>
            </a:endParaRPr>
          </a:p>
          <a:p>
            <a:pPr>
              <a:buFont typeface="Wingdings" panose="05000000000000000000" pitchFamily="2" charset="2"/>
              <a:buNone/>
            </a:pPr>
            <a:r>
              <a:rPr kumimoji="1" lang="ja-JP" altLang="en-US" dirty="0">
                <a:latin typeface="+mn-ea"/>
                <a:ea typeface="+mn-ea"/>
              </a:rPr>
              <a:t>・社内の産廃適正処理の意識向上を図りたい</a:t>
            </a:r>
            <a:endParaRPr lang="en-US" altLang="ja-JP" dirty="0">
              <a:latin typeface="+mn-ea"/>
              <a:ea typeface="+mn-ea"/>
            </a:endParaRPr>
          </a:p>
          <a:p>
            <a:pPr>
              <a:buFont typeface="Wingdings" panose="05000000000000000000" pitchFamily="2" charset="2"/>
              <a:buNone/>
            </a:pPr>
            <a:r>
              <a:rPr kumimoji="1" lang="ja-JP" altLang="en-US" dirty="0">
                <a:latin typeface="+mn-ea"/>
                <a:ea typeface="+mn-ea"/>
              </a:rPr>
              <a:t>・コンプライアンス研修等で産廃を扱いたい方</a:t>
            </a:r>
          </a:p>
          <a:p>
            <a:r>
              <a:rPr kumimoji="1" lang="ja-JP" altLang="en-US" dirty="0">
                <a:latin typeface="+mn-ea"/>
                <a:ea typeface="+mn-ea"/>
              </a:rPr>
              <a:t>などなどです。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結局のところは、産廃の事を学びたいすべての方向けの講座です。</a:t>
            </a:r>
            <a:endParaRPr kumimoji="1" lang="en-US" altLang="ja-JP" dirty="0">
              <a:latin typeface="+mn-ea"/>
              <a:ea typeface="+mn-ea"/>
            </a:endParaRPr>
          </a:p>
          <a:p>
            <a:r>
              <a:rPr kumimoji="1" lang="ja-JP" altLang="en-US" dirty="0">
                <a:latin typeface="+mn-ea"/>
                <a:ea typeface="+mn-ea"/>
              </a:rPr>
              <a:t>ある程度、知識のある方からすると、基本的過ぎる内容かもしれませんが、復習の意味を込めて、受講していただけると、抜けのない廃棄物管理ができるのではないかと思います。</a:t>
            </a:r>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5</a:t>
            </a:fld>
            <a:endParaRPr kumimoji="1" lang="ja-JP" altLang="en-US"/>
          </a:p>
        </p:txBody>
      </p:sp>
    </p:spTree>
    <p:extLst>
      <p:ext uri="{BB962C8B-B14F-4D97-AF65-F5344CB8AC3E}">
        <p14:creationId xmlns:p14="http://schemas.microsoft.com/office/powerpoint/2010/main" val="2390409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a:latin typeface="+mn-ea"/>
                <a:ea typeface="+mn-ea"/>
              </a:rPr>
              <a:t>全１０回のテーマです。</a:t>
            </a:r>
            <a:endParaRPr lang="en-US" altLang="ja-JP" dirty="0">
              <a:latin typeface="+mn-ea"/>
              <a:ea typeface="+mn-ea"/>
            </a:endParaRPr>
          </a:p>
          <a:p>
            <a:pPr marL="0" indent="0">
              <a:buNone/>
            </a:pPr>
            <a:r>
              <a:rPr lang="ja-JP" altLang="en-US" dirty="0">
                <a:latin typeface="+mn-ea"/>
                <a:ea typeface="+mn-ea"/>
              </a:rPr>
              <a:t>今受講しているのが、</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第１回　</a:t>
            </a:r>
            <a:r>
              <a:rPr lang="en-US" altLang="ja-JP" dirty="0">
                <a:latin typeface="+mn-ea"/>
                <a:ea typeface="+mn-ea"/>
              </a:rPr>
              <a:t>『</a:t>
            </a:r>
            <a:r>
              <a:rPr lang="ja-JP" altLang="en-US" dirty="0">
                <a:latin typeface="+mn-ea"/>
                <a:ea typeface="+mn-ea"/>
              </a:rPr>
              <a:t>イントロダクション</a:t>
            </a:r>
            <a:r>
              <a:rPr lang="en-US" altLang="ja-JP" dirty="0">
                <a:latin typeface="+mn-ea"/>
                <a:ea typeface="+mn-ea"/>
              </a:rPr>
              <a:t>』</a:t>
            </a:r>
            <a:r>
              <a:rPr lang="ja-JP" altLang="en-US" dirty="0">
                <a:latin typeface="+mn-ea"/>
                <a:ea typeface="+mn-ea"/>
              </a:rPr>
              <a:t>　です。</a:t>
            </a:r>
            <a:endParaRPr lang="en-US" altLang="ja-JP" dirty="0">
              <a:latin typeface="+mn-ea"/>
              <a:ea typeface="+mn-ea"/>
            </a:endParaRPr>
          </a:p>
          <a:p>
            <a:pPr marL="0" indent="0">
              <a:buNone/>
            </a:pPr>
            <a:endParaRPr kumimoji="1" lang="en-US" altLang="ja-JP" dirty="0">
              <a:latin typeface="+mn-ea"/>
              <a:ea typeface="+mn-ea"/>
            </a:endParaRPr>
          </a:p>
          <a:p>
            <a:pPr marL="0" indent="0">
              <a:buNone/>
            </a:pPr>
            <a:r>
              <a:rPr kumimoji="1" lang="ja-JP" altLang="en-US" dirty="0">
                <a:latin typeface="+mn-ea"/>
                <a:ea typeface="+mn-ea"/>
              </a:rPr>
              <a:t>その後は</a:t>
            </a:r>
            <a:endParaRPr kumimoji="1" lang="en-US" altLang="ja-JP" dirty="0">
              <a:latin typeface="+mn-ea"/>
              <a:ea typeface="+mn-ea"/>
            </a:endParaRPr>
          </a:p>
          <a:p>
            <a:pPr marL="0" indent="0">
              <a:buNone/>
            </a:pPr>
            <a:r>
              <a:rPr kumimoji="1" lang="ja-JP" altLang="en-US" dirty="0">
                <a:latin typeface="+mn-ea"/>
                <a:ea typeface="+mn-ea"/>
              </a:rPr>
              <a:t>第２回　</a:t>
            </a:r>
            <a:r>
              <a:rPr kumimoji="1" lang="en-US" altLang="ja-JP" dirty="0">
                <a:latin typeface="+mn-ea"/>
                <a:ea typeface="+mn-ea"/>
              </a:rPr>
              <a:t>『</a:t>
            </a:r>
            <a:r>
              <a:rPr kumimoji="1" lang="ja-JP" altLang="en-US" dirty="0">
                <a:latin typeface="+mn-ea"/>
                <a:ea typeface="+mn-ea"/>
              </a:rPr>
              <a:t>廃棄物とは？</a:t>
            </a:r>
            <a:r>
              <a:rPr kumimoji="1" lang="en-US" altLang="ja-JP" dirty="0">
                <a:latin typeface="+mn-ea"/>
                <a:ea typeface="+mn-ea"/>
              </a:rPr>
              <a:t>』</a:t>
            </a:r>
          </a:p>
          <a:p>
            <a:pPr marL="0" indent="0">
              <a:buNone/>
            </a:pPr>
            <a:r>
              <a:rPr lang="ja-JP" altLang="en-US" dirty="0">
                <a:latin typeface="+mn-ea"/>
                <a:ea typeface="+mn-ea"/>
              </a:rPr>
              <a:t>第３回　</a:t>
            </a:r>
            <a:r>
              <a:rPr lang="en-US" altLang="ja-JP" dirty="0">
                <a:latin typeface="+mn-ea"/>
                <a:ea typeface="+mn-ea"/>
              </a:rPr>
              <a:t>『</a:t>
            </a:r>
            <a:r>
              <a:rPr lang="ja-JP" altLang="en-US" dirty="0">
                <a:latin typeface="+mn-ea"/>
                <a:ea typeface="+mn-ea"/>
              </a:rPr>
              <a:t>産業廃棄物とは？</a:t>
            </a:r>
            <a:r>
              <a:rPr lang="en-US" altLang="ja-JP" dirty="0">
                <a:latin typeface="+mn-ea"/>
                <a:ea typeface="+mn-ea"/>
              </a:rPr>
              <a:t>』</a:t>
            </a:r>
          </a:p>
          <a:p>
            <a:pPr marL="0" indent="0">
              <a:buNone/>
            </a:pPr>
            <a:r>
              <a:rPr lang="ja-JP" altLang="en-US" dirty="0">
                <a:latin typeface="+mn-ea"/>
                <a:ea typeface="+mn-ea"/>
              </a:rPr>
              <a:t>第４回　</a:t>
            </a:r>
            <a:r>
              <a:rPr lang="en-US" altLang="ja-JP" dirty="0">
                <a:latin typeface="+mn-ea"/>
                <a:ea typeface="+mn-ea"/>
              </a:rPr>
              <a:t>『</a:t>
            </a:r>
            <a:r>
              <a:rPr lang="ja-JP" altLang="en-US" dirty="0">
                <a:latin typeface="+mn-ea"/>
                <a:ea typeface="+mn-ea"/>
              </a:rPr>
              <a:t>許可がいる場合、いらない場合</a:t>
            </a:r>
            <a:r>
              <a:rPr lang="en-US" altLang="ja-JP" dirty="0">
                <a:latin typeface="+mn-ea"/>
                <a:ea typeface="+mn-ea"/>
              </a:rPr>
              <a:t>』</a:t>
            </a:r>
          </a:p>
          <a:p>
            <a:pPr marL="0" indent="0">
              <a:buNone/>
            </a:pPr>
            <a:r>
              <a:rPr kumimoji="1" lang="ja-JP" altLang="en-US" dirty="0">
                <a:latin typeface="+mn-ea"/>
                <a:ea typeface="+mn-ea"/>
              </a:rPr>
              <a:t>第５回　</a:t>
            </a:r>
            <a:r>
              <a:rPr kumimoji="1" lang="en-US" altLang="ja-JP" dirty="0">
                <a:latin typeface="+mn-ea"/>
                <a:ea typeface="+mn-ea"/>
              </a:rPr>
              <a:t>『</a:t>
            </a:r>
            <a:r>
              <a:rPr kumimoji="1" lang="ja-JP" altLang="en-US" dirty="0">
                <a:latin typeface="+mn-ea"/>
                <a:ea typeface="+mn-ea"/>
              </a:rPr>
              <a:t>排出事業者の責任と罰則</a:t>
            </a:r>
            <a:r>
              <a:rPr kumimoji="1" lang="en-US" altLang="ja-JP" dirty="0">
                <a:latin typeface="+mn-ea"/>
                <a:ea typeface="+mn-ea"/>
              </a:rPr>
              <a:t>』</a:t>
            </a:r>
          </a:p>
          <a:p>
            <a:r>
              <a:rPr kumimoji="1" lang="ja-JP" altLang="en-US" dirty="0">
                <a:latin typeface="+mn-ea"/>
                <a:ea typeface="+mn-ea"/>
              </a:rPr>
              <a:t>となり、</a:t>
            </a: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6</a:t>
            </a:fld>
            <a:endParaRPr kumimoji="1" lang="ja-JP" altLang="en-US"/>
          </a:p>
        </p:txBody>
      </p:sp>
    </p:spTree>
    <p:extLst>
      <p:ext uri="{BB962C8B-B14F-4D97-AF65-F5344CB8AC3E}">
        <p14:creationId xmlns:p14="http://schemas.microsoft.com/office/powerpoint/2010/main" val="87445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第６回　</a:t>
            </a:r>
            <a:r>
              <a:rPr lang="en-US" altLang="ja-JP" dirty="0">
                <a:latin typeface="+mn-ea"/>
                <a:ea typeface="+mn-ea"/>
              </a:rPr>
              <a:t>『</a:t>
            </a:r>
            <a:r>
              <a:rPr lang="ja-JP" altLang="en-US" dirty="0">
                <a:latin typeface="+mn-ea"/>
                <a:ea typeface="+mn-ea"/>
              </a:rPr>
              <a:t>マニフェストの正しい運用</a:t>
            </a:r>
            <a:r>
              <a:rPr lang="en-US" altLang="ja-JP" dirty="0">
                <a:latin typeface="+mn-ea"/>
                <a:ea typeface="+mn-ea"/>
              </a:rPr>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第７回　</a:t>
            </a:r>
            <a:r>
              <a:rPr lang="en-US" altLang="ja-JP" dirty="0">
                <a:latin typeface="+mn-ea"/>
                <a:ea typeface="+mn-ea"/>
              </a:rPr>
              <a:t>『</a:t>
            </a:r>
            <a:r>
              <a:rPr lang="ja-JP" altLang="en-US" dirty="0">
                <a:latin typeface="+mn-ea"/>
                <a:ea typeface="+mn-ea"/>
              </a:rPr>
              <a:t>不備のない委託契約書</a:t>
            </a:r>
            <a:r>
              <a:rPr lang="en-US" altLang="ja-JP" dirty="0">
                <a:latin typeface="+mn-ea"/>
                <a:ea typeface="+mn-ea"/>
              </a:rPr>
              <a:t>』</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第８回　</a:t>
            </a:r>
            <a:r>
              <a:rPr lang="en-US" altLang="ja-JP" dirty="0">
                <a:latin typeface="+mn-ea"/>
                <a:ea typeface="+mn-ea"/>
              </a:rPr>
              <a:t>『</a:t>
            </a:r>
            <a:r>
              <a:rPr lang="ja-JP" altLang="en-US" dirty="0">
                <a:latin typeface="+mn-ea"/>
                <a:ea typeface="+mn-ea"/>
              </a:rPr>
              <a:t>産業廃棄物の正しい保管方法</a:t>
            </a:r>
            <a:r>
              <a:rPr lang="en-US" altLang="ja-JP" dirty="0">
                <a:latin typeface="+mn-ea"/>
                <a:ea typeface="+mn-ea"/>
              </a:rPr>
              <a:t>』</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第９回　</a:t>
            </a:r>
            <a:r>
              <a:rPr lang="en-US" altLang="ja-JP" dirty="0">
                <a:latin typeface="+mn-ea"/>
                <a:ea typeface="+mn-ea"/>
              </a:rPr>
              <a:t>『</a:t>
            </a:r>
            <a:r>
              <a:rPr lang="ja-JP" altLang="en-US" dirty="0">
                <a:latin typeface="+mn-ea"/>
                <a:ea typeface="+mn-ea"/>
              </a:rPr>
              <a:t>豊田市条例の規定</a:t>
            </a:r>
            <a:r>
              <a:rPr lang="en-US" altLang="ja-JP" dirty="0">
                <a:latin typeface="+mn-ea"/>
                <a:ea typeface="+mn-ea"/>
              </a:rPr>
              <a:t>』</a:t>
            </a:r>
          </a:p>
          <a:p>
            <a:pPr marL="0" indent="0">
              <a:buNone/>
            </a:pPr>
            <a:r>
              <a:rPr lang="ja-JP" altLang="en-US" dirty="0">
                <a:latin typeface="+mn-ea"/>
                <a:ea typeface="+mn-ea"/>
              </a:rPr>
              <a:t>第１０回　</a:t>
            </a:r>
            <a:r>
              <a:rPr kumimoji="1" lang="en-US" altLang="ja-JP" dirty="0">
                <a:latin typeface="+mn-ea"/>
                <a:ea typeface="+mn-ea"/>
              </a:rPr>
              <a:t>『</a:t>
            </a:r>
            <a:r>
              <a:rPr lang="ja-JP" altLang="en-US" dirty="0">
                <a:latin typeface="+mn-ea"/>
                <a:ea typeface="+mn-ea"/>
              </a:rPr>
              <a:t>建設廃棄物の適正処理</a:t>
            </a:r>
            <a:r>
              <a:rPr kumimoji="1" lang="en-US" altLang="ja-JP" dirty="0">
                <a:latin typeface="+mn-ea"/>
                <a:ea typeface="+mn-ea"/>
              </a:rPr>
              <a:t>』</a:t>
            </a:r>
          </a:p>
          <a:p>
            <a:endParaRPr kumimoji="1" lang="en-US" altLang="ja-JP" dirty="0">
              <a:latin typeface="+mn-ea"/>
              <a:ea typeface="+mn-ea"/>
            </a:endParaRPr>
          </a:p>
          <a:p>
            <a:r>
              <a:rPr kumimoji="1" lang="ja-JP" altLang="en-US" dirty="0">
                <a:latin typeface="+mn-ea"/>
                <a:ea typeface="+mn-ea"/>
              </a:rPr>
              <a:t>となります。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各１０分くらいで終わる内容になっているので、一度で全てやろうとすると合計２時間くらいの講座を受ける感じになります。</a:t>
            </a:r>
            <a:endParaRPr kumimoji="1" lang="en-US" altLang="ja-JP" dirty="0">
              <a:latin typeface="+mn-ea"/>
              <a:ea typeface="+mn-ea"/>
            </a:endParaRPr>
          </a:p>
          <a:p>
            <a:r>
              <a:rPr kumimoji="1" lang="ja-JP" altLang="en-US" dirty="0">
                <a:latin typeface="+mn-ea"/>
                <a:ea typeface="+mn-ea"/>
              </a:rPr>
              <a:t>「ちょっと講座」なので、気軽に臨んでいただけるといいと思います。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7</a:t>
            </a:fld>
            <a:endParaRPr kumimoji="1" lang="ja-JP" altLang="en-US"/>
          </a:p>
        </p:txBody>
      </p:sp>
    </p:spTree>
    <p:extLst>
      <p:ext uri="{BB962C8B-B14F-4D97-AF65-F5344CB8AC3E}">
        <p14:creationId xmlns:p14="http://schemas.microsoft.com/office/powerpoint/2010/main" val="3544231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a:latin typeface="+mn-ea"/>
                <a:ea typeface="+mn-ea"/>
              </a:rPr>
              <a:t>イントロダクションは以上になります。</a:t>
            </a:r>
            <a:endParaRPr lang="en-US" altLang="ja-JP" dirty="0">
              <a:latin typeface="+mn-ea"/>
              <a:ea typeface="+mn-ea"/>
            </a:endParaRPr>
          </a:p>
          <a:p>
            <a:pPr marL="0" indent="0">
              <a:buNone/>
            </a:pPr>
            <a:endParaRPr kumimoji="1" lang="en-US" altLang="ja-JP" dirty="0">
              <a:latin typeface="+mn-ea"/>
              <a:ea typeface="+mn-ea"/>
            </a:endParaRPr>
          </a:p>
          <a:p>
            <a:pPr marL="0" indent="0">
              <a:buNone/>
            </a:pPr>
            <a:r>
              <a:rPr lang="ja-JP" altLang="en-US" dirty="0">
                <a:latin typeface="+mn-ea"/>
                <a:ea typeface="+mn-ea"/>
              </a:rPr>
              <a:t>産廃に関する学習が大事なことはご理解いただけたでしょうか？？</a:t>
            </a:r>
            <a:endParaRPr lang="en-US" altLang="ja-JP" dirty="0">
              <a:latin typeface="+mn-ea"/>
              <a:ea typeface="+mn-ea"/>
            </a:endParaRPr>
          </a:p>
          <a:p>
            <a:pPr marL="0" indent="0">
              <a:buNone/>
            </a:pPr>
            <a:r>
              <a:rPr kumimoji="1" lang="ja-JP" altLang="en-US" dirty="0">
                <a:latin typeface="+mn-ea"/>
                <a:ea typeface="+mn-ea"/>
              </a:rPr>
              <a:t>大事なことは法令遵守のための知識と実践です。</a:t>
            </a:r>
            <a:endParaRPr kumimoji="1" lang="en-US" altLang="ja-JP" dirty="0">
              <a:latin typeface="+mn-ea"/>
              <a:ea typeface="+mn-ea"/>
            </a:endParaRPr>
          </a:p>
          <a:p>
            <a:pPr marL="0" indent="0">
              <a:buNone/>
            </a:pPr>
            <a:endParaRPr kumimoji="1" lang="en-US" altLang="ja-JP" dirty="0">
              <a:latin typeface="+mn-ea"/>
              <a:ea typeface="+mn-ea"/>
            </a:endParaRPr>
          </a:p>
          <a:p>
            <a:pPr marL="0" indent="0">
              <a:buNone/>
            </a:pPr>
            <a:r>
              <a:rPr lang="ja-JP" altLang="en-US" dirty="0">
                <a:latin typeface="+mn-ea"/>
                <a:ea typeface="+mn-ea"/>
              </a:rPr>
              <a:t>次回は、</a:t>
            </a:r>
            <a:r>
              <a:rPr lang="en-US" altLang="ja-JP" dirty="0">
                <a:latin typeface="+mn-ea"/>
                <a:ea typeface="+mn-ea"/>
              </a:rPr>
              <a:t>『</a:t>
            </a:r>
            <a:r>
              <a:rPr lang="ja-JP" altLang="en-US" dirty="0">
                <a:latin typeface="+mn-ea"/>
                <a:ea typeface="+mn-ea"/>
              </a:rPr>
              <a:t>廃棄物とは？</a:t>
            </a:r>
            <a:r>
              <a:rPr lang="en-US" altLang="ja-JP" dirty="0">
                <a:latin typeface="+mn-ea"/>
                <a:ea typeface="+mn-ea"/>
              </a:rPr>
              <a:t>』</a:t>
            </a:r>
            <a:r>
              <a:rPr lang="ja-JP" altLang="en-US" dirty="0">
                <a:latin typeface="+mn-ea"/>
                <a:ea typeface="+mn-ea"/>
              </a:rPr>
              <a:t>です。</a:t>
            </a:r>
            <a:endParaRPr lang="en-US" altLang="ja-JP" dirty="0">
              <a:latin typeface="+mn-ea"/>
              <a:ea typeface="+mn-ea"/>
            </a:endParaRPr>
          </a:p>
          <a:p>
            <a:pPr marL="0" indent="0">
              <a:buNone/>
            </a:pPr>
            <a:endParaRPr kumimoji="1" lang="en-US" altLang="ja-JP" dirty="0">
              <a:latin typeface="+mn-ea"/>
              <a:ea typeface="+mn-ea"/>
            </a:endParaRPr>
          </a:p>
          <a:p>
            <a:pPr marL="0" indent="0">
              <a:buNone/>
            </a:pPr>
            <a:r>
              <a:rPr lang="ja-JP" altLang="en-US" dirty="0">
                <a:latin typeface="+mn-ea"/>
                <a:ea typeface="+mn-ea"/>
              </a:rPr>
              <a:t>第２回目にして、早々に産廃処理の核心部分に触れていきます。</a:t>
            </a:r>
            <a:endParaRPr lang="en-US" altLang="ja-JP" dirty="0">
              <a:latin typeface="+mn-ea"/>
              <a:ea typeface="+mn-ea"/>
            </a:endParaRPr>
          </a:p>
          <a:p>
            <a:r>
              <a:rPr kumimoji="1" lang="ja-JP" altLang="en-US" dirty="0">
                <a:latin typeface="+mn-ea"/>
                <a:ea typeface="+mn-ea"/>
              </a:rPr>
              <a:t>廃棄物がわからないと、廃棄物については学べません。</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では、また次回</a:t>
            </a:r>
            <a:r>
              <a:rPr kumimoji="1" lang="ja-JP" altLang="en-US">
                <a:latin typeface="+mn-ea"/>
                <a:ea typeface="+mn-ea"/>
              </a:rPr>
              <a:t>。お疲れさまで</a:t>
            </a:r>
            <a:r>
              <a:rPr kumimoji="1" lang="ja-JP" altLang="en-US" dirty="0">
                <a:latin typeface="+mn-ea"/>
                <a:ea typeface="+mn-ea"/>
              </a:rPr>
              <a:t>した。</a:t>
            </a:r>
          </a:p>
        </p:txBody>
      </p:sp>
      <p:sp>
        <p:nvSpPr>
          <p:cNvPr id="4" name="スライド番号プレースホルダー 3"/>
          <p:cNvSpPr>
            <a:spLocks noGrp="1"/>
          </p:cNvSpPr>
          <p:nvPr>
            <p:ph type="sldNum" sz="quarter" idx="10"/>
          </p:nvPr>
        </p:nvSpPr>
        <p:spPr/>
        <p:txBody>
          <a:bodyPr/>
          <a:lstStyle/>
          <a:p>
            <a:fld id="{27285182-7AFA-4683-85E1-423DBCEF1EF8}" type="slidenum">
              <a:rPr kumimoji="1" lang="ja-JP" altLang="en-US" smtClean="0"/>
              <a:t>8</a:t>
            </a:fld>
            <a:endParaRPr kumimoji="1" lang="ja-JP" altLang="en-US"/>
          </a:p>
        </p:txBody>
      </p:sp>
    </p:spTree>
    <p:extLst>
      <p:ext uri="{BB962C8B-B14F-4D97-AF65-F5344CB8AC3E}">
        <p14:creationId xmlns:p14="http://schemas.microsoft.com/office/powerpoint/2010/main" val="2129650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37254CC-338E-49A0-A25A-D9A6CD4174F1}" type="datetime1">
              <a:rPr kumimoji="1" lang="ja-JP" altLang="en-US" smtClean="0"/>
              <a:t>2023/8/14</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a:xfrm>
            <a:off x="6830888" y="188640"/>
            <a:ext cx="2133600" cy="365125"/>
          </a:xfrm>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766AFC3-A90D-4FDB-A55D-D338C87EF425}" type="datetime1">
              <a:rPr kumimoji="1" lang="ja-JP" altLang="en-US" smtClean="0"/>
              <a:t>2023/8/14</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EC7F980-1565-42A2-9541-7434947A4CD9}" type="datetime1">
              <a:rPr kumimoji="1" lang="ja-JP" altLang="en-US" smtClean="0"/>
              <a:t>2023/8/14</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70667A6-6B1E-41D6-A8A5-B3BB34CF63A1}" type="datetime1">
              <a:rPr kumimoji="1" lang="ja-JP" altLang="en-US" smtClean="0"/>
              <a:t>2023/8/14</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AB222AA-670A-4D0F-B24E-3E0F3B778FC9}" type="datetime1">
              <a:rPr kumimoji="1" lang="ja-JP" altLang="en-US" smtClean="0"/>
              <a:t>2023/8/14</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C7F522D-8984-4293-A291-665AE88FCD45}" type="datetime1">
              <a:rPr kumimoji="1" lang="ja-JP" altLang="en-US" smtClean="0"/>
              <a:t>2023/8/14</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05B717A-CD52-4F2A-88A4-668FA3F11068}" type="datetime1">
              <a:rPr kumimoji="1" lang="ja-JP" altLang="en-US" smtClean="0"/>
              <a:t>2023/8/14</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01AB12B-A450-4BD5-8038-2BBBEAC627DD}" type="datetime1">
              <a:rPr kumimoji="1" lang="ja-JP" altLang="en-US" smtClean="0"/>
              <a:t>2023/8/14</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E93A9F9-6840-4973-91EF-F8949CC4AFA5}" type="datetime1">
              <a:rPr kumimoji="1" lang="ja-JP" altLang="en-US" smtClean="0"/>
              <a:t>2023/8/14</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621684F-AD61-4DCF-97C9-E1590979E2F8}" type="datetime1">
              <a:rPr kumimoji="1" lang="ja-JP" altLang="en-US" smtClean="0"/>
              <a:t>2023/8/14</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3B69213-3563-4536-88C2-7C3DE94700B1}" type="datetime1">
              <a:rPr kumimoji="1" lang="ja-JP" altLang="en-US" smtClean="0"/>
              <a:t>2023/8/14</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DAF779-13B7-4104-920B-6A2A65EE0424}" type="datetime1">
              <a:rPr kumimoji="1" lang="ja-JP" altLang="en-US" smtClean="0"/>
              <a:t>2023/8/14</a:t>
            </a:fld>
            <a:endParaRPr kumimoji="1" lang="ja-JP" altLang="en-US"/>
          </a:p>
        </p:txBody>
      </p:sp>
      <p:sp>
        <p:nvSpPr>
          <p:cNvPr id="5" name="フッター プレースホルダー 4"/>
          <p:cNvSpPr>
            <a:spLocks noGrp="1"/>
          </p:cNvSpPr>
          <p:nvPr>
            <p:ph type="ftr" sz="quarter" idx="3"/>
          </p:nvPr>
        </p:nvSpPr>
        <p:spPr>
          <a:xfrm>
            <a:off x="6572944" y="6597352"/>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7352"/>
            <a:ext cx="2133600" cy="365125"/>
          </a:xfrm>
          <a:prstGeom prst="rect">
            <a:avLst/>
          </a:prstGeom>
        </p:spPr>
        <p:txBody>
          <a:bodyPr vert="horz" lIns="91440" tIns="45720" rIns="91440" bIns="45720" rtlCol="0" anchor="ctr"/>
          <a:lstStyle>
            <a:lvl1pPr algn="ctr">
              <a:defRPr sz="1200">
                <a:solidFill>
                  <a:sysClr val="windowText" lastClr="000000"/>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lstStyle/>
          <a:p>
            <a:r>
              <a:rPr kumimoji="1" lang="en-US" altLang="ja-JP" dirty="0"/>
              <a:t>Part 1 </a:t>
            </a:r>
            <a:r>
              <a:rPr kumimoji="1" lang="ja-JP" altLang="en-US" dirty="0"/>
              <a:t>イントロダクション</a:t>
            </a:r>
          </a:p>
        </p:txBody>
      </p:sp>
      <p:sp>
        <p:nvSpPr>
          <p:cNvPr id="4" name="スライド番号プレースホルダー 3"/>
          <p:cNvSpPr>
            <a:spLocks noGrp="1"/>
          </p:cNvSpPr>
          <p:nvPr>
            <p:ph type="sldNum" sz="quarter" idx="12"/>
          </p:nvPr>
        </p:nvSpPr>
        <p:spPr>
          <a:xfrm>
            <a:off x="3505200" y="6592267"/>
            <a:ext cx="2133600" cy="365125"/>
          </a:xfrm>
        </p:spPr>
        <p:txBody>
          <a:bodyPr/>
          <a:lstStyle/>
          <a:p>
            <a:fld id="{B19F71B2-C08B-4251-8631-B17A6B7397F4}" type="slidenum">
              <a:rPr kumimoji="1" lang="ja-JP" altLang="en-US" smtClean="0"/>
              <a:t>1</a:t>
            </a:fld>
            <a:endParaRPr kumimoji="1" lang="ja-JP" altLang="en-US"/>
          </a:p>
        </p:txBody>
      </p:sp>
      <p:pic>
        <p:nvPicPr>
          <p:cNvPr id="102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spc="600" dirty="0"/>
              <a:t>はじめに</a:t>
            </a:r>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lang="ja-JP" altLang="en-US" dirty="0"/>
              <a:t>産業廃棄物の不適正な処理による事件が、後を絶ちません。</a:t>
            </a:r>
            <a:endParaRPr lang="en-US" altLang="ja-JP" dirty="0"/>
          </a:p>
          <a:p>
            <a:pPr marL="0" indent="0">
              <a:buNone/>
            </a:pPr>
            <a:endParaRPr kumimoji="1" lang="en-US" altLang="ja-JP" dirty="0"/>
          </a:p>
          <a:p>
            <a:pPr marL="0" indent="0">
              <a:buNone/>
            </a:pPr>
            <a:r>
              <a:rPr lang="ja-JP" altLang="en-US" dirty="0"/>
              <a:t>原因は、産業廃棄物に関する法令の規定が複雑で、さらに細部に至るまで細かく規定されていて、理解することが困難だからです。</a:t>
            </a:r>
            <a:endParaRPr lang="en-US" altLang="ja-JP" dirty="0"/>
          </a:p>
          <a:p>
            <a:pPr marL="0" indent="0">
              <a:buNone/>
            </a:pPr>
            <a:endParaRPr kumimoji="1" lang="en-US" altLang="ja-JP" dirty="0"/>
          </a:p>
          <a:p>
            <a:pPr marL="0" indent="0">
              <a:buNone/>
            </a:pPr>
            <a:r>
              <a:rPr lang="ja-JP" altLang="en-US" dirty="0"/>
              <a:t>産業廃棄物に関する</a:t>
            </a:r>
            <a:r>
              <a:rPr kumimoji="1" lang="ja-JP" altLang="en-US" dirty="0"/>
              <a:t>必要最低限の知識を習得することが、</a:t>
            </a:r>
            <a:r>
              <a:rPr kumimoji="1" lang="ja-JP" altLang="en-US" sz="4000" b="1" dirty="0">
                <a:solidFill>
                  <a:srgbClr val="FF0000"/>
                </a:solidFill>
              </a:rPr>
              <a:t>自己防衛</a:t>
            </a:r>
            <a:r>
              <a:rPr kumimoji="1" lang="ja-JP" altLang="en-US" dirty="0"/>
              <a:t>に繋がります。</a:t>
            </a:r>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375178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896" y="274638"/>
            <a:ext cx="8229600" cy="1143000"/>
          </a:xfrm>
        </p:spPr>
        <p:txBody>
          <a:bodyPr/>
          <a:lstStyle/>
          <a:p>
            <a:r>
              <a:rPr kumimoji="1" lang="ja-JP" altLang="en-US" b="1" spc="300" dirty="0"/>
              <a:t>産業廃棄物ちょっと講座って？</a:t>
            </a:r>
          </a:p>
        </p:txBody>
      </p:sp>
      <p:sp>
        <p:nvSpPr>
          <p:cNvPr id="3" name="コンテンツ プレースホルダー 2"/>
          <p:cNvSpPr>
            <a:spLocks noGrp="1"/>
          </p:cNvSpPr>
          <p:nvPr>
            <p:ph idx="1"/>
          </p:nvPr>
        </p:nvSpPr>
        <p:spPr/>
        <p:txBody>
          <a:bodyPr/>
          <a:lstStyle/>
          <a:p>
            <a:pPr>
              <a:buFont typeface="Wingdings" panose="05000000000000000000" pitchFamily="2" charset="2"/>
              <a:buChar char="Ø"/>
            </a:pPr>
            <a:r>
              <a:rPr lang="ja-JP" altLang="en-US" dirty="0"/>
              <a:t>廃棄物処理法（</a:t>
            </a:r>
            <a:r>
              <a:rPr lang="en-US" altLang="ja-JP" dirty="0"/>
              <a:t>※</a:t>
            </a:r>
            <a:r>
              <a:rPr lang="ja-JP" altLang="en-US" dirty="0"/>
              <a:t>）の理解を深めるための講座です。</a:t>
            </a:r>
            <a:endParaRPr lang="en-US" altLang="ja-JP" dirty="0"/>
          </a:p>
          <a:p>
            <a:pPr>
              <a:buFont typeface="Wingdings" panose="05000000000000000000" pitchFamily="2" charset="2"/>
              <a:buChar char="Ø"/>
            </a:pPr>
            <a:endParaRPr kumimoji="1" lang="en-US" altLang="ja-JP" dirty="0"/>
          </a:p>
          <a:p>
            <a:pPr>
              <a:buFont typeface="Wingdings" panose="05000000000000000000" pitchFamily="2" charset="2"/>
              <a:buChar char="Ø"/>
            </a:pPr>
            <a:r>
              <a:rPr lang="ja-JP" altLang="en-US" dirty="0"/>
              <a:t>全１０回の講座をとおして、日常の業務で必要となる知識を習得しましょう。</a:t>
            </a:r>
            <a:endParaRPr lang="en-US" altLang="ja-JP" dirty="0"/>
          </a:p>
          <a:p>
            <a:pPr>
              <a:buFont typeface="Wingdings" panose="05000000000000000000" pitchFamily="2" charset="2"/>
              <a:buChar char="Ø"/>
            </a:pPr>
            <a:endParaRPr kumimoji="1" lang="en-US" altLang="ja-JP" dirty="0"/>
          </a:p>
          <a:p>
            <a:pPr>
              <a:buFont typeface="Wingdings" panose="05000000000000000000" pitchFamily="2" charset="2"/>
              <a:buChar char="Ø"/>
            </a:pPr>
            <a:r>
              <a:rPr lang="ja-JP" altLang="en-US" dirty="0"/>
              <a:t>「ちょっと」というのは、「空いた時間（約１０分）に短時間でできる」という意味です。</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21908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当講座で使用する略語</a:t>
            </a:r>
            <a:endParaRPr kumimoji="1" lang="ja-JP" altLang="en-US" b="1" spc="600" dirty="0"/>
          </a:p>
        </p:txBody>
      </p:sp>
      <p:sp>
        <p:nvSpPr>
          <p:cNvPr id="3" name="コンテンツ プレースホルダー 2"/>
          <p:cNvSpPr>
            <a:spLocks noGrp="1"/>
          </p:cNvSpPr>
          <p:nvPr>
            <p:ph idx="1"/>
          </p:nvPr>
        </p:nvSpPr>
        <p:spPr>
          <a:xfrm>
            <a:off x="323528" y="1268760"/>
            <a:ext cx="8507288" cy="4709120"/>
          </a:xfrm>
        </p:spPr>
        <p:txBody>
          <a:bodyPr>
            <a:normAutofit/>
          </a:bodyPr>
          <a:lstStyle/>
          <a:p>
            <a:pPr>
              <a:buFont typeface="Wingdings" panose="05000000000000000000" pitchFamily="2" charset="2"/>
              <a:buChar char="Ø"/>
            </a:pPr>
            <a:r>
              <a:rPr kumimoji="1" lang="ja-JP" altLang="en-US" dirty="0"/>
              <a:t>廃棄物処理法　（前スライドの</a:t>
            </a:r>
            <a:r>
              <a:rPr kumimoji="1" lang="en-US" altLang="ja-JP" dirty="0"/>
              <a:t>※</a:t>
            </a:r>
            <a:r>
              <a:rPr kumimoji="1" lang="ja-JP" altLang="en-US" dirty="0"/>
              <a:t>）</a:t>
            </a:r>
            <a:endParaRPr lang="en-US" altLang="ja-JP" dirty="0"/>
          </a:p>
          <a:p>
            <a:pPr marL="0" indent="0">
              <a:buNone/>
            </a:pPr>
            <a:r>
              <a:rPr kumimoji="1" lang="ja-JP" altLang="en-US" dirty="0"/>
              <a:t>　⇒廃棄物の処理及び</a:t>
            </a:r>
            <a:r>
              <a:rPr lang="ja-JP" altLang="en-US" dirty="0"/>
              <a:t>清掃に関する法律のこと。</a:t>
            </a:r>
            <a:endParaRPr lang="en-US" altLang="ja-JP" dirty="0"/>
          </a:p>
          <a:p>
            <a:pPr>
              <a:buFont typeface="Wingdings" panose="05000000000000000000" pitchFamily="2" charset="2"/>
              <a:buChar char="Ø"/>
            </a:pPr>
            <a:r>
              <a:rPr kumimoji="1" lang="ja-JP" altLang="en-US" dirty="0"/>
              <a:t>産廃（サンパイ）</a:t>
            </a:r>
            <a:endParaRPr kumimoji="1" lang="en-US" altLang="ja-JP" dirty="0"/>
          </a:p>
          <a:p>
            <a:pPr marL="0" indent="0">
              <a:buNone/>
            </a:pPr>
            <a:r>
              <a:rPr lang="ja-JP" altLang="en-US" dirty="0"/>
              <a:t>　⇒産業廃棄物のこと。</a:t>
            </a:r>
            <a:endParaRPr lang="en-US" altLang="ja-JP" dirty="0"/>
          </a:p>
          <a:p>
            <a:pPr>
              <a:buFont typeface="Wingdings" panose="05000000000000000000" pitchFamily="2" charset="2"/>
              <a:buChar char="Ø"/>
            </a:pPr>
            <a:r>
              <a:rPr lang="ja-JP" altLang="en-US" dirty="0"/>
              <a:t>一廃（イッパイ）</a:t>
            </a:r>
            <a:endParaRPr lang="en-US" altLang="ja-JP" dirty="0"/>
          </a:p>
          <a:p>
            <a:pPr marL="0" indent="0">
              <a:buNone/>
            </a:pPr>
            <a:r>
              <a:rPr lang="ja-JP" altLang="en-US" dirty="0"/>
              <a:t>　⇒一般廃棄物のこと。</a:t>
            </a:r>
            <a:endParaRPr lang="en-US" altLang="ja-JP" dirty="0"/>
          </a:p>
          <a:p>
            <a:pPr>
              <a:buFont typeface="Wingdings" panose="05000000000000000000" pitchFamily="2" charset="2"/>
              <a:buChar char="Ø"/>
            </a:pPr>
            <a:r>
              <a:rPr kumimoji="1" lang="ja-JP" altLang="en-US" dirty="0"/>
              <a:t>特管（トッカン）</a:t>
            </a:r>
            <a:endParaRPr kumimoji="1" lang="en-US" altLang="ja-JP" dirty="0"/>
          </a:p>
          <a:p>
            <a:pPr marL="0" indent="0">
              <a:buNone/>
            </a:pPr>
            <a:r>
              <a:rPr lang="ja-JP" altLang="en-US" dirty="0"/>
              <a:t>　⇒特別管理の略で、「特管産廃」等と使用する。</a:t>
            </a:r>
            <a:endParaRPr kumimoji="1"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719008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spc="600" dirty="0"/>
              <a:t>どんな人向けの講座？</a:t>
            </a:r>
            <a:endParaRPr kumimoji="1" lang="ja-JP" altLang="en-US" b="1" spc="600" dirty="0"/>
          </a:p>
        </p:txBody>
      </p:sp>
      <p:sp>
        <p:nvSpPr>
          <p:cNvPr id="3" name="コンテンツ プレースホルダー 2"/>
          <p:cNvSpPr>
            <a:spLocks noGrp="1"/>
          </p:cNvSpPr>
          <p:nvPr>
            <p:ph idx="1"/>
          </p:nvPr>
        </p:nvSpPr>
        <p:spPr>
          <a:xfrm>
            <a:off x="457200" y="1600201"/>
            <a:ext cx="8229600" cy="4277072"/>
          </a:xfrm>
        </p:spPr>
        <p:txBody>
          <a:bodyPr>
            <a:normAutofit/>
          </a:bodyPr>
          <a:lstStyle/>
          <a:p>
            <a:pPr>
              <a:buFont typeface="Wingdings" panose="05000000000000000000" pitchFamily="2" charset="2"/>
              <a:buChar char="Ø"/>
            </a:pPr>
            <a:r>
              <a:rPr kumimoji="1" lang="ja-JP" altLang="en-US" dirty="0"/>
              <a:t>産廃に関する法令等を全く知らない。</a:t>
            </a:r>
            <a:endParaRPr kumimoji="1"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社内</a:t>
            </a:r>
            <a:r>
              <a:rPr kumimoji="1" lang="ja-JP" altLang="en-US" dirty="0"/>
              <a:t>の産廃管理に自信がない。</a:t>
            </a:r>
            <a:endParaRPr kumimoji="1"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kumimoji="1" lang="ja-JP" altLang="en-US" dirty="0"/>
              <a:t>社内の産廃適正処理の意識向上を図りたい。</a:t>
            </a:r>
            <a:endParaRPr kumimoji="1"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kumimoji="1" lang="ja-JP" altLang="en-US" dirty="0"/>
              <a:t>コンプライアンス研修等で産廃を扱いたい。</a:t>
            </a:r>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762350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講座メニュー①</a:t>
            </a:r>
            <a:endParaRPr kumimoji="1" lang="ja-JP" altLang="en-US" b="1" spc="600" dirty="0"/>
          </a:p>
        </p:txBody>
      </p:sp>
      <p:sp>
        <p:nvSpPr>
          <p:cNvPr id="3" name="コンテンツ プレースホルダー 2"/>
          <p:cNvSpPr>
            <a:spLocks noGrp="1"/>
          </p:cNvSpPr>
          <p:nvPr>
            <p:ph idx="1"/>
          </p:nvPr>
        </p:nvSpPr>
        <p:spPr/>
        <p:txBody>
          <a:bodyPr/>
          <a:lstStyle/>
          <a:p>
            <a:pPr marL="0" indent="0">
              <a:buNone/>
            </a:pPr>
            <a:r>
              <a:rPr lang="ja-JP" altLang="en-US" dirty="0"/>
              <a:t>第１回　</a:t>
            </a:r>
            <a:r>
              <a:rPr lang="en-US" altLang="ja-JP" dirty="0"/>
              <a:t>『</a:t>
            </a:r>
            <a:r>
              <a:rPr lang="ja-JP" altLang="en-US" dirty="0"/>
              <a:t>イントロダクション</a:t>
            </a:r>
            <a:r>
              <a:rPr lang="en-US" altLang="ja-JP" dirty="0"/>
              <a:t>』</a:t>
            </a:r>
          </a:p>
          <a:p>
            <a:pPr marL="0" indent="0">
              <a:buNone/>
            </a:pPr>
            <a:r>
              <a:rPr kumimoji="1" lang="ja-JP" altLang="en-US" dirty="0"/>
              <a:t>第２回　</a:t>
            </a:r>
            <a:r>
              <a:rPr kumimoji="1" lang="en-US" altLang="ja-JP" dirty="0"/>
              <a:t>『</a:t>
            </a:r>
            <a:r>
              <a:rPr kumimoji="1" lang="ja-JP" altLang="en-US" dirty="0"/>
              <a:t>廃棄物とは？</a:t>
            </a:r>
            <a:r>
              <a:rPr kumimoji="1" lang="en-US" altLang="ja-JP" dirty="0"/>
              <a:t>』</a:t>
            </a:r>
          </a:p>
          <a:p>
            <a:pPr marL="0" indent="0">
              <a:buNone/>
            </a:pPr>
            <a:r>
              <a:rPr lang="ja-JP" altLang="en-US" dirty="0"/>
              <a:t>第３回　</a:t>
            </a:r>
            <a:r>
              <a:rPr lang="en-US" altLang="ja-JP" dirty="0"/>
              <a:t>『</a:t>
            </a:r>
            <a:r>
              <a:rPr lang="ja-JP" altLang="en-US" dirty="0"/>
              <a:t>産業廃棄物とは？</a:t>
            </a:r>
            <a:r>
              <a:rPr lang="en-US" altLang="ja-JP" dirty="0"/>
              <a:t>』</a:t>
            </a:r>
          </a:p>
          <a:p>
            <a:pPr marL="0" indent="0">
              <a:buNone/>
            </a:pPr>
            <a:r>
              <a:rPr lang="ja-JP" altLang="en-US" dirty="0"/>
              <a:t>第４回　</a:t>
            </a:r>
            <a:r>
              <a:rPr lang="en-US" altLang="ja-JP" dirty="0"/>
              <a:t>『</a:t>
            </a:r>
            <a:r>
              <a:rPr lang="ja-JP" altLang="en-US" dirty="0"/>
              <a:t>許可がいる場合、いらない場合</a:t>
            </a:r>
            <a:r>
              <a:rPr lang="en-US" altLang="ja-JP" dirty="0"/>
              <a:t>』</a:t>
            </a:r>
          </a:p>
          <a:p>
            <a:pPr marL="0" indent="0">
              <a:buNone/>
            </a:pPr>
            <a:r>
              <a:rPr kumimoji="1" lang="ja-JP" altLang="en-US" dirty="0"/>
              <a:t>第５回　</a:t>
            </a:r>
            <a:r>
              <a:rPr kumimoji="1" lang="en-US" altLang="ja-JP" dirty="0"/>
              <a:t>『</a:t>
            </a:r>
            <a:r>
              <a:rPr kumimoji="1" lang="ja-JP" altLang="en-US" dirty="0"/>
              <a:t>排出事業者の責任と罰則</a:t>
            </a:r>
            <a:r>
              <a:rPr kumimoji="1" lang="en-US" altLang="ja-JP" dirty="0"/>
              <a:t>』</a:t>
            </a:r>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477412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講座メニュー②</a:t>
            </a:r>
            <a:endParaRPr kumimoji="1" lang="ja-JP" altLang="en-US" b="1" spc="600" dirty="0"/>
          </a:p>
        </p:txBody>
      </p:sp>
      <p:sp>
        <p:nvSpPr>
          <p:cNvPr id="3" name="コンテンツ プレースホルダー 2"/>
          <p:cNvSpPr>
            <a:spLocks noGrp="1"/>
          </p:cNvSpPr>
          <p:nvPr>
            <p:ph idx="1"/>
          </p:nvPr>
        </p:nvSpPr>
        <p:spPr/>
        <p:txBody>
          <a:bodyPr/>
          <a:lstStyle/>
          <a:p>
            <a:pPr marL="0" indent="0">
              <a:buNone/>
            </a:pPr>
            <a:r>
              <a:rPr lang="ja-JP" altLang="en-US" dirty="0"/>
              <a:t>第６回　</a:t>
            </a:r>
            <a:r>
              <a:rPr lang="en-US" altLang="ja-JP" dirty="0"/>
              <a:t>『</a:t>
            </a:r>
            <a:r>
              <a:rPr lang="ja-JP" altLang="en-US" dirty="0"/>
              <a:t>マニフェストの正しい運用</a:t>
            </a:r>
            <a:r>
              <a:rPr lang="en-US" altLang="ja-JP" dirty="0"/>
              <a:t>』</a:t>
            </a:r>
            <a:endParaRPr kumimoji="1" lang="en-US" altLang="ja-JP" dirty="0"/>
          </a:p>
          <a:p>
            <a:pPr marL="0" indent="0">
              <a:buNone/>
            </a:pPr>
            <a:r>
              <a:rPr kumimoji="1" lang="ja-JP" altLang="en-US" dirty="0"/>
              <a:t>第７回　</a:t>
            </a:r>
            <a:r>
              <a:rPr lang="en-US" altLang="ja-JP" dirty="0"/>
              <a:t>『</a:t>
            </a:r>
            <a:r>
              <a:rPr lang="ja-JP" altLang="en-US" dirty="0"/>
              <a:t>不備のない委託契約書</a:t>
            </a:r>
            <a:r>
              <a:rPr lang="en-US" altLang="ja-JP" dirty="0"/>
              <a:t>』</a:t>
            </a:r>
            <a:endParaRPr kumimoji="1" lang="en-US" altLang="ja-JP" dirty="0"/>
          </a:p>
          <a:p>
            <a:pPr marL="0" indent="0">
              <a:buNone/>
            </a:pPr>
            <a:r>
              <a:rPr lang="ja-JP" altLang="en-US" dirty="0"/>
              <a:t>第８回　</a:t>
            </a:r>
            <a:r>
              <a:rPr lang="en-US" altLang="ja-JP" dirty="0"/>
              <a:t>『</a:t>
            </a:r>
            <a:r>
              <a:rPr lang="ja-JP" altLang="en-US" dirty="0"/>
              <a:t>産業廃棄物の正しい保管方法</a:t>
            </a:r>
            <a:r>
              <a:rPr lang="en-US" altLang="ja-JP" dirty="0"/>
              <a:t>』</a:t>
            </a:r>
          </a:p>
          <a:p>
            <a:pPr marL="0" indent="0">
              <a:buNone/>
            </a:pPr>
            <a:r>
              <a:rPr lang="ja-JP" altLang="en-US" dirty="0"/>
              <a:t>第９回　</a:t>
            </a:r>
            <a:r>
              <a:rPr lang="en-US" altLang="ja-JP" dirty="0"/>
              <a:t>『</a:t>
            </a:r>
            <a:r>
              <a:rPr lang="ja-JP" altLang="en-US" dirty="0"/>
              <a:t>豊田市条例の規定</a:t>
            </a:r>
            <a:r>
              <a:rPr lang="en-US" altLang="ja-JP" dirty="0"/>
              <a:t>』</a:t>
            </a:r>
          </a:p>
          <a:p>
            <a:pPr marL="0" indent="0">
              <a:buNone/>
            </a:pPr>
            <a:r>
              <a:rPr lang="ja-JP" altLang="en-US" dirty="0"/>
              <a:t>第１０回　</a:t>
            </a:r>
            <a:r>
              <a:rPr kumimoji="1" lang="en-US" altLang="ja-JP" dirty="0"/>
              <a:t>『</a:t>
            </a:r>
            <a:r>
              <a:rPr lang="ja-JP" altLang="en-US" dirty="0"/>
              <a:t>建設廃棄物の適正処理</a:t>
            </a:r>
            <a:r>
              <a:rPr kumimoji="1" lang="en-US" altLang="ja-JP" dirty="0"/>
              <a:t>』</a:t>
            </a:r>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108643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063277"/>
            <a:ext cx="8229600" cy="4813995"/>
          </a:xfrm>
        </p:spPr>
        <p:txBody>
          <a:bodyPr>
            <a:normAutofit lnSpcReduction="10000"/>
          </a:bodyPr>
          <a:lstStyle/>
          <a:p>
            <a:pPr marL="0" indent="0">
              <a:buNone/>
            </a:pPr>
            <a:r>
              <a:rPr lang="ja-JP" altLang="en-US" dirty="0"/>
              <a:t>イントロダクションは以上になります。</a:t>
            </a:r>
            <a:endParaRPr lang="en-US" altLang="ja-JP" dirty="0"/>
          </a:p>
          <a:p>
            <a:pPr marL="0" indent="0">
              <a:buNone/>
            </a:pPr>
            <a:endParaRPr kumimoji="1" lang="en-US" altLang="ja-JP" dirty="0"/>
          </a:p>
          <a:p>
            <a:pPr marL="0" indent="0">
              <a:buNone/>
            </a:pPr>
            <a:r>
              <a:rPr lang="ja-JP" altLang="en-US" dirty="0"/>
              <a:t>産廃に関する学習が大事なことはご理解いただけたでしょうか？？</a:t>
            </a:r>
            <a:endParaRPr lang="en-US" altLang="ja-JP" dirty="0"/>
          </a:p>
          <a:p>
            <a:pPr marL="0" indent="0">
              <a:buNone/>
            </a:pPr>
            <a:endParaRPr kumimoji="1" lang="en-US" altLang="ja-JP" dirty="0"/>
          </a:p>
          <a:p>
            <a:pPr marL="0" indent="0">
              <a:buNone/>
            </a:pPr>
            <a:r>
              <a:rPr lang="ja-JP" altLang="en-US" dirty="0"/>
              <a:t>次回は、</a:t>
            </a:r>
            <a:r>
              <a:rPr lang="en-US" altLang="ja-JP" dirty="0"/>
              <a:t>『</a:t>
            </a:r>
            <a:r>
              <a:rPr lang="ja-JP" altLang="en-US" dirty="0"/>
              <a:t>廃棄物とは？</a:t>
            </a:r>
            <a:r>
              <a:rPr lang="en-US" altLang="ja-JP" dirty="0"/>
              <a:t>』</a:t>
            </a:r>
            <a:r>
              <a:rPr lang="ja-JP" altLang="en-US" dirty="0"/>
              <a:t>です。</a:t>
            </a:r>
            <a:endParaRPr lang="en-US" altLang="ja-JP" dirty="0"/>
          </a:p>
          <a:p>
            <a:pPr marL="0" indent="0">
              <a:buNone/>
            </a:pPr>
            <a:endParaRPr kumimoji="1" lang="en-US" altLang="ja-JP" dirty="0"/>
          </a:p>
          <a:p>
            <a:pPr marL="0" indent="0">
              <a:buNone/>
            </a:pPr>
            <a:r>
              <a:rPr lang="ja-JP" altLang="en-US" dirty="0"/>
              <a:t>第２回目にして、早々に産廃処理の核心部分に触れていきます。</a:t>
            </a:r>
            <a:endParaRPr lang="en-US" altLang="ja-JP" dirty="0"/>
          </a:p>
          <a:p>
            <a:pPr marL="0" indent="0">
              <a:buNone/>
            </a:pPr>
            <a:endParaRPr kumimoji="1" lang="en-US" altLang="ja-JP" dirty="0"/>
          </a:p>
          <a:p>
            <a:pPr marL="0" indent="0">
              <a:buNone/>
            </a:pPr>
            <a:endParaRPr kumimoji="1" lang="ja-JP" altLang="en-US"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7260593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1242</Words>
  <Application>Microsoft Office PowerPoint</Application>
  <PresentationFormat>画面に合わせる (4:3)</PresentationFormat>
  <Paragraphs>143</Paragraphs>
  <Slides>8</Slides>
  <Notes>8</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Arial</vt:lpstr>
      <vt:lpstr>Calibri</vt:lpstr>
      <vt:lpstr>Wingdings</vt:lpstr>
      <vt:lpstr>Office ​​テーマ</vt:lpstr>
      <vt:lpstr>１０分でわかる◎ 産業廃棄物ちょっと講座</vt:lpstr>
      <vt:lpstr>はじめに</vt:lpstr>
      <vt:lpstr>産業廃棄物ちょっと講座って？</vt:lpstr>
      <vt:lpstr>当講座で使用する略語</vt:lpstr>
      <vt:lpstr>どんな人向けの講座？</vt:lpstr>
      <vt:lpstr>講座メニュー①</vt:lpstr>
      <vt:lpstr>講座メニュー②</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24</cp:revision>
  <cp:lastPrinted>2015-11-24T10:00:59Z</cp:lastPrinted>
  <dcterms:created xsi:type="dcterms:W3CDTF">2015-10-21T01:57:29Z</dcterms:created>
  <dcterms:modified xsi:type="dcterms:W3CDTF">2023-08-14T02:41:25Z</dcterms:modified>
</cp:coreProperties>
</file>