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6" r:id="rId2"/>
    <p:sldId id="264" r:id="rId3"/>
    <p:sldId id="299" r:id="rId4"/>
    <p:sldId id="300" r:id="rId5"/>
    <p:sldId id="301" r:id="rId6"/>
    <p:sldId id="295" r:id="rId7"/>
    <p:sldId id="303" r:id="rId8"/>
    <p:sldId id="302" r:id="rId9"/>
    <p:sldId id="298" r:id="rId10"/>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4C1A8A3-306A-4EB7-A6B1-4F7E0EB9C5D6}" styleName="中間スタイル 3 - アクセント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6E25E649-3F16-4E02-A733-19D2CDBF48F0}" styleName="中間スタイル 3 - アクセント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22838BEF-8BB2-4498-84A7-C5851F593DF1}" styleName="中間スタイル 4 - アクセント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125E5076-3810-47DD-B79F-674D7AD40C01}" styleName="濃色スタイル 1 - アクセント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淡色スタイル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08FB837D-C827-4EFA-A057-4D05807E0F7C}" styleName="テーマ スタイル 1 - アクセント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69C7853C-536D-4A76-A0AE-DD22124D55A5}" styleName="テーマ スタイル 1 - アクセント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0505E3EF-67EA-436B-97B2-0124C06EBD24}" styleName="中間スタイル 4 - アクセント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6D9F66E-5EB9-4882-86FB-DCBF35E3C3E4}" styleName="中間スタイル 4 - アクセント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4642" autoAdjust="0"/>
  </p:normalViewPr>
  <p:slideViewPr>
    <p:cSldViewPr>
      <p:cViewPr varScale="1">
        <p:scale>
          <a:sx n="85" d="100"/>
          <a:sy n="85" d="100"/>
        </p:scale>
        <p:origin x="2364" y="36"/>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2E6E095-778D-40B3-B513-6E7AA9C51909}" type="datetimeFigureOut">
              <a:rPr kumimoji="1" lang="ja-JP" altLang="en-US" smtClean="0"/>
              <a:t>2023/8/18</a:t>
            </a:fld>
            <a:endParaRPr kumimoji="1" lang="ja-JP" altLang="en-US"/>
          </a:p>
        </p:txBody>
      </p:sp>
      <p:sp>
        <p:nvSpPr>
          <p:cNvPr id="4" name="スライド イメージ プレースホルダー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8460FB8-4EED-49ED-9DFE-AF67500543CC}" type="slidenum">
              <a:rPr kumimoji="1" lang="ja-JP" altLang="en-US" smtClean="0"/>
              <a:t>‹#›</a:t>
            </a:fld>
            <a:endParaRPr kumimoji="1" lang="ja-JP" altLang="en-US"/>
          </a:p>
        </p:txBody>
      </p:sp>
    </p:spTree>
    <p:extLst>
      <p:ext uri="{BB962C8B-B14F-4D97-AF65-F5344CB8AC3E}">
        <p14:creationId xmlns:p14="http://schemas.microsoft.com/office/powerpoint/2010/main" val="3955332502"/>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a:latin typeface="+mn-ea"/>
                <a:ea typeface="+mn-ea"/>
              </a:rPr>
              <a:t>今回のテーマは、「</a:t>
            </a:r>
            <a:r>
              <a:rPr lang="ja-JP" altLang="en-US" sz="1200" dirty="0">
                <a:latin typeface="+mn-ea"/>
                <a:ea typeface="+mn-ea"/>
              </a:rPr>
              <a:t>産業廃棄物の正しい保管方法</a:t>
            </a:r>
            <a:r>
              <a:rPr kumimoji="1" lang="ja-JP" altLang="en-US" dirty="0">
                <a:latin typeface="+mn-ea"/>
                <a:ea typeface="+mn-ea"/>
              </a:rPr>
              <a:t>」です。</a:t>
            </a:r>
            <a:endParaRPr kumimoji="1" lang="en-US" altLang="ja-JP" dirty="0">
              <a:latin typeface="+mn-ea"/>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latin typeface="+mn-ea"/>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a:latin typeface="+mn-ea"/>
                <a:ea typeface="+mn-ea"/>
              </a:rPr>
              <a:t>産廃は、保管する方法が廃棄物処理法により定められています。</a:t>
            </a:r>
            <a:endParaRPr kumimoji="1" lang="en-US" altLang="ja-JP" dirty="0">
              <a:latin typeface="+mn-ea"/>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a:latin typeface="+mn-ea"/>
                <a:ea typeface="+mn-ea"/>
              </a:rPr>
              <a:t>それを保管基準と呼び、保管基準が守られていない保管は違反となり、悪質なものは、それだけで改善命令の対象となることがあります。</a:t>
            </a:r>
            <a:endParaRPr kumimoji="1" lang="en-US" altLang="ja-JP" dirty="0">
              <a:latin typeface="+mn-ea"/>
              <a:ea typeface="+mn-ea"/>
            </a:endParaRPr>
          </a:p>
          <a:p>
            <a:endParaRPr kumimoji="1" lang="ja-JP" altLang="en-US" dirty="0">
              <a:latin typeface="+mn-ea"/>
              <a:ea typeface="+mn-ea"/>
            </a:endParaRPr>
          </a:p>
        </p:txBody>
      </p:sp>
      <p:sp>
        <p:nvSpPr>
          <p:cNvPr id="4" name="スライド番号プレースホルダー 3"/>
          <p:cNvSpPr>
            <a:spLocks noGrp="1"/>
          </p:cNvSpPr>
          <p:nvPr>
            <p:ph type="sldNum" sz="quarter" idx="10"/>
          </p:nvPr>
        </p:nvSpPr>
        <p:spPr/>
        <p:txBody>
          <a:bodyPr/>
          <a:lstStyle/>
          <a:p>
            <a:fld id="{78460FB8-4EED-49ED-9DFE-AF67500543CC}" type="slidenum">
              <a:rPr kumimoji="1" lang="ja-JP" altLang="en-US" smtClean="0"/>
              <a:t>1</a:t>
            </a:fld>
            <a:endParaRPr kumimoji="1" lang="ja-JP" altLang="en-US"/>
          </a:p>
        </p:txBody>
      </p:sp>
    </p:spTree>
    <p:extLst>
      <p:ext uri="{BB962C8B-B14F-4D97-AF65-F5344CB8AC3E}">
        <p14:creationId xmlns:p14="http://schemas.microsoft.com/office/powerpoint/2010/main" val="13340038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None/>
            </a:pPr>
            <a:r>
              <a:rPr lang="ja-JP" altLang="en-US" dirty="0">
                <a:latin typeface="+mn-ea"/>
                <a:ea typeface="+mn-ea"/>
              </a:rPr>
              <a:t>まずは、廃棄物処理法の規定を見てみましょう。</a:t>
            </a:r>
            <a:endParaRPr lang="en-US" altLang="ja-JP" dirty="0">
              <a:latin typeface="+mn-ea"/>
              <a:ea typeface="+mn-ea"/>
            </a:endParaRPr>
          </a:p>
          <a:p>
            <a:pPr marL="0" indent="0">
              <a:buNone/>
            </a:pPr>
            <a:endParaRPr lang="en-US" altLang="ja-JP" dirty="0">
              <a:latin typeface="+mn-ea"/>
              <a:ea typeface="+mn-ea"/>
            </a:endParaRPr>
          </a:p>
          <a:p>
            <a:pPr marL="0" indent="0">
              <a:buNone/>
            </a:pPr>
            <a:r>
              <a:rPr lang="ja-JP" altLang="en-US" dirty="0">
                <a:latin typeface="+mn-ea"/>
                <a:ea typeface="+mn-ea"/>
              </a:rPr>
              <a:t>第１２条第２項</a:t>
            </a:r>
            <a:endParaRPr lang="en-US" altLang="ja-JP" dirty="0">
              <a:latin typeface="+mn-ea"/>
              <a:ea typeface="+mn-ea"/>
            </a:endParaRPr>
          </a:p>
          <a:p>
            <a:pPr marL="0" indent="0">
              <a:buNone/>
            </a:pPr>
            <a:r>
              <a:rPr lang="ja-JP" altLang="en-US" dirty="0">
                <a:latin typeface="+mn-ea"/>
                <a:ea typeface="+mn-ea"/>
              </a:rPr>
              <a:t>事業者は、その産業廃棄物が運搬されるまでの間、環境省令で定める技術上の基準に従い、生活環境の保全上支障のないようにこれを保管しなければならない。</a:t>
            </a:r>
            <a:endParaRPr lang="en-US" altLang="ja-JP" dirty="0">
              <a:latin typeface="+mn-ea"/>
              <a:ea typeface="+mn-ea"/>
            </a:endParaRPr>
          </a:p>
          <a:p>
            <a:endParaRPr lang="en-US" altLang="ja-JP" dirty="0">
              <a:latin typeface="+mn-ea"/>
              <a:ea typeface="+mn-ea"/>
            </a:endParaRPr>
          </a:p>
          <a:p>
            <a:r>
              <a:rPr lang="ja-JP" altLang="en-US" dirty="0">
                <a:latin typeface="+mn-ea"/>
                <a:ea typeface="+mn-ea"/>
              </a:rPr>
              <a:t>ここで言う、「環境省令で定める技術上の基準」のことを保管基準と呼んでいます。</a:t>
            </a:r>
            <a:endParaRPr kumimoji="1" lang="ja-JP" altLang="en-US" dirty="0">
              <a:latin typeface="+mn-ea"/>
              <a:ea typeface="+mn-ea"/>
            </a:endParaRPr>
          </a:p>
        </p:txBody>
      </p:sp>
      <p:sp>
        <p:nvSpPr>
          <p:cNvPr id="4" name="スライド番号プレースホルダー 3"/>
          <p:cNvSpPr>
            <a:spLocks noGrp="1"/>
          </p:cNvSpPr>
          <p:nvPr>
            <p:ph type="sldNum" sz="quarter" idx="10"/>
          </p:nvPr>
        </p:nvSpPr>
        <p:spPr/>
        <p:txBody>
          <a:bodyPr/>
          <a:lstStyle/>
          <a:p>
            <a:fld id="{78460FB8-4EED-49ED-9DFE-AF67500543CC}" type="slidenum">
              <a:rPr kumimoji="1" lang="ja-JP" altLang="en-US" smtClean="0"/>
              <a:t>2</a:t>
            </a:fld>
            <a:endParaRPr kumimoji="1" lang="ja-JP" altLang="en-US"/>
          </a:p>
        </p:txBody>
      </p:sp>
    </p:spTree>
    <p:extLst>
      <p:ext uri="{BB962C8B-B14F-4D97-AF65-F5344CB8AC3E}">
        <p14:creationId xmlns:p14="http://schemas.microsoft.com/office/powerpoint/2010/main" val="24359457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buFont typeface="Wingdings" panose="05000000000000000000" pitchFamily="2" charset="2"/>
              <a:buNone/>
            </a:pPr>
            <a:r>
              <a:rPr lang="ja-JP" altLang="en-US" sz="1200" dirty="0">
                <a:latin typeface="+mn-ea"/>
                <a:ea typeface="+mn-ea"/>
              </a:rPr>
              <a:t>保管基準は大きく分けて次の４つで構成されています。</a:t>
            </a:r>
            <a:endParaRPr lang="en-US" altLang="ja-JP" sz="1200" dirty="0">
              <a:latin typeface="+mn-ea"/>
              <a:ea typeface="+mn-ea"/>
            </a:endParaRPr>
          </a:p>
          <a:p>
            <a:pPr>
              <a:buFont typeface="Wingdings" panose="05000000000000000000" pitchFamily="2" charset="2"/>
              <a:buNone/>
            </a:pPr>
            <a:endParaRPr lang="en-US" altLang="ja-JP" sz="1200" dirty="0">
              <a:latin typeface="+mn-ea"/>
              <a:ea typeface="+mn-ea"/>
            </a:endParaRPr>
          </a:p>
          <a:p>
            <a:pPr>
              <a:buFont typeface="Wingdings" panose="05000000000000000000" pitchFamily="2" charset="2"/>
              <a:buNone/>
            </a:pPr>
            <a:r>
              <a:rPr lang="ja-JP" altLang="en-US" sz="1200" dirty="0">
                <a:latin typeface="+mn-ea"/>
                <a:ea typeface="+mn-ea"/>
              </a:rPr>
              <a:t>囲いがあること</a:t>
            </a:r>
            <a:endParaRPr lang="en-US" altLang="ja-JP" sz="1200" dirty="0">
              <a:latin typeface="+mn-ea"/>
              <a:ea typeface="+mn-ea"/>
            </a:endParaRPr>
          </a:p>
          <a:p>
            <a:pPr marL="0" indent="0">
              <a:buNone/>
            </a:pPr>
            <a:r>
              <a:rPr lang="ja-JP" altLang="en-US" sz="1200" dirty="0">
                <a:latin typeface="+mn-ea"/>
                <a:ea typeface="+mn-ea"/>
              </a:rPr>
              <a:t>これは、人の侵入を防止し、事故を未然に防ぎ、廃棄物保管場所を明確にし、過剰保管を防止します。</a:t>
            </a:r>
            <a:endParaRPr lang="en-US" altLang="ja-JP" sz="1200" dirty="0">
              <a:latin typeface="+mn-ea"/>
              <a:ea typeface="+mn-ea"/>
            </a:endParaRPr>
          </a:p>
          <a:p>
            <a:pPr>
              <a:buFont typeface="Wingdings" panose="05000000000000000000" pitchFamily="2" charset="2"/>
              <a:buNone/>
            </a:pPr>
            <a:endParaRPr lang="en-US" altLang="ja-JP" sz="1200" dirty="0">
              <a:latin typeface="+mn-ea"/>
              <a:ea typeface="+mn-ea"/>
            </a:endParaRPr>
          </a:p>
          <a:p>
            <a:pPr>
              <a:buFont typeface="Wingdings" panose="05000000000000000000" pitchFamily="2" charset="2"/>
              <a:buNone/>
            </a:pPr>
            <a:r>
              <a:rPr lang="ja-JP" altLang="en-US" sz="1200" dirty="0">
                <a:latin typeface="+mn-ea"/>
                <a:ea typeface="+mn-ea"/>
              </a:rPr>
              <a:t>掲示板があること</a:t>
            </a:r>
            <a:endParaRPr lang="en-US" altLang="ja-JP" sz="1200" dirty="0">
              <a:latin typeface="+mn-ea"/>
              <a:ea typeface="+mn-ea"/>
            </a:endParaRPr>
          </a:p>
          <a:p>
            <a:pPr marL="0" indent="0">
              <a:buNone/>
            </a:pPr>
            <a:r>
              <a:rPr lang="ja-JP" altLang="en-US" sz="1200" dirty="0">
                <a:latin typeface="+mn-ea"/>
                <a:ea typeface="+mn-ea"/>
              </a:rPr>
              <a:t>これは、次スライドで説明する掲示板を設置することで、対外的に産廃を保管している場所等を明確にします。</a:t>
            </a:r>
            <a:endParaRPr lang="en-US" altLang="ja-JP" sz="1200" dirty="0">
              <a:latin typeface="+mn-ea"/>
              <a:ea typeface="+mn-ea"/>
            </a:endParaRPr>
          </a:p>
          <a:p>
            <a:pPr>
              <a:buFont typeface="Wingdings" panose="05000000000000000000" pitchFamily="2" charset="2"/>
              <a:buNone/>
            </a:pPr>
            <a:endParaRPr lang="en-US" altLang="ja-JP" sz="1200" dirty="0">
              <a:latin typeface="+mn-ea"/>
              <a:ea typeface="+mn-ea"/>
            </a:endParaRPr>
          </a:p>
          <a:p>
            <a:pPr>
              <a:buFont typeface="Wingdings" panose="05000000000000000000" pitchFamily="2" charset="2"/>
              <a:buNone/>
            </a:pPr>
            <a:r>
              <a:rPr lang="ja-JP" altLang="en-US" sz="1200" dirty="0">
                <a:latin typeface="+mn-ea"/>
                <a:ea typeface="+mn-ea"/>
              </a:rPr>
              <a:t>産廃の飛散・流出がなく、汚水の地下浸透がなく、悪臭が発散しないこと</a:t>
            </a:r>
            <a:endParaRPr lang="en-US" altLang="ja-JP" sz="1200" dirty="0">
              <a:latin typeface="+mn-ea"/>
              <a:ea typeface="+mn-ea"/>
            </a:endParaRPr>
          </a:p>
          <a:p>
            <a:pPr>
              <a:buFont typeface="Wingdings" panose="05000000000000000000" pitchFamily="2" charset="2"/>
              <a:buNone/>
            </a:pPr>
            <a:r>
              <a:rPr lang="ja-JP" altLang="en-US" sz="1200" dirty="0">
                <a:latin typeface="+mn-ea"/>
                <a:ea typeface="+mn-ea"/>
              </a:rPr>
              <a:t>これは当然ですね。</a:t>
            </a:r>
            <a:endParaRPr lang="en-US" altLang="ja-JP" sz="1200" dirty="0">
              <a:latin typeface="+mn-ea"/>
              <a:ea typeface="+mn-ea"/>
            </a:endParaRPr>
          </a:p>
          <a:p>
            <a:pPr>
              <a:buFont typeface="Wingdings" panose="05000000000000000000" pitchFamily="2" charset="2"/>
              <a:buNone/>
            </a:pPr>
            <a:r>
              <a:rPr lang="ja-JP" altLang="en-US" sz="1200" dirty="0">
                <a:latin typeface="+mn-ea"/>
                <a:ea typeface="+mn-ea"/>
              </a:rPr>
              <a:t>環境への影響を考え、強風で飛んでいくなら、飛ばないような措置を、汚水が出るのであればその汚水が地下に浸透していかないような措置をとることとされています。</a:t>
            </a:r>
            <a:endParaRPr lang="en-US" altLang="ja-JP" sz="1200" dirty="0">
              <a:latin typeface="+mn-ea"/>
              <a:ea typeface="+mn-ea"/>
            </a:endParaRPr>
          </a:p>
          <a:p>
            <a:pPr>
              <a:buFont typeface="Wingdings" panose="05000000000000000000" pitchFamily="2" charset="2"/>
              <a:buNone/>
            </a:pPr>
            <a:endParaRPr lang="en-US" altLang="ja-JP" sz="1200" dirty="0">
              <a:latin typeface="+mn-ea"/>
              <a:ea typeface="+mn-ea"/>
            </a:endParaRPr>
          </a:p>
          <a:p>
            <a:pPr>
              <a:buFont typeface="Wingdings" panose="05000000000000000000" pitchFamily="2" charset="2"/>
              <a:buNone/>
            </a:pPr>
            <a:r>
              <a:rPr lang="ja-JP" altLang="en-US" sz="1200" dirty="0">
                <a:latin typeface="+mn-ea"/>
                <a:ea typeface="+mn-ea"/>
              </a:rPr>
              <a:t>積み上げ高さがその制限内であること</a:t>
            </a:r>
            <a:endParaRPr lang="en-US" altLang="ja-JP" sz="1200" dirty="0">
              <a:latin typeface="+mn-ea"/>
              <a:ea typeface="+mn-ea"/>
            </a:endParaRPr>
          </a:p>
          <a:p>
            <a:pPr marL="0" indent="0">
              <a:buNone/>
            </a:pPr>
            <a:r>
              <a:rPr lang="ja-JP" altLang="en-US" sz="1200" dirty="0">
                <a:latin typeface="+mn-ea"/>
                <a:ea typeface="+mn-ea"/>
              </a:rPr>
              <a:t>これは、屋外で容器を用いない保管の場合のみに適用されます。</a:t>
            </a:r>
            <a:endParaRPr lang="en-US" altLang="ja-JP" sz="1200" dirty="0">
              <a:latin typeface="+mn-ea"/>
              <a:ea typeface="+mn-ea"/>
            </a:endParaRPr>
          </a:p>
          <a:p>
            <a:pPr marL="0" indent="0">
              <a:buNone/>
            </a:pPr>
            <a:r>
              <a:rPr lang="ja-JP" altLang="en-US" sz="1200" dirty="0">
                <a:latin typeface="+mn-ea"/>
                <a:ea typeface="+mn-ea"/>
              </a:rPr>
              <a:t>屋外で容器を用いない場合、かなりの量の産廃が保管できてしまうため、過剰保管を防ぐため上限を定めています。</a:t>
            </a:r>
            <a:endParaRPr lang="en-US" altLang="ja-JP" sz="1200" dirty="0">
              <a:latin typeface="+mn-ea"/>
              <a:ea typeface="+mn-ea"/>
            </a:endParaRPr>
          </a:p>
        </p:txBody>
      </p:sp>
      <p:sp>
        <p:nvSpPr>
          <p:cNvPr id="4" name="スライド番号プレースホルダー 3"/>
          <p:cNvSpPr>
            <a:spLocks noGrp="1"/>
          </p:cNvSpPr>
          <p:nvPr>
            <p:ph type="sldNum" sz="quarter" idx="10"/>
          </p:nvPr>
        </p:nvSpPr>
        <p:spPr/>
        <p:txBody>
          <a:bodyPr/>
          <a:lstStyle/>
          <a:p>
            <a:fld id="{78460FB8-4EED-49ED-9DFE-AF67500543CC}" type="slidenum">
              <a:rPr kumimoji="1" lang="ja-JP" altLang="en-US" smtClean="0"/>
              <a:t>3</a:t>
            </a:fld>
            <a:endParaRPr kumimoji="1" lang="ja-JP" altLang="en-US"/>
          </a:p>
        </p:txBody>
      </p:sp>
    </p:spTree>
    <p:extLst>
      <p:ext uri="{BB962C8B-B14F-4D97-AF65-F5344CB8AC3E}">
        <p14:creationId xmlns:p14="http://schemas.microsoft.com/office/powerpoint/2010/main" val="34563420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latin typeface="+mn-ea"/>
                <a:ea typeface="+mn-ea"/>
              </a:rPr>
              <a:t>これは掲示板の例です。</a:t>
            </a:r>
            <a:endParaRPr kumimoji="1" lang="en-US" altLang="ja-JP" dirty="0">
              <a:latin typeface="+mn-ea"/>
              <a:ea typeface="+mn-ea"/>
            </a:endParaRPr>
          </a:p>
          <a:p>
            <a:r>
              <a:rPr kumimoji="1" lang="ja-JP" altLang="en-US" dirty="0">
                <a:latin typeface="+mn-ea"/>
                <a:ea typeface="+mn-ea"/>
              </a:rPr>
              <a:t>掲示板は、記載項目と大きさが決められています。</a:t>
            </a:r>
            <a:endParaRPr kumimoji="1" lang="en-US" altLang="ja-JP" dirty="0">
              <a:latin typeface="+mn-ea"/>
              <a:ea typeface="+mn-ea"/>
            </a:endParaRPr>
          </a:p>
          <a:p>
            <a:endParaRPr kumimoji="1" lang="en-US" altLang="ja-JP" dirty="0">
              <a:latin typeface="+mn-ea"/>
              <a:ea typeface="+mn-ea"/>
            </a:endParaRPr>
          </a:p>
          <a:p>
            <a:r>
              <a:rPr kumimoji="1" lang="ja-JP" altLang="en-US" dirty="0">
                <a:latin typeface="+mn-ea"/>
                <a:ea typeface="+mn-ea"/>
              </a:rPr>
              <a:t>記載項目は、</a:t>
            </a:r>
            <a:endParaRPr kumimoji="1" lang="en-US" altLang="ja-JP" dirty="0">
              <a:latin typeface="+mn-ea"/>
              <a:ea typeface="+mn-ea"/>
            </a:endParaRPr>
          </a:p>
          <a:p>
            <a:r>
              <a:rPr kumimoji="1" lang="ja-JP" altLang="en-US" dirty="0">
                <a:latin typeface="+mn-ea"/>
                <a:ea typeface="+mn-ea"/>
              </a:rPr>
              <a:t>・産業廃棄物の保管場所である旨</a:t>
            </a:r>
            <a:endParaRPr kumimoji="1" lang="en-US" altLang="ja-JP" dirty="0">
              <a:latin typeface="+mn-ea"/>
              <a:ea typeface="+mn-ea"/>
            </a:endParaRPr>
          </a:p>
          <a:p>
            <a:r>
              <a:rPr kumimoji="1" lang="ja-JP" altLang="en-US" dirty="0">
                <a:latin typeface="+mn-ea"/>
                <a:ea typeface="+mn-ea"/>
              </a:rPr>
              <a:t>・保管する産業廃棄物の種類</a:t>
            </a:r>
            <a:endParaRPr kumimoji="1" lang="en-US" altLang="ja-JP" dirty="0">
              <a:latin typeface="+mn-ea"/>
              <a:ea typeface="+mn-ea"/>
            </a:endParaRPr>
          </a:p>
          <a:p>
            <a:r>
              <a:rPr kumimoji="1" lang="ja-JP" altLang="en-US" dirty="0">
                <a:latin typeface="+mn-ea"/>
                <a:ea typeface="+mn-ea"/>
              </a:rPr>
              <a:t>・管理者の氏名・名称・連絡先</a:t>
            </a:r>
            <a:endParaRPr kumimoji="1" lang="en-US" altLang="ja-JP" dirty="0">
              <a:latin typeface="+mn-ea"/>
              <a:ea typeface="+mn-ea"/>
            </a:endParaRPr>
          </a:p>
          <a:p>
            <a:r>
              <a:rPr kumimoji="1" lang="ja-JP" altLang="en-US" dirty="0">
                <a:latin typeface="+mn-ea"/>
                <a:ea typeface="+mn-ea"/>
              </a:rPr>
              <a:t>・最大積み上げ高さ</a:t>
            </a:r>
            <a:endParaRPr kumimoji="1" lang="en-US" altLang="ja-JP" dirty="0">
              <a:latin typeface="+mn-ea"/>
              <a:ea typeface="+mn-ea"/>
            </a:endParaRPr>
          </a:p>
          <a:p>
            <a:r>
              <a:rPr kumimoji="1" lang="ja-JP" altLang="en-US" dirty="0">
                <a:latin typeface="+mn-ea"/>
                <a:ea typeface="+mn-ea"/>
              </a:rPr>
              <a:t>保管する産廃に石綿が含まれる場合は、その旨も記載しなくてはなりません。</a:t>
            </a:r>
            <a:endParaRPr kumimoji="1" lang="en-US" altLang="ja-JP" dirty="0">
              <a:latin typeface="+mn-ea"/>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dirty="0">
                <a:latin typeface="+mn-ea"/>
                <a:ea typeface="+mn-ea"/>
              </a:rPr>
              <a:t>最大保管高さは、屋外で容器を用いずに保管する場合のみ記載しなくてはなりません。</a:t>
            </a:r>
            <a:endParaRPr kumimoji="1" lang="en-US" altLang="ja-JP" dirty="0">
              <a:latin typeface="+mn-ea"/>
              <a:ea typeface="+mn-ea"/>
            </a:endParaRPr>
          </a:p>
          <a:p>
            <a:r>
              <a:rPr kumimoji="1" lang="ja-JP" altLang="en-US" dirty="0">
                <a:latin typeface="+mn-ea"/>
                <a:ea typeface="+mn-ea"/>
              </a:rPr>
              <a:t>大きさは、縦横６０ｃｍ以上で作成してください。</a:t>
            </a:r>
            <a:endParaRPr kumimoji="1" lang="en-US" altLang="ja-JP" dirty="0">
              <a:latin typeface="+mn-ea"/>
              <a:ea typeface="+mn-ea"/>
            </a:endParaRPr>
          </a:p>
          <a:p>
            <a:r>
              <a:rPr kumimoji="1" lang="ja-JP" altLang="en-US" dirty="0">
                <a:latin typeface="+mn-ea"/>
                <a:ea typeface="+mn-ea"/>
              </a:rPr>
              <a:t>この掲示板は見やすいところに設置してください。</a:t>
            </a:r>
            <a:endParaRPr kumimoji="1" lang="en-US" altLang="ja-JP" dirty="0">
              <a:latin typeface="+mn-ea"/>
              <a:ea typeface="+mn-ea"/>
            </a:endParaRPr>
          </a:p>
        </p:txBody>
      </p:sp>
      <p:sp>
        <p:nvSpPr>
          <p:cNvPr id="4" name="スライド番号プレースホルダー 3"/>
          <p:cNvSpPr>
            <a:spLocks noGrp="1"/>
          </p:cNvSpPr>
          <p:nvPr>
            <p:ph type="sldNum" sz="quarter" idx="10"/>
          </p:nvPr>
        </p:nvSpPr>
        <p:spPr/>
        <p:txBody>
          <a:bodyPr/>
          <a:lstStyle/>
          <a:p>
            <a:fld id="{78460FB8-4EED-49ED-9DFE-AF67500543CC}" type="slidenum">
              <a:rPr kumimoji="1" lang="ja-JP" altLang="en-US" smtClean="0"/>
              <a:t>4</a:t>
            </a:fld>
            <a:endParaRPr kumimoji="1" lang="ja-JP" altLang="en-US"/>
          </a:p>
        </p:txBody>
      </p:sp>
    </p:spTree>
    <p:extLst>
      <p:ext uri="{BB962C8B-B14F-4D97-AF65-F5344CB8AC3E}">
        <p14:creationId xmlns:p14="http://schemas.microsoft.com/office/powerpoint/2010/main" val="11249612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z="1200" dirty="0">
                <a:latin typeface="+mn-ea"/>
                <a:ea typeface="+mn-ea"/>
              </a:rPr>
              <a:t>汚水が生ずるおそれがある場合は、排水溝等を設置すること、底面を不浸透性の材料で覆うこととされています。</a:t>
            </a:r>
            <a:endParaRPr kumimoji="1" lang="en-US" altLang="ja-JP" sz="1200" dirty="0">
              <a:latin typeface="+mn-ea"/>
              <a:ea typeface="+mn-ea"/>
            </a:endParaRPr>
          </a:p>
          <a:p>
            <a:pPr marL="0" marR="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kumimoji="1" lang="ja-JP" altLang="en-US" sz="1200" dirty="0">
                <a:latin typeface="+mn-ea"/>
                <a:ea typeface="+mn-ea"/>
              </a:rPr>
              <a:t>排水溝等は、</a:t>
            </a:r>
            <a:r>
              <a:rPr lang="ja-JP" altLang="en-US" sz="1200" dirty="0">
                <a:latin typeface="+mn-ea"/>
                <a:ea typeface="+mn-ea"/>
              </a:rPr>
              <a:t>河川等の公共水域への汚水の流入を防止します。</a:t>
            </a:r>
            <a:endParaRPr lang="en-US" altLang="ja-JP" sz="1200" dirty="0">
              <a:latin typeface="+mn-ea"/>
              <a:ea typeface="+mn-ea"/>
            </a:endParaRPr>
          </a:p>
          <a:p>
            <a:pPr marL="0" marR="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ja-JP" altLang="en-US" sz="1200" dirty="0">
                <a:latin typeface="+mn-ea"/>
                <a:ea typeface="+mn-ea"/>
              </a:rPr>
              <a:t>雨水も含めて、保管場所から汚水が生じるのであれば、排水溝等を設置して、しっかり管理しなくてはなりません。</a:t>
            </a:r>
            <a:endParaRPr lang="en-US" altLang="ja-JP" sz="1200" dirty="0">
              <a:latin typeface="+mn-ea"/>
              <a:ea typeface="+mn-ea"/>
            </a:endParaRPr>
          </a:p>
          <a:p>
            <a:pPr marL="0" marR="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ja-JP" altLang="en-US" sz="1200" dirty="0">
                <a:latin typeface="+mn-ea"/>
                <a:ea typeface="+mn-ea"/>
              </a:rPr>
              <a:t>当然、設置した排水溝等は、定期的に泥を出したり、管理が必要です。</a:t>
            </a:r>
            <a:endParaRPr lang="en-US" altLang="ja-JP" sz="1200" dirty="0">
              <a:latin typeface="+mn-ea"/>
              <a:ea typeface="+mn-ea"/>
            </a:endParaRPr>
          </a:p>
          <a:p>
            <a:pPr marL="0" indent="0">
              <a:buNone/>
            </a:pPr>
            <a:endParaRPr lang="en-US" altLang="ja-JP" sz="1200" dirty="0">
              <a:latin typeface="+mn-ea"/>
              <a:ea typeface="+mn-ea"/>
            </a:endParaRPr>
          </a:p>
          <a:p>
            <a:pPr>
              <a:buFont typeface="Wingdings" panose="05000000000000000000" pitchFamily="2" charset="2"/>
              <a:buNone/>
            </a:pPr>
            <a:r>
              <a:rPr kumimoji="1" lang="ja-JP" altLang="en-US" sz="1200" dirty="0">
                <a:latin typeface="+mn-ea"/>
                <a:ea typeface="+mn-ea"/>
              </a:rPr>
              <a:t>底面を不浸透性の材料で覆うことで、</a:t>
            </a:r>
            <a:r>
              <a:rPr lang="ja-JP" altLang="en-US" sz="1200" dirty="0">
                <a:latin typeface="+mn-ea"/>
                <a:ea typeface="+mn-ea"/>
              </a:rPr>
              <a:t>地下水の汚染を防止します。</a:t>
            </a:r>
            <a:endParaRPr kumimoji="1" lang="ja-JP" altLang="en-US" sz="1200" dirty="0">
              <a:latin typeface="+mn-ea"/>
              <a:ea typeface="+mn-ea"/>
            </a:endParaRPr>
          </a:p>
          <a:p>
            <a:r>
              <a:rPr kumimoji="1" lang="ja-JP" altLang="en-US" sz="1200" dirty="0">
                <a:latin typeface="+mn-ea"/>
                <a:ea typeface="+mn-ea"/>
              </a:rPr>
              <a:t>産廃の中には、雨水等に触れると、有害な物が溶け出してしまうものもあります。</a:t>
            </a:r>
            <a:endParaRPr kumimoji="1" lang="en-US" altLang="ja-JP" sz="1200" dirty="0">
              <a:latin typeface="+mn-ea"/>
              <a:ea typeface="+mn-ea"/>
            </a:endParaRPr>
          </a:p>
          <a:p>
            <a:r>
              <a:rPr kumimoji="1" lang="ja-JP" altLang="en-US" sz="1200" dirty="0">
                <a:latin typeface="+mn-ea"/>
                <a:ea typeface="+mn-ea"/>
              </a:rPr>
              <a:t>その水が地面にそのまま浸透していくと、環境に悪影響を与えてしまいます。</a:t>
            </a:r>
          </a:p>
        </p:txBody>
      </p:sp>
      <p:sp>
        <p:nvSpPr>
          <p:cNvPr id="4" name="スライド番号プレースホルダー 3"/>
          <p:cNvSpPr>
            <a:spLocks noGrp="1"/>
          </p:cNvSpPr>
          <p:nvPr>
            <p:ph type="sldNum" sz="quarter" idx="10"/>
          </p:nvPr>
        </p:nvSpPr>
        <p:spPr/>
        <p:txBody>
          <a:bodyPr/>
          <a:lstStyle/>
          <a:p>
            <a:fld id="{78460FB8-4EED-49ED-9DFE-AF67500543CC}" type="slidenum">
              <a:rPr kumimoji="1" lang="ja-JP" altLang="en-US" smtClean="0"/>
              <a:t>5</a:t>
            </a:fld>
            <a:endParaRPr kumimoji="1" lang="ja-JP" altLang="en-US"/>
          </a:p>
        </p:txBody>
      </p:sp>
    </p:spTree>
    <p:extLst>
      <p:ext uri="{BB962C8B-B14F-4D97-AF65-F5344CB8AC3E}">
        <p14:creationId xmlns:p14="http://schemas.microsoft.com/office/powerpoint/2010/main" val="36273011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latin typeface="+mn-ea"/>
                <a:ea typeface="+mn-ea"/>
              </a:rPr>
              <a:t>積上げ高さの上限については、具体的な数値が定められているわけではありません。</a:t>
            </a:r>
            <a:endParaRPr kumimoji="1" lang="en-US" altLang="ja-JP" dirty="0">
              <a:latin typeface="+mn-ea"/>
              <a:ea typeface="+mn-ea"/>
            </a:endParaRPr>
          </a:p>
          <a:p>
            <a:endParaRPr kumimoji="1" lang="en-US" altLang="ja-JP" dirty="0">
              <a:latin typeface="+mn-ea"/>
              <a:ea typeface="+mn-ea"/>
            </a:endParaRPr>
          </a:p>
          <a:p>
            <a:r>
              <a:rPr kumimoji="1" lang="ja-JP" altLang="en-US" dirty="0">
                <a:latin typeface="+mn-ea"/>
                <a:ea typeface="+mn-ea"/>
              </a:rPr>
              <a:t>定められているのは、</a:t>
            </a:r>
            <a:endParaRPr kumimoji="1" lang="en-US" altLang="ja-JP" dirty="0">
              <a:latin typeface="+mn-ea"/>
              <a:ea typeface="+mn-ea"/>
            </a:endParaRPr>
          </a:p>
          <a:p>
            <a:endParaRPr kumimoji="1" lang="en-US" altLang="ja-JP" dirty="0">
              <a:latin typeface="+mn-ea"/>
              <a:ea typeface="+mn-ea"/>
            </a:endParaRPr>
          </a:p>
          <a:p>
            <a:r>
              <a:rPr kumimoji="1" lang="ja-JP" altLang="en-US" dirty="0">
                <a:latin typeface="+mn-ea"/>
                <a:ea typeface="+mn-ea"/>
              </a:rPr>
              <a:t>★</a:t>
            </a:r>
            <a:endParaRPr kumimoji="1" lang="en-US" altLang="ja-JP" dirty="0">
              <a:latin typeface="+mn-ea"/>
              <a:ea typeface="+mn-ea"/>
            </a:endParaRPr>
          </a:p>
          <a:p>
            <a:endParaRPr kumimoji="1" lang="en-US" altLang="ja-JP" dirty="0">
              <a:latin typeface="+mn-ea"/>
              <a:ea typeface="+mn-ea"/>
            </a:endParaRPr>
          </a:p>
          <a:p>
            <a:r>
              <a:rPr kumimoji="1" lang="ja-JP" altLang="en-US" dirty="0">
                <a:latin typeface="+mn-ea"/>
                <a:ea typeface="+mn-ea"/>
              </a:rPr>
              <a:t>５０％勾配と呼ばれる角度です。</a:t>
            </a:r>
            <a:endParaRPr kumimoji="1" lang="en-US" altLang="ja-JP" dirty="0">
              <a:latin typeface="+mn-ea"/>
              <a:ea typeface="+mn-ea"/>
            </a:endParaRPr>
          </a:p>
          <a:p>
            <a:r>
              <a:rPr kumimoji="1" lang="ja-JP" altLang="en-US" dirty="0">
                <a:latin typeface="+mn-ea"/>
                <a:ea typeface="+mn-ea"/>
              </a:rPr>
              <a:t>平行に２、垂直に１から成る勾配が５０％勾配です。</a:t>
            </a:r>
            <a:endParaRPr kumimoji="1" lang="en-US" altLang="ja-JP" dirty="0">
              <a:latin typeface="+mn-ea"/>
              <a:ea typeface="+mn-ea"/>
            </a:endParaRPr>
          </a:p>
          <a:p>
            <a:r>
              <a:rPr kumimoji="1" lang="ja-JP" altLang="en-US" dirty="0">
                <a:latin typeface="+mn-ea"/>
                <a:ea typeface="+mn-ea"/>
              </a:rPr>
              <a:t>産業廃棄物の荷重が直接囲いにかからない場合は、地面の両側から５０％勾配の線を引き、</a:t>
            </a:r>
            <a:endParaRPr kumimoji="1" lang="en-US" altLang="ja-JP" dirty="0">
              <a:latin typeface="+mn-ea"/>
              <a:ea typeface="+mn-ea"/>
            </a:endParaRPr>
          </a:p>
          <a:p>
            <a:endParaRPr kumimoji="1" lang="en-US" altLang="ja-JP" dirty="0">
              <a:latin typeface="+mn-ea"/>
              <a:ea typeface="+mn-ea"/>
            </a:endParaRPr>
          </a:p>
          <a:p>
            <a:r>
              <a:rPr kumimoji="1" lang="ja-JP" altLang="en-US" dirty="0">
                <a:latin typeface="+mn-ea"/>
                <a:ea typeface="+mn-ea"/>
              </a:rPr>
              <a:t>★</a:t>
            </a:r>
            <a:endParaRPr kumimoji="1" lang="en-US" altLang="ja-JP" dirty="0">
              <a:latin typeface="+mn-ea"/>
              <a:ea typeface="+mn-ea"/>
            </a:endParaRPr>
          </a:p>
          <a:p>
            <a:endParaRPr kumimoji="1" lang="en-US" altLang="ja-JP" dirty="0">
              <a:latin typeface="+mn-ea"/>
              <a:ea typeface="+mn-ea"/>
            </a:endParaRPr>
          </a:p>
          <a:p>
            <a:r>
              <a:rPr kumimoji="1" lang="ja-JP" altLang="en-US" dirty="0">
                <a:latin typeface="+mn-ea"/>
                <a:ea typeface="+mn-ea"/>
              </a:rPr>
              <a:t>できる三角形の頂点が産廃を保管できる高さの上限であり、同時に保管できる範囲の上限ともなります。</a:t>
            </a:r>
            <a:endParaRPr kumimoji="1" lang="en-US" altLang="ja-JP" dirty="0">
              <a:latin typeface="+mn-ea"/>
              <a:ea typeface="+mn-ea"/>
            </a:endParaRPr>
          </a:p>
          <a:p>
            <a:endParaRPr kumimoji="1" lang="en-US" altLang="ja-JP" dirty="0">
              <a:latin typeface="+mn-ea"/>
              <a:ea typeface="+mn-ea"/>
            </a:endParaRPr>
          </a:p>
        </p:txBody>
      </p:sp>
      <p:sp>
        <p:nvSpPr>
          <p:cNvPr id="4" name="スライド番号プレースホルダー 3"/>
          <p:cNvSpPr>
            <a:spLocks noGrp="1"/>
          </p:cNvSpPr>
          <p:nvPr>
            <p:ph type="sldNum" sz="quarter" idx="10"/>
          </p:nvPr>
        </p:nvSpPr>
        <p:spPr/>
        <p:txBody>
          <a:bodyPr/>
          <a:lstStyle/>
          <a:p>
            <a:fld id="{78460FB8-4EED-49ED-9DFE-AF67500543CC}" type="slidenum">
              <a:rPr kumimoji="1" lang="ja-JP" altLang="en-US" smtClean="0"/>
              <a:t>6</a:t>
            </a:fld>
            <a:endParaRPr kumimoji="1" lang="ja-JP" altLang="en-US"/>
          </a:p>
        </p:txBody>
      </p:sp>
    </p:spTree>
    <p:extLst>
      <p:ext uri="{BB962C8B-B14F-4D97-AF65-F5344CB8AC3E}">
        <p14:creationId xmlns:p14="http://schemas.microsoft.com/office/powerpoint/2010/main" val="6980644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latin typeface="+mn-ea"/>
                <a:ea typeface="+mn-ea"/>
              </a:rPr>
              <a:t>こんな形に積み上げられていた場合は、保管基準違反です。</a:t>
            </a:r>
            <a:endParaRPr kumimoji="1" lang="en-US" altLang="ja-JP" dirty="0">
              <a:latin typeface="+mn-ea"/>
              <a:ea typeface="+mn-ea"/>
            </a:endParaRPr>
          </a:p>
          <a:p>
            <a:r>
              <a:rPr kumimoji="1" lang="ja-JP" altLang="en-US" dirty="0">
                <a:latin typeface="+mn-ea"/>
                <a:ea typeface="+mn-ea"/>
              </a:rPr>
              <a:t>５０％勾配から成る三角形に収まっていないですね。</a:t>
            </a:r>
            <a:endParaRPr kumimoji="1" lang="en-US" altLang="ja-JP" dirty="0">
              <a:latin typeface="+mn-ea"/>
              <a:ea typeface="+mn-ea"/>
            </a:endParaRPr>
          </a:p>
        </p:txBody>
      </p:sp>
      <p:sp>
        <p:nvSpPr>
          <p:cNvPr id="4" name="スライド番号プレースホルダー 3"/>
          <p:cNvSpPr>
            <a:spLocks noGrp="1"/>
          </p:cNvSpPr>
          <p:nvPr>
            <p:ph type="sldNum" sz="quarter" idx="10"/>
          </p:nvPr>
        </p:nvSpPr>
        <p:spPr/>
        <p:txBody>
          <a:bodyPr/>
          <a:lstStyle/>
          <a:p>
            <a:fld id="{78460FB8-4EED-49ED-9DFE-AF67500543CC}" type="slidenum">
              <a:rPr kumimoji="1" lang="ja-JP" altLang="en-US" smtClean="0"/>
              <a:t>7</a:t>
            </a:fld>
            <a:endParaRPr kumimoji="1" lang="ja-JP" altLang="en-US"/>
          </a:p>
        </p:txBody>
      </p:sp>
    </p:spTree>
    <p:extLst>
      <p:ext uri="{BB962C8B-B14F-4D97-AF65-F5344CB8AC3E}">
        <p14:creationId xmlns:p14="http://schemas.microsoft.com/office/powerpoint/2010/main" val="6980644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a:latin typeface="+mn-ea"/>
                <a:ea typeface="+mn-ea"/>
              </a:rPr>
              <a:t>次は、</a:t>
            </a:r>
            <a:r>
              <a:rPr lang="ja-JP" altLang="en-US" dirty="0">
                <a:latin typeface="+mn-ea"/>
                <a:ea typeface="+mn-ea"/>
              </a:rPr>
              <a:t>産廃の荷重が直接囲いにかかる場合</a:t>
            </a:r>
            <a:r>
              <a:rPr kumimoji="1" lang="ja-JP" altLang="en-US" dirty="0">
                <a:latin typeface="+mn-ea"/>
                <a:ea typeface="+mn-ea"/>
              </a:rPr>
              <a:t>です。</a:t>
            </a:r>
            <a:endParaRPr kumimoji="1" lang="en-US" altLang="ja-JP" dirty="0">
              <a:latin typeface="+mn-ea"/>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a:latin typeface="+mn-ea"/>
                <a:ea typeface="+mn-ea"/>
              </a:rPr>
              <a:t>産廃の荷重が直接囲いにかかる場合は、構造耐力上安全な囲いが必要となります。</a:t>
            </a:r>
            <a:endParaRPr kumimoji="1" lang="en-US" altLang="ja-JP" dirty="0">
              <a:latin typeface="+mn-ea"/>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a:latin typeface="+mn-ea"/>
                <a:ea typeface="+mn-ea"/>
              </a:rPr>
              <a:t>例えば、コンクリート等の強固な素材でできていて、産廃の重さ程度では破損しない囲いです。</a:t>
            </a:r>
            <a:endParaRPr kumimoji="1" lang="en-US" altLang="ja-JP" dirty="0">
              <a:latin typeface="+mn-ea"/>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latin typeface="+mn-ea"/>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a:latin typeface="+mn-ea"/>
                <a:ea typeface="+mn-ea"/>
              </a:rPr>
              <a:t>★</a:t>
            </a:r>
            <a:endParaRPr kumimoji="1" lang="en-US" altLang="ja-JP" dirty="0">
              <a:latin typeface="+mn-ea"/>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latin typeface="+mn-ea"/>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a:latin typeface="+mn-ea"/>
                <a:ea typeface="+mn-ea"/>
              </a:rPr>
              <a:t>この場合、囲いの上端から５０ｍ下がり、平行に２ｍいったところから、５０％勾配で登っていく線を引きます。</a:t>
            </a:r>
            <a:endParaRPr kumimoji="1" lang="en-US" altLang="ja-JP" dirty="0">
              <a:latin typeface="+mn-ea"/>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a:latin typeface="+mn-ea"/>
                <a:ea typeface="+mn-ea"/>
              </a:rPr>
              <a:t>もう片方からも線をひき、</a:t>
            </a:r>
            <a:endParaRPr kumimoji="1" lang="en-US" altLang="ja-JP" dirty="0">
              <a:latin typeface="+mn-ea"/>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latin typeface="+mn-ea"/>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a:latin typeface="+mn-ea"/>
                <a:ea typeface="+mn-ea"/>
              </a:rPr>
              <a:t>★</a:t>
            </a:r>
            <a:endParaRPr kumimoji="1" lang="en-US" altLang="ja-JP" dirty="0">
              <a:latin typeface="+mn-ea"/>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latin typeface="+mn-ea"/>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a:latin typeface="+mn-ea"/>
                <a:ea typeface="+mn-ea"/>
              </a:rPr>
              <a:t>囲われたところが、保管できる範囲の上限で、この中で一番高いところが、高さの上限となります。</a:t>
            </a:r>
            <a:endParaRPr kumimoji="1" lang="en-US" altLang="ja-JP" dirty="0">
              <a:latin typeface="+mn-ea"/>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latin typeface="+mn-ea"/>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a:latin typeface="+mn-ea"/>
                <a:ea typeface="+mn-ea"/>
              </a:rPr>
              <a:t>★</a:t>
            </a:r>
            <a:endParaRPr kumimoji="1" lang="en-US" altLang="ja-JP" dirty="0">
              <a:latin typeface="+mn-ea"/>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latin typeface="+mn-ea"/>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a:latin typeface="+mn-ea"/>
                <a:ea typeface="+mn-ea"/>
              </a:rPr>
              <a:t>構造耐力上安全な囲いがある場合とない場合を比較すると、ある場合の方が多く保管できることがわかります。</a:t>
            </a:r>
            <a:endParaRPr kumimoji="1" lang="en-US" altLang="ja-JP" dirty="0">
              <a:latin typeface="+mn-ea"/>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a:latin typeface="+mn-ea"/>
                <a:ea typeface="+mn-ea"/>
              </a:rPr>
              <a:t>ベニアの板で囲っただけといった簡易的な囲いは、構造耐力上安全な囲いではないため、産廃の荷重を囲いにかけることはできません。</a:t>
            </a:r>
            <a:endParaRPr kumimoji="1" lang="en-US" altLang="ja-JP" dirty="0">
              <a:latin typeface="+mn-ea"/>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a:latin typeface="+mn-ea"/>
                <a:ea typeface="+mn-ea"/>
              </a:rPr>
              <a:t>産廃を少しでも多く保管したい場合は、強固な囲いが必要となることを覚えておいてください。</a:t>
            </a:r>
            <a:endParaRPr kumimoji="1" lang="en-US" altLang="ja-JP" dirty="0">
              <a:latin typeface="+mn-ea"/>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a:latin typeface="+mn-ea"/>
                <a:ea typeface="+mn-ea"/>
              </a:rPr>
              <a:t>また、この高さの上限は、屋外で容器を用いずに保管する場合のみ適用されます。</a:t>
            </a:r>
            <a:endParaRPr kumimoji="1" lang="en-US" altLang="ja-JP" dirty="0">
              <a:latin typeface="+mn-ea"/>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a:latin typeface="+mn-ea"/>
                <a:ea typeface="+mn-ea"/>
              </a:rPr>
              <a:t>逆に、屋内であれば、上限はないということになりますが、多くの産廃を保管することは、火事等の事故の危険が高くなるので、出来る限り、屋内でもこの基準に準じて保管量を管理することをお勧めします。</a:t>
            </a:r>
            <a:endParaRPr kumimoji="1" lang="en-US" altLang="ja-JP" dirty="0">
              <a:latin typeface="+mn-ea"/>
              <a:ea typeface="+mn-ea"/>
            </a:endParaRPr>
          </a:p>
        </p:txBody>
      </p:sp>
      <p:sp>
        <p:nvSpPr>
          <p:cNvPr id="4" name="スライド番号プレースホルダー 3"/>
          <p:cNvSpPr>
            <a:spLocks noGrp="1"/>
          </p:cNvSpPr>
          <p:nvPr>
            <p:ph type="sldNum" sz="quarter" idx="10"/>
          </p:nvPr>
        </p:nvSpPr>
        <p:spPr/>
        <p:txBody>
          <a:bodyPr/>
          <a:lstStyle/>
          <a:p>
            <a:fld id="{78460FB8-4EED-49ED-9DFE-AF67500543CC}" type="slidenum">
              <a:rPr kumimoji="1" lang="ja-JP" altLang="en-US" smtClean="0"/>
              <a:t>8</a:t>
            </a:fld>
            <a:endParaRPr kumimoji="1" lang="ja-JP" altLang="en-US"/>
          </a:p>
        </p:txBody>
      </p:sp>
    </p:spTree>
    <p:extLst>
      <p:ext uri="{BB962C8B-B14F-4D97-AF65-F5344CB8AC3E}">
        <p14:creationId xmlns:p14="http://schemas.microsoft.com/office/powerpoint/2010/main" val="30676804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None/>
            </a:pPr>
            <a:r>
              <a:rPr lang="en-US" altLang="ja-JP" sz="1200" dirty="0">
                <a:latin typeface="+mn-ea"/>
                <a:ea typeface="+mn-ea"/>
              </a:rPr>
              <a:t>『</a:t>
            </a:r>
            <a:r>
              <a:rPr lang="ja-JP" altLang="en-US" sz="1200" dirty="0">
                <a:latin typeface="+mn-ea"/>
                <a:ea typeface="+mn-ea"/>
              </a:rPr>
              <a:t>第８回　産業廃棄物の正しい保管方法</a:t>
            </a:r>
            <a:r>
              <a:rPr lang="en-US" altLang="ja-JP" sz="1200" dirty="0">
                <a:latin typeface="+mn-ea"/>
                <a:ea typeface="+mn-ea"/>
              </a:rPr>
              <a:t>』</a:t>
            </a:r>
            <a:r>
              <a:rPr lang="ja-JP" altLang="en-US" sz="1200" dirty="0">
                <a:latin typeface="+mn-ea"/>
                <a:ea typeface="+mn-ea"/>
              </a:rPr>
              <a:t>　は以上になります。</a:t>
            </a:r>
            <a:endParaRPr lang="en-US" altLang="ja-JP" sz="1200" dirty="0">
              <a:latin typeface="+mn-ea"/>
              <a:ea typeface="+mn-ea"/>
            </a:endParaRPr>
          </a:p>
          <a:p>
            <a:pPr marL="0" indent="0">
              <a:buNone/>
            </a:pPr>
            <a:endParaRPr kumimoji="1" lang="en-US" altLang="ja-JP" sz="1200" dirty="0">
              <a:latin typeface="+mn-ea"/>
              <a:ea typeface="+mn-ea"/>
            </a:endParaRPr>
          </a:p>
          <a:p>
            <a:pPr marL="0" indent="0">
              <a:buNone/>
            </a:pPr>
            <a:r>
              <a:rPr lang="ja-JP" altLang="en-US" sz="1200" dirty="0">
                <a:latin typeface="+mn-ea"/>
                <a:ea typeface="+mn-ea"/>
              </a:rPr>
              <a:t>保管基準は過剰保管を防止するために規定されています。適正な保管で、産廃の保管量を管理してください。</a:t>
            </a:r>
            <a:endParaRPr lang="en-US" altLang="ja-JP" sz="1200" dirty="0">
              <a:latin typeface="+mn-ea"/>
              <a:ea typeface="+mn-ea"/>
            </a:endParaRPr>
          </a:p>
          <a:p>
            <a:pPr marL="0" indent="0">
              <a:buNone/>
            </a:pPr>
            <a:r>
              <a:rPr kumimoji="1" lang="ja-JP" altLang="en-US" sz="1200" dirty="0">
                <a:latin typeface="+mn-ea"/>
                <a:ea typeface="+mn-ea"/>
              </a:rPr>
              <a:t>過剰保管は、百害あって一利なしです。産廃の保管を管理することは、会社のリスク管理にも繋がるという意識を持ちましょう。</a:t>
            </a:r>
            <a:endParaRPr kumimoji="1" lang="en-US" altLang="ja-JP" sz="1200" dirty="0">
              <a:latin typeface="+mn-ea"/>
              <a:ea typeface="+mn-ea"/>
            </a:endParaRPr>
          </a:p>
          <a:p>
            <a:pPr marL="0" indent="0">
              <a:buNone/>
            </a:pPr>
            <a:endParaRPr kumimoji="1" lang="en-US" altLang="ja-JP" sz="1200" dirty="0">
              <a:latin typeface="+mn-ea"/>
              <a:ea typeface="+mn-ea"/>
            </a:endParaRPr>
          </a:p>
          <a:p>
            <a:pPr marL="0" indent="0">
              <a:buNone/>
            </a:pPr>
            <a:r>
              <a:rPr lang="ja-JP" altLang="en-US" sz="1200" dirty="0">
                <a:latin typeface="+mn-ea"/>
                <a:ea typeface="+mn-ea"/>
              </a:rPr>
              <a:t>次回は、</a:t>
            </a:r>
            <a:r>
              <a:rPr lang="en-US" altLang="ja-JP" sz="1200" dirty="0">
                <a:latin typeface="+mn-ea"/>
                <a:ea typeface="+mn-ea"/>
              </a:rPr>
              <a:t>『</a:t>
            </a:r>
            <a:r>
              <a:rPr lang="ja-JP" altLang="en-US" sz="1200" dirty="0">
                <a:latin typeface="+mn-ea"/>
                <a:ea typeface="+mn-ea"/>
              </a:rPr>
              <a:t>豊田市の条例について</a:t>
            </a:r>
            <a:r>
              <a:rPr lang="en-US" altLang="ja-JP" sz="1200" dirty="0">
                <a:latin typeface="+mn-ea"/>
                <a:ea typeface="+mn-ea"/>
              </a:rPr>
              <a:t>』</a:t>
            </a:r>
            <a:r>
              <a:rPr lang="ja-JP" altLang="en-US" sz="1200" dirty="0">
                <a:latin typeface="+mn-ea"/>
                <a:ea typeface="+mn-ea"/>
              </a:rPr>
              <a:t>です。</a:t>
            </a:r>
            <a:endParaRPr lang="en-US" altLang="ja-JP" sz="1200" dirty="0">
              <a:latin typeface="+mn-ea"/>
              <a:ea typeface="+mn-ea"/>
            </a:endParaRPr>
          </a:p>
          <a:p>
            <a:pPr marL="0" indent="0">
              <a:buNone/>
            </a:pPr>
            <a:endParaRPr kumimoji="1" lang="en-US" altLang="ja-JP" sz="1200" dirty="0">
              <a:latin typeface="+mn-ea"/>
              <a:ea typeface="+mn-ea"/>
            </a:endParaRPr>
          </a:p>
          <a:p>
            <a:pPr marL="0" indent="0">
              <a:buNone/>
            </a:pPr>
            <a:r>
              <a:rPr lang="ja-JP" altLang="en-US" sz="1200" dirty="0">
                <a:latin typeface="+mn-ea"/>
                <a:ea typeface="+mn-ea"/>
              </a:rPr>
              <a:t>廃棄物処理法の遵守はもちろん大事ですが、豊田市が独自に定めている条例も同様に大事です。</a:t>
            </a:r>
            <a:endParaRPr lang="en-US" altLang="ja-JP" sz="1200" dirty="0">
              <a:latin typeface="+mn-ea"/>
              <a:ea typeface="+mn-ea"/>
            </a:endParaRPr>
          </a:p>
          <a:p>
            <a:endParaRPr kumimoji="1" lang="en-US" altLang="ja-JP" sz="1200" dirty="0">
              <a:latin typeface="+mn-ea"/>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latin typeface="+mn-ea"/>
                <a:ea typeface="+mn-ea"/>
              </a:rPr>
              <a:t>では、また次回。お疲れまでした。</a:t>
            </a:r>
          </a:p>
        </p:txBody>
      </p:sp>
      <p:sp>
        <p:nvSpPr>
          <p:cNvPr id="4" name="スライド番号プレースホルダー 3"/>
          <p:cNvSpPr>
            <a:spLocks noGrp="1"/>
          </p:cNvSpPr>
          <p:nvPr>
            <p:ph type="sldNum" sz="quarter" idx="10"/>
          </p:nvPr>
        </p:nvSpPr>
        <p:spPr/>
        <p:txBody>
          <a:bodyPr/>
          <a:lstStyle/>
          <a:p>
            <a:fld id="{78460FB8-4EED-49ED-9DFE-AF67500543CC}" type="slidenum">
              <a:rPr kumimoji="1" lang="ja-JP" altLang="en-US" smtClean="0"/>
              <a:t>9</a:t>
            </a:fld>
            <a:endParaRPr kumimoji="1" lang="ja-JP" altLang="en-US"/>
          </a:p>
        </p:txBody>
      </p:sp>
    </p:spTree>
    <p:extLst>
      <p:ext uri="{BB962C8B-B14F-4D97-AF65-F5344CB8AC3E}">
        <p14:creationId xmlns:p14="http://schemas.microsoft.com/office/powerpoint/2010/main" val="13397938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16C4ABAD-6FA6-42B7-BDA8-65FA5792FD12}" type="datetime1">
              <a:rPr kumimoji="1" lang="ja-JP" altLang="en-US" smtClean="0"/>
              <a:t>2023/8/18</a:t>
            </a:fld>
            <a:endParaRPr kumimoji="1" lang="ja-JP" altLang="en-US"/>
          </a:p>
        </p:txBody>
      </p:sp>
      <p:sp>
        <p:nvSpPr>
          <p:cNvPr id="5" name="フッター プレースホルダー 4"/>
          <p:cNvSpPr>
            <a:spLocks noGrp="1"/>
          </p:cNvSpPr>
          <p:nvPr>
            <p:ph type="ftr" sz="quarter" idx="11"/>
          </p:nvPr>
        </p:nvSpPr>
        <p:spPr/>
        <p:txBody>
          <a:bodyPr/>
          <a:lstStyle/>
          <a:p>
            <a:r>
              <a:rPr kumimoji="1" lang="zh-TW" altLang="en-US"/>
              <a:t>作成　：　環境部 廃棄物対策課</a:t>
            </a:r>
            <a:endParaRPr kumimoji="1" lang="ja-JP" altLang="en-US"/>
          </a:p>
        </p:txBody>
      </p:sp>
      <p:sp>
        <p:nvSpPr>
          <p:cNvPr id="6" name="スライド番号プレースホルダー 5"/>
          <p:cNvSpPr>
            <a:spLocks noGrp="1"/>
          </p:cNvSpPr>
          <p:nvPr>
            <p:ph type="sldNum" sz="quarter" idx="12"/>
          </p:nvPr>
        </p:nvSpPr>
        <p:spPr/>
        <p:txBody>
          <a:bodyPr/>
          <a:lstStyle/>
          <a:p>
            <a:fld id="{B19F71B2-C08B-4251-8631-B17A6B7397F4}" type="slidenum">
              <a:rPr kumimoji="1" lang="ja-JP" altLang="en-US" smtClean="0"/>
              <a:t>‹#›</a:t>
            </a:fld>
            <a:endParaRPr kumimoji="1" lang="ja-JP" altLang="en-US"/>
          </a:p>
        </p:txBody>
      </p:sp>
    </p:spTree>
    <p:extLst>
      <p:ext uri="{BB962C8B-B14F-4D97-AF65-F5344CB8AC3E}">
        <p14:creationId xmlns:p14="http://schemas.microsoft.com/office/powerpoint/2010/main" val="26976850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51335CE3-9DEE-4016-A711-33D532D948B8}" type="datetime1">
              <a:rPr kumimoji="1" lang="ja-JP" altLang="en-US" smtClean="0"/>
              <a:t>2023/8/18</a:t>
            </a:fld>
            <a:endParaRPr kumimoji="1" lang="ja-JP" altLang="en-US"/>
          </a:p>
        </p:txBody>
      </p:sp>
      <p:sp>
        <p:nvSpPr>
          <p:cNvPr id="5" name="フッター プレースホルダー 4"/>
          <p:cNvSpPr>
            <a:spLocks noGrp="1"/>
          </p:cNvSpPr>
          <p:nvPr>
            <p:ph type="ftr" sz="quarter" idx="11"/>
          </p:nvPr>
        </p:nvSpPr>
        <p:spPr/>
        <p:txBody>
          <a:bodyPr/>
          <a:lstStyle/>
          <a:p>
            <a:r>
              <a:rPr kumimoji="1" lang="zh-TW" altLang="en-US"/>
              <a:t>作成　：　環境部 廃棄物対策課</a:t>
            </a:r>
            <a:endParaRPr kumimoji="1" lang="ja-JP" altLang="en-US"/>
          </a:p>
        </p:txBody>
      </p:sp>
      <p:sp>
        <p:nvSpPr>
          <p:cNvPr id="6" name="スライド番号プレースホルダー 5"/>
          <p:cNvSpPr>
            <a:spLocks noGrp="1"/>
          </p:cNvSpPr>
          <p:nvPr>
            <p:ph type="sldNum" sz="quarter" idx="12"/>
          </p:nvPr>
        </p:nvSpPr>
        <p:spPr/>
        <p:txBody>
          <a:bodyPr/>
          <a:lstStyle/>
          <a:p>
            <a:fld id="{B19F71B2-C08B-4251-8631-B17A6B7397F4}" type="slidenum">
              <a:rPr kumimoji="1" lang="ja-JP" altLang="en-US" smtClean="0"/>
              <a:t>‹#›</a:t>
            </a:fld>
            <a:endParaRPr kumimoji="1" lang="ja-JP" altLang="en-US"/>
          </a:p>
        </p:txBody>
      </p:sp>
    </p:spTree>
    <p:extLst>
      <p:ext uri="{BB962C8B-B14F-4D97-AF65-F5344CB8AC3E}">
        <p14:creationId xmlns:p14="http://schemas.microsoft.com/office/powerpoint/2010/main" val="41349977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E956D294-5965-4209-9639-EA1803B57E57}" type="datetime1">
              <a:rPr kumimoji="1" lang="ja-JP" altLang="en-US" smtClean="0"/>
              <a:t>2023/8/18</a:t>
            </a:fld>
            <a:endParaRPr kumimoji="1" lang="ja-JP" altLang="en-US"/>
          </a:p>
        </p:txBody>
      </p:sp>
      <p:sp>
        <p:nvSpPr>
          <p:cNvPr id="5" name="フッター プレースホルダー 4"/>
          <p:cNvSpPr>
            <a:spLocks noGrp="1"/>
          </p:cNvSpPr>
          <p:nvPr>
            <p:ph type="ftr" sz="quarter" idx="11"/>
          </p:nvPr>
        </p:nvSpPr>
        <p:spPr/>
        <p:txBody>
          <a:bodyPr/>
          <a:lstStyle/>
          <a:p>
            <a:r>
              <a:rPr kumimoji="1" lang="zh-TW" altLang="en-US"/>
              <a:t>作成　：　環境部 廃棄物対策課</a:t>
            </a:r>
            <a:endParaRPr kumimoji="1" lang="ja-JP" altLang="en-US"/>
          </a:p>
        </p:txBody>
      </p:sp>
      <p:sp>
        <p:nvSpPr>
          <p:cNvPr id="6" name="スライド番号プレースホルダー 5"/>
          <p:cNvSpPr>
            <a:spLocks noGrp="1"/>
          </p:cNvSpPr>
          <p:nvPr>
            <p:ph type="sldNum" sz="quarter" idx="12"/>
          </p:nvPr>
        </p:nvSpPr>
        <p:spPr/>
        <p:txBody>
          <a:bodyPr/>
          <a:lstStyle/>
          <a:p>
            <a:fld id="{B19F71B2-C08B-4251-8631-B17A6B7397F4}" type="slidenum">
              <a:rPr kumimoji="1" lang="ja-JP" altLang="en-US" smtClean="0"/>
              <a:t>‹#›</a:t>
            </a:fld>
            <a:endParaRPr kumimoji="1" lang="ja-JP" altLang="en-US"/>
          </a:p>
        </p:txBody>
      </p:sp>
    </p:spTree>
    <p:extLst>
      <p:ext uri="{BB962C8B-B14F-4D97-AF65-F5344CB8AC3E}">
        <p14:creationId xmlns:p14="http://schemas.microsoft.com/office/powerpoint/2010/main" val="1561053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93FACE80-67F6-4E6A-9F83-EB2503D8C454}" type="datetime1">
              <a:rPr kumimoji="1" lang="ja-JP" altLang="en-US" smtClean="0"/>
              <a:t>2023/8/18</a:t>
            </a:fld>
            <a:endParaRPr kumimoji="1" lang="ja-JP" altLang="en-US"/>
          </a:p>
        </p:txBody>
      </p:sp>
      <p:sp>
        <p:nvSpPr>
          <p:cNvPr id="5" name="フッター プレースホルダー 4"/>
          <p:cNvSpPr>
            <a:spLocks noGrp="1"/>
          </p:cNvSpPr>
          <p:nvPr>
            <p:ph type="ftr" sz="quarter" idx="11"/>
          </p:nvPr>
        </p:nvSpPr>
        <p:spPr/>
        <p:txBody>
          <a:bodyPr/>
          <a:lstStyle/>
          <a:p>
            <a:r>
              <a:rPr kumimoji="1" lang="zh-TW" altLang="en-US"/>
              <a:t>作成　：　環境部 廃棄物対策課</a:t>
            </a:r>
            <a:endParaRPr kumimoji="1" lang="ja-JP" altLang="en-US"/>
          </a:p>
        </p:txBody>
      </p:sp>
      <p:sp>
        <p:nvSpPr>
          <p:cNvPr id="6" name="スライド番号プレースホルダー 5"/>
          <p:cNvSpPr>
            <a:spLocks noGrp="1"/>
          </p:cNvSpPr>
          <p:nvPr>
            <p:ph type="sldNum" sz="quarter" idx="12"/>
          </p:nvPr>
        </p:nvSpPr>
        <p:spPr>
          <a:xfrm>
            <a:off x="3505200" y="6597352"/>
            <a:ext cx="2133600" cy="365125"/>
          </a:xfrm>
        </p:spPr>
        <p:txBody>
          <a:bodyPr/>
          <a:lstStyle/>
          <a:p>
            <a:fld id="{B19F71B2-C08B-4251-8631-B17A6B7397F4}" type="slidenum">
              <a:rPr kumimoji="1" lang="ja-JP" altLang="en-US" smtClean="0"/>
              <a:t>‹#›</a:t>
            </a:fld>
            <a:endParaRPr kumimoji="1" lang="ja-JP" altLang="en-US"/>
          </a:p>
        </p:txBody>
      </p:sp>
    </p:spTree>
    <p:extLst>
      <p:ext uri="{BB962C8B-B14F-4D97-AF65-F5344CB8AC3E}">
        <p14:creationId xmlns:p14="http://schemas.microsoft.com/office/powerpoint/2010/main" val="37245971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D3D900E1-EDCB-4E65-8927-018AF39BB426}" type="datetime1">
              <a:rPr kumimoji="1" lang="ja-JP" altLang="en-US" smtClean="0"/>
              <a:t>2023/8/18</a:t>
            </a:fld>
            <a:endParaRPr kumimoji="1" lang="ja-JP" altLang="en-US"/>
          </a:p>
        </p:txBody>
      </p:sp>
      <p:sp>
        <p:nvSpPr>
          <p:cNvPr id="5" name="フッター プレースホルダー 4"/>
          <p:cNvSpPr>
            <a:spLocks noGrp="1"/>
          </p:cNvSpPr>
          <p:nvPr>
            <p:ph type="ftr" sz="quarter" idx="11"/>
          </p:nvPr>
        </p:nvSpPr>
        <p:spPr/>
        <p:txBody>
          <a:bodyPr/>
          <a:lstStyle/>
          <a:p>
            <a:r>
              <a:rPr kumimoji="1" lang="zh-TW" altLang="en-US"/>
              <a:t>作成　：　環境部 廃棄物対策課</a:t>
            </a:r>
            <a:endParaRPr kumimoji="1" lang="ja-JP" altLang="en-US"/>
          </a:p>
        </p:txBody>
      </p:sp>
      <p:sp>
        <p:nvSpPr>
          <p:cNvPr id="6" name="スライド番号プレースホルダー 5"/>
          <p:cNvSpPr>
            <a:spLocks noGrp="1"/>
          </p:cNvSpPr>
          <p:nvPr>
            <p:ph type="sldNum" sz="quarter" idx="12"/>
          </p:nvPr>
        </p:nvSpPr>
        <p:spPr/>
        <p:txBody>
          <a:bodyPr/>
          <a:lstStyle/>
          <a:p>
            <a:fld id="{B19F71B2-C08B-4251-8631-B17A6B7397F4}" type="slidenum">
              <a:rPr kumimoji="1" lang="ja-JP" altLang="en-US" smtClean="0"/>
              <a:t>‹#›</a:t>
            </a:fld>
            <a:endParaRPr kumimoji="1" lang="ja-JP" altLang="en-US"/>
          </a:p>
        </p:txBody>
      </p:sp>
    </p:spTree>
    <p:extLst>
      <p:ext uri="{BB962C8B-B14F-4D97-AF65-F5344CB8AC3E}">
        <p14:creationId xmlns:p14="http://schemas.microsoft.com/office/powerpoint/2010/main" val="6673714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A2E584BF-B16D-4DDD-82AD-FEB6D3BB3023}" type="datetime1">
              <a:rPr kumimoji="1" lang="ja-JP" altLang="en-US" smtClean="0"/>
              <a:t>2023/8/18</a:t>
            </a:fld>
            <a:endParaRPr kumimoji="1" lang="ja-JP" altLang="en-US"/>
          </a:p>
        </p:txBody>
      </p:sp>
      <p:sp>
        <p:nvSpPr>
          <p:cNvPr id="6" name="フッター プレースホルダー 5"/>
          <p:cNvSpPr>
            <a:spLocks noGrp="1"/>
          </p:cNvSpPr>
          <p:nvPr>
            <p:ph type="ftr" sz="quarter" idx="11"/>
          </p:nvPr>
        </p:nvSpPr>
        <p:spPr/>
        <p:txBody>
          <a:bodyPr/>
          <a:lstStyle/>
          <a:p>
            <a:r>
              <a:rPr kumimoji="1" lang="zh-TW" altLang="en-US"/>
              <a:t>作成　：　環境部 廃棄物対策課</a:t>
            </a:r>
            <a:endParaRPr kumimoji="1" lang="ja-JP" altLang="en-US"/>
          </a:p>
        </p:txBody>
      </p:sp>
      <p:sp>
        <p:nvSpPr>
          <p:cNvPr id="7" name="スライド番号プレースホルダー 6"/>
          <p:cNvSpPr>
            <a:spLocks noGrp="1"/>
          </p:cNvSpPr>
          <p:nvPr>
            <p:ph type="sldNum" sz="quarter" idx="12"/>
          </p:nvPr>
        </p:nvSpPr>
        <p:spPr/>
        <p:txBody>
          <a:bodyPr/>
          <a:lstStyle/>
          <a:p>
            <a:fld id="{B19F71B2-C08B-4251-8631-B17A6B7397F4}" type="slidenum">
              <a:rPr kumimoji="1" lang="ja-JP" altLang="en-US" smtClean="0"/>
              <a:t>‹#›</a:t>
            </a:fld>
            <a:endParaRPr kumimoji="1" lang="ja-JP" altLang="en-US"/>
          </a:p>
        </p:txBody>
      </p:sp>
    </p:spTree>
    <p:extLst>
      <p:ext uri="{BB962C8B-B14F-4D97-AF65-F5344CB8AC3E}">
        <p14:creationId xmlns:p14="http://schemas.microsoft.com/office/powerpoint/2010/main" val="9155081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02E8931E-6503-4B1D-9CA5-A31D00EF6368}" type="datetime1">
              <a:rPr kumimoji="1" lang="ja-JP" altLang="en-US" smtClean="0"/>
              <a:t>2023/8/18</a:t>
            </a:fld>
            <a:endParaRPr kumimoji="1" lang="ja-JP" altLang="en-US"/>
          </a:p>
        </p:txBody>
      </p:sp>
      <p:sp>
        <p:nvSpPr>
          <p:cNvPr id="8" name="フッター プレースホルダー 7"/>
          <p:cNvSpPr>
            <a:spLocks noGrp="1"/>
          </p:cNvSpPr>
          <p:nvPr>
            <p:ph type="ftr" sz="quarter" idx="11"/>
          </p:nvPr>
        </p:nvSpPr>
        <p:spPr/>
        <p:txBody>
          <a:bodyPr/>
          <a:lstStyle/>
          <a:p>
            <a:r>
              <a:rPr kumimoji="1" lang="zh-TW" altLang="en-US"/>
              <a:t>作成　：　環境部 廃棄物対策課</a:t>
            </a:r>
            <a:endParaRPr kumimoji="1" lang="ja-JP" altLang="en-US"/>
          </a:p>
        </p:txBody>
      </p:sp>
      <p:sp>
        <p:nvSpPr>
          <p:cNvPr id="9" name="スライド番号プレースホルダー 8"/>
          <p:cNvSpPr>
            <a:spLocks noGrp="1"/>
          </p:cNvSpPr>
          <p:nvPr>
            <p:ph type="sldNum" sz="quarter" idx="12"/>
          </p:nvPr>
        </p:nvSpPr>
        <p:spPr/>
        <p:txBody>
          <a:bodyPr/>
          <a:lstStyle/>
          <a:p>
            <a:fld id="{B19F71B2-C08B-4251-8631-B17A6B7397F4}" type="slidenum">
              <a:rPr kumimoji="1" lang="ja-JP" altLang="en-US" smtClean="0"/>
              <a:t>‹#›</a:t>
            </a:fld>
            <a:endParaRPr kumimoji="1" lang="ja-JP" altLang="en-US"/>
          </a:p>
        </p:txBody>
      </p:sp>
    </p:spTree>
    <p:extLst>
      <p:ext uri="{BB962C8B-B14F-4D97-AF65-F5344CB8AC3E}">
        <p14:creationId xmlns:p14="http://schemas.microsoft.com/office/powerpoint/2010/main" val="31440007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3E212128-5E83-4990-8AF7-07913B8235FA}" type="datetime1">
              <a:rPr kumimoji="1" lang="ja-JP" altLang="en-US" smtClean="0"/>
              <a:t>2023/8/18</a:t>
            </a:fld>
            <a:endParaRPr kumimoji="1" lang="ja-JP" altLang="en-US"/>
          </a:p>
        </p:txBody>
      </p:sp>
      <p:sp>
        <p:nvSpPr>
          <p:cNvPr id="4" name="フッター プレースホルダー 3"/>
          <p:cNvSpPr>
            <a:spLocks noGrp="1"/>
          </p:cNvSpPr>
          <p:nvPr>
            <p:ph type="ftr" sz="quarter" idx="11"/>
          </p:nvPr>
        </p:nvSpPr>
        <p:spPr/>
        <p:txBody>
          <a:bodyPr/>
          <a:lstStyle/>
          <a:p>
            <a:r>
              <a:rPr kumimoji="1" lang="zh-TW" altLang="en-US"/>
              <a:t>作成　：　環境部 廃棄物対策課</a:t>
            </a:r>
            <a:endParaRPr kumimoji="1" lang="ja-JP" altLang="en-US"/>
          </a:p>
        </p:txBody>
      </p:sp>
      <p:sp>
        <p:nvSpPr>
          <p:cNvPr id="5" name="スライド番号プレースホルダー 4"/>
          <p:cNvSpPr>
            <a:spLocks noGrp="1"/>
          </p:cNvSpPr>
          <p:nvPr>
            <p:ph type="sldNum" sz="quarter" idx="12"/>
          </p:nvPr>
        </p:nvSpPr>
        <p:spPr/>
        <p:txBody>
          <a:bodyPr/>
          <a:lstStyle/>
          <a:p>
            <a:fld id="{B19F71B2-C08B-4251-8631-B17A6B7397F4}" type="slidenum">
              <a:rPr kumimoji="1" lang="ja-JP" altLang="en-US" smtClean="0"/>
              <a:t>‹#›</a:t>
            </a:fld>
            <a:endParaRPr kumimoji="1" lang="ja-JP" altLang="en-US"/>
          </a:p>
        </p:txBody>
      </p:sp>
    </p:spTree>
    <p:extLst>
      <p:ext uri="{BB962C8B-B14F-4D97-AF65-F5344CB8AC3E}">
        <p14:creationId xmlns:p14="http://schemas.microsoft.com/office/powerpoint/2010/main" val="19237422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AD1EE43D-486A-4781-B7D7-82066812F210}" type="datetime1">
              <a:rPr kumimoji="1" lang="ja-JP" altLang="en-US" smtClean="0"/>
              <a:t>2023/8/18</a:t>
            </a:fld>
            <a:endParaRPr kumimoji="1" lang="ja-JP" altLang="en-US"/>
          </a:p>
        </p:txBody>
      </p:sp>
      <p:sp>
        <p:nvSpPr>
          <p:cNvPr id="3" name="フッター プレースホルダー 2"/>
          <p:cNvSpPr>
            <a:spLocks noGrp="1"/>
          </p:cNvSpPr>
          <p:nvPr>
            <p:ph type="ftr" sz="quarter" idx="11"/>
          </p:nvPr>
        </p:nvSpPr>
        <p:spPr/>
        <p:txBody>
          <a:bodyPr/>
          <a:lstStyle/>
          <a:p>
            <a:r>
              <a:rPr kumimoji="1" lang="zh-TW" altLang="en-US"/>
              <a:t>作成　：　環境部 廃棄物対策課</a:t>
            </a:r>
            <a:endParaRPr kumimoji="1" lang="ja-JP" altLang="en-US"/>
          </a:p>
        </p:txBody>
      </p:sp>
      <p:sp>
        <p:nvSpPr>
          <p:cNvPr id="4" name="スライド番号プレースホルダー 3"/>
          <p:cNvSpPr>
            <a:spLocks noGrp="1"/>
          </p:cNvSpPr>
          <p:nvPr>
            <p:ph type="sldNum" sz="quarter" idx="12"/>
          </p:nvPr>
        </p:nvSpPr>
        <p:spPr/>
        <p:txBody>
          <a:bodyPr/>
          <a:lstStyle/>
          <a:p>
            <a:fld id="{B19F71B2-C08B-4251-8631-B17A6B7397F4}" type="slidenum">
              <a:rPr kumimoji="1" lang="ja-JP" altLang="en-US" smtClean="0"/>
              <a:t>‹#›</a:t>
            </a:fld>
            <a:endParaRPr kumimoji="1" lang="ja-JP" altLang="en-US"/>
          </a:p>
        </p:txBody>
      </p:sp>
    </p:spTree>
    <p:extLst>
      <p:ext uri="{BB962C8B-B14F-4D97-AF65-F5344CB8AC3E}">
        <p14:creationId xmlns:p14="http://schemas.microsoft.com/office/powerpoint/2010/main" val="34565857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157AF634-A4D3-4F08-873F-E0A14F553562}" type="datetime1">
              <a:rPr kumimoji="1" lang="ja-JP" altLang="en-US" smtClean="0"/>
              <a:t>2023/8/18</a:t>
            </a:fld>
            <a:endParaRPr kumimoji="1" lang="ja-JP" altLang="en-US"/>
          </a:p>
        </p:txBody>
      </p:sp>
      <p:sp>
        <p:nvSpPr>
          <p:cNvPr id="6" name="フッター プレースホルダー 5"/>
          <p:cNvSpPr>
            <a:spLocks noGrp="1"/>
          </p:cNvSpPr>
          <p:nvPr>
            <p:ph type="ftr" sz="quarter" idx="11"/>
          </p:nvPr>
        </p:nvSpPr>
        <p:spPr/>
        <p:txBody>
          <a:bodyPr/>
          <a:lstStyle/>
          <a:p>
            <a:r>
              <a:rPr kumimoji="1" lang="zh-TW" altLang="en-US"/>
              <a:t>作成　：　環境部 廃棄物対策課</a:t>
            </a:r>
            <a:endParaRPr kumimoji="1" lang="ja-JP" altLang="en-US"/>
          </a:p>
        </p:txBody>
      </p:sp>
      <p:sp>
        <p:nvSpPr>
          <p:cNvPr id="7" name="スライド番号プレースホルダー 6"/>
          <p:cNvSpPr>
            <a:spLocks noGrp="1"/>
          </p:cNvSpPr>
          <p:nvPr>
            <p:ph type="sldNum" sz="quarter" idx="12"/>
          </p:nvPr>
        </p:nvSpPr>
        <p:spPr/>
        <p:txBody>
          <a:bodyPr/>
          <a:lstStyle/>
          <a:p>
            <a:fld id="{B19F71B2-C08B-4251-8631-B17A6B7397F4}" type="slidenum">
              <a:rPr kumimoji="1" lang="ja-JP" altLang="en-US" smtClean="0"/>
              <a:t>‹#›</a:t>
            </a:fld>
            <a:endParaRPr kumimoji="1" lang="ja-JP" altLang="en-US"/>
          </a:p>
        </p:txBody>
      </p:sp>
    </p:spTree>
    <p:extLst>
      <p:ext uri="{BB962C8B-B14F-4D97-AF65-F5344CB8AC3E}">
        <p14:creationId xmlns:p14="http://schemas.microsoft.com/office/powerpoint/2010/main" val="17587706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F1DBBA33-770F-43FF-964F-958AB565C561}" type="datetime1">
              <a:rPr kumimoji="1" lang="ja-JP" altLang="en-US" smtClean="0"/>
              <a:t>2023/8/18</a:t>
            </a:fld>
            <a:endParaRPr kumimoji="1" lang="ja-JP" altLang="en-US"/>
          </a:p>
        </p:txBody>
      </p:sp>
      <p:sp>
        <p:nvSpPr>
          <p:cNvPr id="6" name="フッター プレースホルダー 5"/>
          <p:cNvSpPr>
            <a:spLocks noGrp="1"/>
          </p:cNvSpPr>
          <p:nvPr>
            <p:ph type="ftr" sz="quarter" idx="11"/>
          </p:nvPr>
        </p:nvSpPr>
        <p:spPr/>
        <p:txBody>
          <a:bodyPr/>
          <a:lstStyle/>
          <a:p>
            <a:r>
              <a:rPr kumimoji="1" lang="zh-TW" altLang="en-US"/>
              <a:t>作成　：　環境部 廃棄物対策課</a:t>
            </a:r>
            <a:endParaRPr kumimoji="1" lang="ja-JP" altLang="en-US"/>
          </a:p>
        </p:txBody>
      </p:sp>
      <p:sp>
        <p:nvSpPr>
          <p:cNvPr id="7" name="スライド番号プレースホルダー 6"/>
          <p:cNvSpPr>
            <a:spLocks noGrp="1"/>
          </p:cNvSpPr>
          <p:nvPr>
            <p:ph type="sldNum" sz="quarter" idx="12"/>
          </p:nvPr>
        </p:nvSpPr>
        <p:spPr/>
        <p:txBody>
          <a:bodyPr/>
          <a:lstStyle/>
          <a:p>
            <a:fld id="{B19F71B2-C08B-4251-8631-B17A6B7397F4}" type="slidenum">
              <a:rPr kumimoji="1" lang="ja-JP" altLang="en-US" smtClean="0"/>
              <a:t>‹#›</a:t>
            </a:fld>
            <a:endParaRPr kumimoji="1" lang="ja-JP" altLang="en-US"/>
          </a:p>
        </p:txBody>
      </p:sp>
    </p:spTree>
    <p:extLst>
      <p:ext uri="{BB962C8B-B14F-4D97-AF65-F5344CB8AC3E}">
        <p14:creationId xmlns:p14="http://schemas.microsoft.com/office/powerpoint/2010/main" val="1289595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1000" t="82000" r="-1000" b="2000"/>
          </a:stretch>
        </a:blipFill>
        <a:effectLst/>
      </p:bgPr>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2CCB911-AC08-4310-BFF3-7746AD0973C8}" type="datetime1">
              <a:rPr kumimoji="1" lang="ja-JP" altLang="en-US" smtClean="0"/>
              <a:t>2023/8/18</a:t>
            </a:fld>
            <a:endParaRPr kumimoji="1" lang="ja-JP" altLang="en-US"/>
          </a:p>
        </p:txBody>
      </p:sp>
      <p:sp>
        <p:nvSpPr>
          <p:cNvPr id="5" name="フッター プレースホルダー 4"/>
          <p:cNvSpPr>
            <a:spLocks noGrp="1"/>
          </p:cNvSpPr>
          <p:nvPr>
            <p:ph type="ftr" sz="quarter" idx="3"/>
          </p:nvPr>
        </p:nvSpPr>
        <p:spPr>
          <a:xfrm>
            <a:off x="6588224" y="6597352"/>
            <a:ext cx="2895600" cy="365125"/>
          </a:xfrm>
          <a:prstGeom prst="rect">
            <a:avLst/>
          </a:prstGeom>
        </p:spPr>
        <p:txBody>
          <a:bodyPr vert="horz" lIns="91440" tIns="45720" rIns="91440" bIns="45720" rtlCol="0" anchor="ctr"/>
          <a:lstStyle>
            <a:lvl1pPr algn="ctr">
              <a:defRPr sz="1200">
                <a:solidFill>
                  <a:schemeClr val="tx1"/>
                </a:solidFill>
              </a:defRPr>
            </a:lvl1pPr>
          </a:lstStyle>
          <a:p>
            <a:r>
              <a:rPr lang="zh-TW" altLang="en-US"/>
              <a:t>作成　：　環境部 廃棄物対策課</a:t>
            </a:r>
            <a:endParaRPr lang="ja-JP" altLang="en-US"/>
          </a:p>
        </p:txBody>
      </p:sp>
      <p:sp>
        <p:nvSpPr>
          <p:cNvPr id="6" name="スライド番号プレースホルダー 5"/>
          <p:cNvSpPr>
            <a:spLocks noGrp="1"/>
          </p:cNvSpPr>
          <p:nvPr>
            <p:ph type="sldNum" sz="quarter" idx="4"/>
          </p:nvPr>
        </p:nvSpPr>
        <p:spPr>
          <a:xfrm>
            <a:off x="3505200" y="6592267"/>
            <a:ext cx="2133600" cy="365125"/>
          </a:xfrm>
          <a:prstGeom prst="rect">
            <a:avLst/>
          </a:prstGeom>
        </p:spPr>
        <p:txBody>
          <a:bodyPr vert="horz" lIns="91440" tIns="45720" rIns="91440" bIns="45720" rtlCol="0" anchor="ctr"/>
          <a:lstStyle>
            <a:lvl1pPr algn="ctr">
              <a:defRPr sz="1200">
                <a:solidFill>
                  <a:schemeClr val="tx1"/>
                </a:solidFill>
              </a:defRPr>
            </a:lvl1pPr>
          </a:lstStyle>
          <a:p>
            <a:fld id="{B19F71B2-C08B-4251-8631-B17A6B7397F4}" type="slidenum">
              <a:rPr lang="ja-JP" altLang="en-US" smtClean="0"/>
              <a:pPr/>
              <a:t>‹#›</a:t>
            </a:fld>
            <a:endParaRPr lang="ja-JP" altLang="en-US"/>
          </a:p>
        </p:txBody>
      </p:sp>
    </p:spTree>
    <p:extLst>
      <p:ext uri="{BB962C8B-B14F-4D97-AF65-F5344CB8AC3E}">
        <p14:creationId xmlns:p14="http://schemas.microsoft.com/office/powerpoint/2010/main" val="6797654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kumimoji="1" lang="ja-JP" altLang="en-US" sz="5400" b="1" cap="all" dirty="0">
                <a:ln w="0"/>
                <a:solidFill>
                  <a:srgbClr val="FF0000"/>
                </a:solidFill>
                <a:effectLst>
                  <a:reflection blurRad="12700" stA="50000" endPos="50000" dist="5000" dir="5400000" sy="-100000" rotWithShape="0"/>
                </a:effectLst>
              </a:rPr>
              <a:t>１０分でわかる◎</a:t>
            </a:r>
            <a:br>
              <a:rPr kumimoji="1" lang="en-US" altLang="ja-JP" sz="5400" b="1" cap="all" dirty="0">
                <a:ln w="0"/>
                <a:solidFill>
                  <a:srgbClr val="FF0000"/>
                </a:solidFill>
                <a:effectLst>
                  <a:reflection blurRad="12700" stA="50000" endPos="50000" dist="5000" dir="5400000" sy="-100000" rotWithShape="0"/>
                </a:effectLst>
              </a:rPr>
            </a:br>
            <a:r>
              <a:rPr kumimoji="1" lang="ja-JP" altLang="en-US" sz="5400" b="1" cap="all" dirty="0">
                <a:ln w="0"/>
                <a:solidFill>
                  <a:srgbClr val="FF0000"/>
                </a:solidFill>
                <a:effectLst>
                  <a:reflection blurRad="12700" stA="50000" endPos="50000" dist="5000" dir="5400000" sy="-100000" rotWithShape="0"/>
                </a:effectLst>
              </a:rPr>
              <a:t>産業廃棄物ちょっと講座</a:t>
            </a:r>
          </a:p>
        </p:txBody>
      </p:sp>
      <p:sp>
        <p:nvSpPr>
          <p:cNvPr id="3" name="サブタイトル 2"/>
          <p:cNvSpPr>
            <a:spLocks noGrp="1"/>
          </p:cNvSpPr>
          <p:nvPr>
            <p:ph type="subTitle" idx="1"/>
          </p:nvPr>
        </p:nvSpPr>
        <p:spPr>
          <a:xfrm>
            <a:off x="1371600" y="4221088"/>
            <a:ext cx="6400800" cy="1752600"/>
          </a:xfrm>
        </p:spPr>
        <p:txBody>
          <a:bodyPr>
            <a:normAutofit/>
          </a:bodyPr>
          <a:lstStyle/>
          <a:p>
            <a:r>
              <a:rPr kumimoji="1" lang="en-US" altLang="ja-JP" sz="2800" dirty="0"/>
              <a:t>Part </a:t>
            </a:r>
            <a:r>
              <a:rPr lang="en-US" altLang="ja-JP" sz="2800" dirty="0"/>
              <a:t>8</a:t>
            </a:r>
            <a:r>
              <a:rPr lang="ja-JP" altLang="en-US" sz="2800" dirty="0"/>
              <a:t>　産業廃棄物の正しい保管方法</a:t>
            </a:r>
            <a:endParaRPr lang="en-US" altLang="ja-JP" sz="2800" dirty="0"/>
          </a:p>
          <a:p>
            <a:endParaRPr kumimoji="1" lang="ja-JP" altLang="en-US" dirty="0"/>
          </a:p>
        </p:txBody>
      </p:sp>
      <p:sp>
        <p:nvSpPr>
          <p:cNvPr id="4" name="スライド番号プレースホルダー 3"/>
          <p:cNvSpPr>
            <a:spLocks noGrp="1"/>
          </p:cNvSpPr>
          <p:nvPr>
            <p:ph type="sldNum" sz="quarter" idx="12"/>
          </p:nvPr>
        </p:nvSpPr>
        <p:spPr/>
        <p:txBody>
          <a:bodyPr/>
          <a:lstStyle/>
          <a:p>
            <a:fld id="{B19F71B2-C08B-4251-8631-B17A6B7397F4}" type="slidenum">
              <a:rPr kumimoji="1" lang="ja-JP" altLang="en-US" smtClean="0"/>
              <a:t>1</a:t>
            </a:fld>
            <a:endParaRPr kumimoji="1" lang="ja-JP" altLang="en-US"/>
          </a:p>
        </p:txBody>
      </p:sp>
      <p:pic>
        <p:nvPicPr>
          <p:cNvPr id="5" name="Picture 2" descr="C:\Users\72016\Desktop\②基本ロゴ(元気PJなし).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36165"/>
            <a:ext cx="974725" cy="944563"/>
          </a:xfrm>
          <a:prstGeom prst="rect">
            <a:avLst/>
          </a:prstGeom>
          <a:noFill/>
          <a:extLst>
            <a:ext uri="{909E8E84-426E-40DD-AFC4-6F175D3DCCD1}">
              <a14:hiddenFill xmlns:a14="http://schemas.microsoft.com/office/drawing/2010/main">
                <a:solidFill>
                  <a:srgbClr val="FFFFFF"/>
                </a:solidFill>
              </a14:hiddenFill>
            </a:ext>
          </a:extLst>
        </p:spPr>
      </p:pic>
      <p:sp>
        <p:nvSpPr>
          <p:cNvPr id="6" name="フッター プレースホルダー 5"/>
          <p:cNvSpPr>
            <a:spLocks noGrp="1"/>
          </p:cNvSpPr>
          <p:nvPr>
            <p:ph type="ftr" sz="quarter" idx="11"/>
          </p:nvPr>
        </p:nvSpPr>
        <p:spPr/>
        <p:txBody>
          <a:bodyPr/>
          <a:lstStyle/>
          <a:p>
            <a:r>
              <a:rPr kumimoji="1" lang="zh-TW" altLang="en-US"/>
              <a:t>作成　：　環境部 廃棄物対策課</a:t>
            </a:r>
            <a:endParaRPr kumimoji="1" lang="ja-JP" altLang="en-US"/>
          </a:p>
        </p:txBody>
      </p:sp>
    </p:spTree>
    <p:extLst>
      <p:ext uri="{BB962C8B-B14F-4D97-AF65-F5344CB8AC3E}">
        <p14:creationId xmlns:p14="http://schemas.microsoft.com/office/powerpoint/2010/main" val="30029496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b="1" spc="600" dirty="0"/>
              <a:t>保管基準遵守の理由</a:t>
            </a:r>
          </a:p>
        </p:txBody>
      </p:sp>
      <p:sp>
        <p:nvSpPr>
          <p:cNvPr id="3" name="コンテンツ プレースホルダー 2"/>
          <p:cNvSpPr>
            <a:spLocks noGrp="1"/>
          </p:cNvSpPr>
          <p:nvPr>
            <p:ph idx="1"/>
          </p:nvPr>
        </p:nvSpPr>
        <p:spPr>
          <a:xfrm>
            <a:off x="251520" y="1484784"/>
            <a:ext cx="8579296" cy="4525963"/>
          </a:xfrm>
        </p:spPr>
        <p:txBody>
          <a:bodyPr>
            <a:normAutofit/>
          </a:bodyPr>
          <a:lstStyle/>
          <a:p>
            <a:pPr marL="0" indent="0">
              <a:buNone/>
            </a:pPr>
            <a:r>
              <a:rPr lang="ja-JP" altLang="en-US" dirty="0"/>
              <a:t>まずは、廃棄物処理法の規定を見てみましょう。</a:t>
            </a:r>
            <a:endParaRPr lang="en-US" altLang="ja-JP" dirty="0"/>
          </a:p>
          <a:p>
            <a:pPr marL="0" indent="0">
              <a:buNone/>
            </a:pPr>
            <a:endParaRPr lang="en-US" altLang="ja-JP" dirty="0"/>
          </a:p>
          <a:p>
            <a:pPr marL="0" indent="0">
              <a:buNone/>
            </a:pPr>
            <a:r>
              <a:rPr lang="ja-JP" altLang="en-US" dirty="0"/>
              <a:t>第１２条第２項</a:t>
            </a:r>
            <a:endParaRPr lang="en-US" altLang="ja-JP" dirty="0"/>
          </a:p>
          <a:p>
            <a:pPr marL="0" indent="0">
              <a:buNone/>
            </a:pPr>
            <a:r>
              <a:rPr lang="ja-JP" altLang="en-US" dirty="0"/>
              <a:t>事業者は、その</a:t>
            </a:r>
            <a:r>
              <a:rPr lang="ja-JP" altLang="en-US" dirty="0">
                <a:solidFill>
                  <a:srgbClr val="FF0000"/>
                </a:solidFill>
              </a:rPr>
              <a:t>産業廃棄物</a:t>
            </a:r>
            <a:r>
              <a:rPr lang="ja-JP" altLang="en-US" dirty="0"/>
              <a:t>が運搬されるまでの間、環境省令で定める技術上の基準（＝保管基準）に従い、生活環境の保全上支障のないようにこれを保管しなければならない。</a:t>
            </a:r>
            <a:endParaRPr lang="en-US" altLang="ja-JP" dirty="0"/>
          </a:p>
        </p:txBody>
      </p:sp>
      <p:sp>
        <p:nvSpPr>
          <p:cNvPr id="4" name="スライド番号プレースホルダー 3"/>
          <p:cNvSpPr>
            <a:spLocks noGrp="1"/>
          </p:cNvSpPr>
          <p:nvPr>
            <p:ph type="sldNum" sz="quarter" idx="12"/>
          </p:nvPr>
        </p:nvSpPr>
        <p:spPr/>
        <p:txBody>
          <a:bodyPr/>
          <a:lstStyle/>
          <a:p>
            <a:fld id="{B19F71B2-C08B-4251-8631-B17A6B7397F4}" type="slidenum">
              <a:rPr kumimoji="1" lang="ja-JP" altLang="en-US" smtClean="0"/>
              <a:t>2</a:t>
            </a:fld>
            <a:endParaRPr kumimoji="1" lang="ja-JP" altLang="en-US"/>
          </a:p>
        </p:txBody>
      </p:sp>
      <p:pic>
        <p:nvPicPr>
          <p:cNvPr id="5" name="Picture 2" descr="C:\Users\72016\Desktop\②基本ロゴ(元気PJなし).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36165"/>
            <a:ext cx="974725" cy="944563"/>
          </a:xfrm>
          <a:prstGeom prst="rect">
            <a:avLst/>
          </a:prstGeom>
          <a:noFill/>
          <a:extLst>
            <a:ext uri="{909E8E84-426E-40DD-AFC4-6F175D3DCCD1}">
              <a14:hiddenFill xmlns:a14="http://schemas.microsoft.com/office/drawing/2010/main">
                <a:solidFill>
                  <a:srgbClr val="FFFFFF"/>
                </a:solidFill>
              </a14:hiddenFill>
            </a:ext>
          </a:extLst>
        </p:spPr>
      </p:pic>
      <p:sp>
        <p:nvSpPr>
          <p:cNvPr id="6" name="フッター プレースホルダー 5"/>
          <p:cNvSpPr>
            <a:spLocks noGrp="1"/>
          </p:cNvSpPr>
          <p:nvPr>
            <p:ph type="ftr" sz="quarter" idx="11"/>
          </p:nvPr>
        </p:nvSpPr>
        <p:spPr/>
        <p:txBody>
          <a:bodyPr/>
          <a:lstStyle/>
          <a:p>
            <a:r>
              <a:rPr kumimoji="1" lang="zh-TW" altLang="en-US"/>
              <a:t>作成　：　環境部 廃棄物対策課</a:t>
            </a:r>
            <a:endParaRPr kumimoji="1" lang="ja-JP" altLang="en-US"/>
          </a:p>
        </p:txBody>
      </p:sp>
    </p:spTree>
    <p:extLst>
      <p:ext uri="{BB962C8B-B14F-4D97-AF65-F5344CB8AC3E}">
        <p14:creationId xmlns:p14="http://schemas.microsoft.com/office/powerpoint/2010/main" val="42736007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b="1" spc="600" dirty="0"/>
              <a:t>保管基準</a:t>
            </a:r>
            <a:endParaRPr kumimoji="1" lang="ja-JP" altLang="en-US" b="1" spc="600" dirty="0"/>
          </a:p>
        </p:txBody>
      </p:sp>
      <p:sp>
        <p:nvSpPr>
          <p:cNvPr id="3" name="コンテンツ プレースホルダー 2"/>
          <p:cNvSpPr>
            <a:spLocks noGrp="1"/>
          </p:cNvSpPr>
          <p:nvPr>
            <p:ph idx="1"/>
          </p:nvPr>
        </p:nvSpPr>
        <p:spPr>
          <a:xfrm>
            <a:off x="251520" y="1340768"/>
            <a:ext cx="8579296" cy="4968552"/>
          </a:xfrm>
        </p:spPr>
        <p:txBody>
          <a:bodyPr>
            <a:normAutofit/>
          </a:bodyPr>
          <a:lstStyle/>
          <a:p>
            <a:pPr>
              <a:buFont typeface="Wingdings" panose="05000000000000000000" pitchFamily="2" charset="2"/>
              <a:buChar char="Ø"/>
            </a:pPr>
            <a:r>
              <a:rPr lang="ja-JP" altLang="en-US" dirty="0"/>
              <a:t>囲いがあること。</a:t>
            </a:r>
            <a:endParaRPr lang="en-US" altLang="ja-JP" dirty="0"/>
          </a:p>
          <a:p>
            <a:pPr marL="0" indent="0">
              <a:buNone/>
            </a:pPr>
            <a:r>
              <a:rPr lang="ja-JP" altLang="en-US" dirty="0"/>
              <a:t>　　</a:t>
            </a:r>
            <a:r>
              <a:rPr lang="ja-JP" altLang="en-US" sz="2800" dirty="0"/>
              <a:t> ⇒人の侵入防止・廃棄物保管場所の明確化</a:t>
            </a:r>
            <a:endParaRPr lang="en-US" altLang="ja-JP" sz="2800" dirty="0"/>
          </a:p>
          <a:p>
            <a:pPr>
              <a:buFont typeface="Wingdings" panose="05000000000000000000" pitchFamily="2" charset="2"/>
              <a:buChar char="Ø"/>
            </a:pPr>
            <a:r>
              <a:rPr lang="ja-JP" altLang="en-US" dirty="0"/>
              <a:t>掲示板があること。</a:t>
            </a:r>
            <a:endParaRPr lang="en-US" altLang="ja-JP" dirty="0"/>
          </a:p>
          <a:p>
            <a:pPr marL="0" indent="0">
              <a:buNone/>
            </a:pPr>
            <a:r>
              <a:rPr lang="ja-JP" altLang="en-US" dirty="0"/>
              <a:t>　　</a:t>
            </a:r>
            <a:r>
              <a:rPr lang="ja-JP" altLang="en-US" sz="2800" dirty="0"/>
              <a:t> ⇒次スライド　参照</a:t>
            </a:r>
            <a:endParaRPr lang="en-US" altLang="ja-JP" sz="2800" dirty="0"/>
          </a:p>
          <a:p>
            <a:pPr>
              <a:buFont typeface="Wingdings" panose="05000000000000000000" pitchFamily="2" charset="2"/>
              <a:buChar char="Ø"/>
            </a:pPr>
            <a:r>
              <a:rPr lang="ja-JP" altLang="en-US" dirty="0"/>
              <a:t>産廃の飛散・流出がなく、汚水の地下浸透がなく、悪臭が発散しないこと。</a:t>
            </a:r>
            <a:endParaRPr lang="en-US" altLang="ja-JP" dirty="0"/>
          </a:p>
          <a:p>
            <a:pPr>
              <a:buFont typeface="Wingdings" panose="05000000000000000000" pitchFamily="2" charset="2"/>
              <a:buChar char="Ø"/>
            </a:pPr>
            <a:r>
              <a:rPr lang="ja-JP" altLang="en-US" dirty="0"/>
              <a:t>積み上げ高さがその制限内であること。</a:t>
            </a:r>
            <a:endParaRPr lang="en-US" altLang="ja-JP" dirty="0"/>
          </a:p>
          <a:p>
            <a:pPr marL="0" indent="0">
              <a:buNone/>
            </a:pPr>
            <a:r>
              <a:rPr lang="ja-JP" altLang="en-US" dirty="0"/>
              <a:t>　　</a:t>
            </a:r>
            <a:r>
              <a:rPr lang="ja-JP" altLang="en-US" sz="2800" dirty="0"/>
              <a:t> ⇒屋外で容器を用いない保管の場合</a:t>
            </a:r>
            <a:endParaRPr lang="en-US" altLang="ja-JP" dirty="0"/>
          </a:p>
        </p:txBody>
      </p:sp>
      <p:sp>
        <p:nvSpPr>
          <p:cNvPr id="4" name="スライド番号プレースホルダー 3"/>
          <p:cNvSpPr>
            <a:spLocks noGrp="1"/>
          </p:cNvSpPr>
          <p:nvPr>
            <p:ph type="sldNum" sz="quarter" idx="12"/>
          </p:nvPr>
        </p:nvSpPr>
        <p:spPr/>
        <p:txBody>
          <a:bodyPr/>
          <a:lstStyle/>
          <a:p>
            <a:fld id="{B19F71B2-C08B-4251-8631-B17A6B7397F4}" type="slidenum">
              <a:rPr kumimoji="1" lang="ja-JP" altLang="en-US" smtClean="0"/>
              <a:t>3</a:t>
            </a:fld>
            <a:endParaRPr kumimoji="1" lang="ja-JP" altLang="en-US"/>
          </a:p>
        </p:txBody>
      </p:sp>
      <p:pic>
        <p:nvPicPr>
          <p:cNvPr id="5" name="Picture 2" descr="C:\Users\72016\Desktop\②基本ロゴ(元気PJなし).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36165"/>
            <a:ext cx="974725" cy="944563"/>
          </a:xfrm>
          <a:prstGeom prst="rect">
            <a:avLst/>
          </a:prstGeom>
          <a:noFill/>
          <a:extLst>
            <a:ext uri="{909E8E84-426E-40DD-AFC4-6F175D3DCCD1}">
              <a14:hiddenFill xmlns:a14="http://schemas.microsoft.com/office/drawing/2010/main">
                <a:solidFill>
                  <a:srgbClr val="FFFFFF"/>
                </a:solidFill>
              </a14:hiddenFill>
            </a:ext>
          </a:extLst>
        </p:spPr>
      </p:pic>
      <p:sp>
        <p:nvSpPr>
          <p:cNvPr id="6" name="フッター プレースホルダー 5"/>
          <p:cNvSpPr>
            <a:spLocks noGrp="1"/>
          </p:cNvSpPr>
          <p:nvPr>
            <p:ph type="ftr" sz="quarter" idx="11"/>
          </p:nvPr>
        </p:nvSpPr>
        <p:spPr/>
        <p:txBody>
          <a:bodyPr/>
          <a:lstStyle/>
          <a:p>
            <a:r>
              <a:rPr kumimoji="1" lang="zh-TW" altLang="en-US"/>
              <a:t>作成　：　環境部 廃棄物対策課</a:t>
            </a:r>
            <a:endParaRPr kumimoji="1" lang="ja-JP" altLang="en-US"/>
          </a:p>
        </p:txBody>
      </p:sp>
    </p:spTree>
    <p:extLst>
      <p:ext uri="{BB962C8B-B14F-4D97-AF65-F5344CB8AC3E}">
        <p14:creationId xmlns:p14="http://schemas.microsoft.com/office/powerpoint/2010/main" val="6111332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b="1" dirty="0"/>
              <a:t>保管基準に適合した掲示板</a:t>
            </a:r>
          </a:p>
        </p:txBody>
      </p:sp>
      <p:graphicFrame>
        <p:nvGraphicFramePr>
          <p:cNvPr id="4" name="表 3"/>
          <p:cNvGraphicFramePr>
            <a:graphicFrameLocks noGrp="1"/>
          </p:cNvGraphicFramePr>
          <p:nvPr>
            <p:extLst>
              <p:ext uri="{D42A27DB-BD31-4B8C-83A1-F6EECF244321}">
                <p14:modId xmlns:p14="http://schemas.microsoft.com/office/powerpoint/2010/main" val="1379772805"/>
              </p:ext>
            </p:extLst>
          </p:nvPr>
        </p:nvGraphicFramePr>
        <p:xfrm>
          <a:off x="1691680" y="1532063"/>
          <a:ext cx="5568279" cy="3206879"/>
        </p:xfrm>
        <a:graphic>
          <a:graphicData uri="http://schemas.openxmlformats.org/drawingml/2006/table">
            <a:tbl>
              <a:tblPr firstRow="1" bandRow="1">
                <a:tableStyleId>{2D5ABB26-0587-4C30-8999-92F81FD0307C}</a:tableStyleId>
              </a:tblPr>
              <a:tblGrid>
                <a:gridCol w="648072">
                  <a:extLst>
                    <a:ext uri="{9D8B030D-6E8A-4147-A177-3AD203B41FA5}">
                      <a16:colId xmlns:a16="http://schemas.microsoft.com/office/drawing/2014/main" val="20000"/>
                    </a:ext>
                  </a:extLst>
                </a:gridCol>
                <a:gridCol w="1800200">
                  <a:extLst>
                    <a:ext uri="{9D8B030D-6E8A-4147-A177-3AD203B41FA5}">
                      <a16:colId xmlns:a16="http://schemas.microsoft.com/office/drawing/2014/main" val="3488339622"/>
                    </a:ext>
                  </a:extLst>
                </a:gridCol>
                <a:gridCol w="3120007">
                  <a:extLst>
                    <a:ext uri="{9D8B030D-6E8A-4147-A177-3AD203B41FA5}">
                      <a16:colId xmlns:a16="http://schemas.microsoft.com/office/drawing/2014/main" val="20001"/>
                    </a:ext>
                  </a:extLst>
                </a:gridCol>
              </a:tblGrid>
              <a:tr h="373339">
                <a:tc gridSpan="3">
                  <a:txBody>
                    <a:bodyPr/>
                    <a:lstStyle/>
                    <a:p>
                      <a:pPr algn="ctr"/>
                      <a:r>
                        <a:rPr kumimoji="1" lang="ja-JP" altLang="en-US" sz="2400" b="1" spc="600" dirty="0"/>
                        <a:t>産業廃棄物保管場所</a:t>
                      </a: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652567">
                <a:tc gridSpan="2">
                  <a:txBody>
                    <a:bodyPr/>
                    <a:lstStyle/>
                    <a:p>
                      <a:r>
                        <a:rPr kumimoji="1" lang="ja-JP" altLang="en-US" dirty="0"/>
                        <a:t>産業廃棄物の種類</a:t>
                      </a:r>
                    </a:p>
                  </a:txBody>
                  <a:tcPr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dirty="0"/>
                        <a:t>廃プラスチック類</a:t>
                      </a:r>
                    </a:p>
                  </a:txBody>
                  <a:tcPr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1219717">
                <a:tc rowSpan="2">
                  <a:txBody>
                    <a:bodyPr/>
                    <a:lstStyle/>
                    <a:p>
                      <a:r>
                        <a:rPr kumimoji="1" lang="ja-JP" altLang="en-US" dirty="0"/>
                        <a:t>　　管　理　者</a:t>
                      </a:r>
                    </a:p>
                  </a:txBody>
                  <a:tcPr vert="eaVert"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dirty="0"/>
                        <a:t>氏名（名称）</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dirty="0"/>
                        <a:t>豊田市西町３丁目６０番地</a:t>
                      </a:r>
                      <a:endParaRPr kumimoji="1" lang="en-US" altLang="ja-JP" dirty="0"/>
                    </a:p>
                    <a:p>
                      <a:r>
                        <a:rPr kumimoji="1" lang="ja-JP" altLang="en-US" dirty="0"/>
                        <a:t>豊田市役所</a:t>
                      </a:r>
                      <a:endParaRPr kumimoji="1" lang="en-US" altLang="ja-JP" dirty="0"/>
                    </a:p>
                    <a:p>
                      <a:r>
                        <a:rPr kumimoji="1" lang="ja-JP" altLang="en-US" dirty="0"/>
                        <a:t>市長　太田　稔彦</a:t>
                      </a:r>
                    </a:p>
                  </a:txBody>
                  <a:tcPr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504056">
                <a:tc vMerge="1">
                  <a:txBody>
                    <a:bodyPr/>
                    <a:lstStyle/>
                    <a:p>
                      <a:endParaRPr kumimoji="1" lang="ja-JP" altLang="en-US" dirty="0"/>
                    </a:p>
                  </a:txBody>
                  <a:tcPr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dirty="0"/>
                        <a:t>連絡先</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dirty="0"/>
                        <a:t>ＴＥＬ：０５６５－３４－６７１０</a:t>
                      </a:r>
                    </a:p>
                  </a:txBody>
                  <a:tcPr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28500997"/>
                  </a:ext>
                </a:extLst>
              </a:tr>
              <a:tr h="373339">
                <a:tc gridSpan="2">
                  <a:txBody>
                    <a:bodyPr/>
                    <a:lstStyle/>
                    <a:p>
                      <a:r>
                        <a:rPr kumimoji="1" lang="ja-JP" altLang="en-US" dirty="0"/>
                        <a:t>最大保管高さ</a:t>
                      </a:r>
                      <a:r>
                        <a:rPr kumimoji="1" lang="en-US" altLang="ja-JP" dirty="0"/>
                        <a:t>※</a:t>
                      </a:r>
                      <a:r>
                        <a:rPr kumimoji="1" lang="ja-JP" altLang="en-US" dirty="0"/>
                        <a:t>２</a:t>
                      </a:r>
                    </a:p>
                  </a:txBody>
                  <a:tcPr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hMerge="1">
                  <a:txBody>
                    <a:bodyPr/>
                    <a:lstStyle/>
                    <a:p>
                      <a:endParaRPr kumimoji="1" lang="ja-JP" alt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r>
                        <a:rPr kumimoji="1" lang="ja-JP" altLang="en-US" dirty="0"/>
                        <a:t>２ｍ</a:t>
                      </a:r>
                    </a:p>
                  </a:txBody>
                  <a:tcPr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10" name="テキスト ボックス 9"/>
          <p:cNvSpPr txBox="1"/>
          <p:nvPr/>
        </p:nvSpPr>
        <p:spPr>
          <a:xfrm>
            <a:off x="899592" y="5157192"/>
            <a:ext cx="7627409" cy="646331"/>
          </a:xfrm>
          <a:prstGeom prst="rect">
            <a:avLst/>
          </a:prstGeom>
          <a:noFill/>
        </p:spPr>
        <p:txBody>
          <a:bodyPr wrap="none" rtlCol="0">
            <a:spAutoFit/>
          </a:bodyPr>
          <a:lstStyle/>
          <a:p>
            <a:r>
              <a:rPr kumimoji="1" lang="en-US" altLang="ja-JP" dirty="0"/>
              <a:t>※</a:t>
            </a:r>
            <a:r>
              <a:rPr kumimoji="1" lang="ja-JP" altLang="en-US" dirty="0"/>
              <a:t>１　縦横６０ｃｍ以上であること</a:t>
            </a:r>
            <a:endParaRPr kumimoji="1" lang="en-US" altLang="ja-JP" dirty="0"/>
          </a:p>
          <a:p>
            <a:r>
              <a:rPr lang="en-US" altLang="ja-JP" dirty="0"/>
              <a:t>※</a:t>
            </a:r>
            <a:r>
              <a:rPr lang="ja-JP" altLang="en-US" dirty="0"/>
              <a:t>２　最大保管高さは屋外で容器を用いずに保管する場合のみ記載義務あり</a:t>
            </a:r>
            <a:endParaRPr kumimoji="1" lang="ja-JP" altLang="en-US" dirty="0"/>
          </a:p>
        </p:txBody>
      </p:sp>
      <p:sp>
        <p:nvSpPr>
          <p:cNvPr id="3" name="スライド番号プレースホルダー 2"/>
          <p:cNvSpPr>
            <a:spLocks noGrp="1"/>
          </p:cNvSpPr>
          <p:nvPr>
            <p:ph type="sldNum" sz="quarter" idx="12"/>
          </p:nvPr>
        </p:nvSpPr>
        <p:spPr/>
        <p:txBody>
          <a:bodyPr/>
          <a:lstStyle/>
          <a:p>
            <a:fld id="{B19F71B2-C08B-4251-8631-B17A6B7397F4}" type="slidenum">
              <a:rPr kumimoji="1" lang="ja-JP" altLang="en-US" smtClean="0"/>
              <a:t>4</a:t>
            </a:fld>
            <a:endParaRPr kumimoji="1" lang="ja-JP" altLang="en-US"/>
          </a:p>
        </p:txBody>
      </p:sp>
      <p:pic>
        <p:nvPicPr>
          <p:cNvPr id="6" name="Picture 2" descr="C:\Users\72016\Desktop\②基本ロゴ(元気PJなし).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36165"/>
            <a:ext cx="974725" cy="944563"/>
          </a:xfrm>
          <a:prstGeom prst="rect">
            <a:avLst/>
          </a:prstGeom>
          <a:noFill/>
          <a:extLst>
            <a:ext uri="{909E8E84-426E-40DD-AFC4-6F175D3DCCD1}">
              <a14:hiddenFill xmlns:a14="http://schemas.microsoft.com/office/drawing/2010/main">
                <a:solidFill>
                  <a:srgbClr val="FFFFFF"/>
                </a:solidFill>
              </a14:hiddenFill>
            </a:ext>
          </a:extLst>
        </p:spPr>
      </p:pic>
      <p:sp>
        <p:nvSpPr>
          <p:cNvPr id="5" name="フッター プレースホルダー 4"/>
          <p:cNvSpPr>
            <a:spLocks noGrp="1"/>
          </p:cNvSpPr>
          <p:nvPr>
            <p:ph type="ftr" sz="quarter" idx="11"/>
          </p:nvPr>
        </p:nvSpPr>
        <p:spPr/>
        <p:txBody>
          <a:bodyPr/>
          <a:lstStyle/>
          <a:p>
            <a:r>
              <a:rPr kumimoji="1" lang="zh-TW" altLang="en-US"/>
              <a:t>作成　：　環境部 廃棄物対策課</a:t>
            </a:r>
            <a:endParaRPr kumimoji="1" lang="ja-JP" altLang="en-US"/>
          </a:p>
        </p:txBody>
      </p:sp>
    </p:spTree>
    <p:extLst>
      <p:ext uri="{BB962C8B-B14F-4D97-AF65-F5344CB8AC3E}">
        <p14:creationId xmlns:p14="http://schemas.microsoft.com/office/powerpoint/2010/main" val="11853395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734888" y="274638"/>
            <a:ext cx="8229600" cy="1143000"/>
          </a:xfrm>
        </p:spPr>
        <p:txBody>
          <a:bodyPr>
            <a:normAutofit/>
          </a:bodyPr>
          <a:lstStyle/>
          <a:p>
            <a:r>
              <a:rPr kumimoji="1" lang="ja-JP" altLang="en-US" b="1" dirty="0"/>
              <a:t>汚水が生ずるおそれがある場合</a:t>
            </a:r>
          </a:p>
        </p:txBody>
      </p:sp>
      <p:sp>
        <p:nvSpPr>
          <p:cNvPr id="3" name="コンテンツ プレースホルダー 2"/>
          <p:cNvSpPr>
            <a:spLocks noGrp="1"/>
          </p:cNvSpPr>
          <p:nvPr>
            <p:ph idx="1"/>
          </p:nvPr>
        </p:nvSpPr>
        <p:spPr/>
        <p:txBody>
          <a:bodyPr/>
          <a:lstStyle/>
          <a:p>
            <a:pPr>
              <a:buFont typeface="Wingdings" panose="05000000000000000000" pitchFamily="2" charset="2"/>
              <a:buChar char="Ø"/>
            </a:pPr>
            <a:r>
              <a:rPr kumimoji="1" lang="ja-JP" altLang="en-US" dirty="0"/>
              <a:t>排水溝等を設置すること。</a:t>
            </a:r>
            <a:endParaRPr kumimoji="1" lang="en-US" altLang="ja-JP" dirty="0"/>
          </a:p>
          <a:p>
            <a:pPr marL="0" indent="0">
              <a:buNone/>
            </a:pPr>
            <a:r>
              <a:rPr lang="ja-JP" altLang="en-US" dirty="0"/>
              <a:t>　　 </a:t>
            </a:r>
            <a:r>
              <a:rPr lang="ja-JP" altLang="en-US" sz="2800" dirty="0"/>
              <a:t>⇒河川等の公共水域への流入を防止する。</a:t>
            </a:r>
            <a:endParaRPr lang="en-US" altLang="ja-JP" sz="2800" dirty="0"/>
          </a:p>
          <a:p>
            <a:pPr marL="0" indent="0">
              <a:buNone/>
            </a:pPr>
            <a:endParaRPr lang="en-US" altLang="ja-JP" sz="2800" dirty="0"/>
          </a:p>
          <a:p>
            <a:pPr>
              <a:buFont typeface="Wingdings" panose="05000000000000000000" pitchFamily="2" charset="2"/>
              <a:buChar char="Ø"/>
            </a:pPr>
            <a:r>
              <a:rPr kumimoji="1" lang="ja-JP" altLang="en-US" dirty="0"/>
              <a:t>底面を不浸透性の材料で覆うこと。</a:t>
            </a:r>
            <a:endParaRPr kumimoji="1" lang="en-US" altLang="ja-JP" dirty="0"/>
          </a:p>
          <a:p>
            <a:pPr marL="0" indent="0">
              <a:buNone/>
            </a:pPr>
            <a:r>
              <a:rPr lang="ja-JP" altLang="en-US" dirty="0"/>
              <a:t>　　</a:t>
            </a:r>
            <a:r>
              <a:rPr lang="ja-JP" altLang="en-US" sz="2800" dirty="0"/>
              <a:t> ⇒地下水の汚染を防止する。</a:t>
            </a:r>
            <a:endParaRPr kumimoji="1" lang="ja-JP" altLang="en-US" dirty="0"/>
          </a:p>
        </p:txBody>
      </p:sp>
      <p:sp>
        <p:nvSpPr>
          <p:cNvPr id="4" name="スライド番号プレースホルダー 3"/>
          <p:cNvSpPr>
            <a:spLocks noGrp="1"/>
          </p:cNvSpPr>
          <p:nvPr>
            <p:ph type="sldNum" sz="quarter" idx="12"/>
          </p:nvPr>
        </p:nvSpPr>
        <p:spPr/>
        <p:txBody>
          <a:bodyPr/>
          <a:lstStyle/>
          <a:p>
            <a:fld id="{B19F71B2-C08B-4251-8631-B17A6B7397F4}" type="slidenum">
              <a:rPr kumimoji="1" lang="ja-JP" altLang="en-US" smtClean="0"/>
              <a:t>5</a:t>
            </a:fld>
            <a:endParaRPr kumimoji="1" lang="ja-JP" altLang="en-US"/>
          </a:p>
        </p:txBody>
      </p:sp>
      <p:pic>
        <p:nvPicPr>
          <p:cNvPr id="5" name="Picture 2" descr="C:\Users\72016\Desktop\②基本ロゴ(元気PJなし).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36165"/>
            <a:ext cx="974725" cy="944563"/>
          </a:xfrm>
          <a:prstGeom prst="rect">
            <a:avLst/>
          </a:prstGeom>
          <a:noFill/>
          <a:extLst>
            <a:ext uri="{909E8E84-426E-40DD-AFC4-6F175D3DCCD1}">
              <a14:hiddenFill xmlns:a14="http://schemas.microsoft.com/office/drawing/2010/main">
                <a:solidFill>
                  <a:srgbClr val="FFFFFF"/>
                </a:solidFill>
              </a14:hiddenFill>
            </a:ext>
          </a:extLst>
        </p:spPr>
      </p:pic>
      <p:sp>
        <p:nvSpPr>
          <p:cNvPr id="6" name="フッター プレースホルダー 5"/>
          <p:cNvSpPr>
            <a:spLocks noGrp="1"/>
          </p:cNvSpPr>
          <p:nvPr>
            <p:ph type="ftr" sz="quarter" idx="11"/>
          </p:nvPr>
        </p:nvSpPr>
        <p:spPr/>
        <p:txBody>
          <a:bodyPr/>
          <a:lstStyle/>
          <a:p>
            <a:r>
              <a:rPr kumimoji="1" lang="zh-TW" altLang="en-US"/>
              <a:t>作成　：　環境部 廃棄物対策課</a:t>
            </a:r>
            <a:endParaRPr kumimoji="1" lang="ja-JP" altLang="en-US"/>
          </a:p>
        </p:txBody>
      </p:sp>
    </p:spTree>
    <p:extLst>
      <p:ext uri="{BB962C8B-B14F-4D97-AF65-F5344CB8AC3E}">
        <p14:creationId xmlns:p14="http://schemas.microsoft.com/office/powerpoint/2010/main" val="38624061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二等辺三角形 20"/>
          <p:cNvSpPr/>
          <p:nvPr/>
        </p:nvSpPr>
        <p:spPr>
          <a:xfrm>
            <a:off x="971600" y="3861048"/>
            <a:ext cx="7200800" cy="1512168"/>
          </a:xfrm>
          <a:prstGeom prst="triangl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rgbClr val="FF0000"/>
                </a:solidFill>
              </a:rPr>
              <a:t>保管できる高さ及び範囲の上限</a:t>
            </a:r>
          </a:p>
        </p:txBody>
      </p:sp>
      <p:cxnSp>
        <p:nvCxnSpPr>
          <p:cNvPr id="8" name="直線コネクタ 7"/>
          <p:cNvCxnSpPr/>
          <p:nvPr/>
        </p:nvCxnSpPr>
        <p:spPr>
          <a:xfrm flipV="1">
            <a:off x="971600" y="3429000"/>
            <a:ext cx="4608512" cy="1944216"/>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9" name="直線コネクタ 8"/>
          <p:cNvCxnSpPr/>
          <p:nvPr/>
        </p:nvCxnSpPr>
        <p:spPr>
          <a:xfrm>
            <a:off x="3563888" y="3429000"/>
            <a:ext cx="4608512" cy="1944216"/>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2" name="タイトル 1"/>
          <p:cNvSpPr>
            <a:spLocks noGrp="1"/>
          </p:cNvSpPr>
          <p:nvPr>
            <p:ph type="title"/>
          </p:nvPr>
        </p:nvSpPr>
        <p:spPr/>
        <p:txBody>
          <a:bodyPr>
            <a:normAutofit/>
          </a:bodyPr>
          <a:lstStyle/>
          <a:p>
            <a:r>
              <a:rPr kumimoji="1" lang="ja-JP" altLang="en-US" b="1" spc="600" dirty="0"/>
              <a:t>積上げ高さの上限①</a:t>
            </a:r>
          </a:p>
        </p:txBody>
      </p:sp>
      <p:sp>
        <p:nvSpPr>
          <p:cNvPr id="3" name="コンテンツ プレースホルダー 2"/>
          <p:cNvSpPr>
            <a:spLocks noGrp="1"/>
          </p:cNvSpPr>
          <p:nvPr>
            <p:ph idx="1"/>
          </p:nvPr>
        </p:nvSpPr>
        <p:spPr>
          <a:xfrm>
            <a:off x="251520" y="1340768"/>
            <a:ext cx="8712968" cy="4752528"/>
          </a:xfrm>
        </p:spPr>
        <p:txBody>
          <a:bodyPr>
            <a:normAutofit/>
          </a:bodyPr>
          <a:lstStyle/>
          <a:p>
            <a:pPr marL="0" indent="0">
              <a:buNone/>
            </a:pPr>
            <a:endParaRPr lang="en-US" altLang="ja-JP" dirty="0"/>
          </a:p>
          <a:p>
            <a:pPr marL="0" indent="0">
              <a:buNone/>
            </a:pPr>
            <a:r>
              <a:rPr lang="ja-JP" altLang="en-US" dirty="0"/>
              <a:t>産業廃棄物の荷重が直接囲いにかからない場合</a:t>
            </a:r>
            <a:endParaRPr lang="en-US" altLang="ja-JP" dirty="0"/>
          </a:p>
        </p:txBody>
      </p:sp>
      <p:sp>
        <p:nvSpPr>
          <p:cNvPr id="4" name="正方形/長方形 3"/>
          <p:cNvSpPr/>
          <p:nvPr/>
        </p:nvSpPr>
        <p:spPr>
          <a:xfrm>
            <a:off x="683568" y="3429000"/>
            <a:ext cx="288032" cy="194421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囲い</a:t>
            </a:r>
          </a:p>
        </p:txBody>
      </p:sp>
      <p:sp>
        <p:nvSpPr>
          <p:cNvPr id="16" name="円弧 15"/>
          <p:cNvSpPr/>
          <p:nvPr/>
        </p:nvSpPr>
        <p:spPr>
          <a:xfrm>
            <a:off x="1475656" y="5085184"/>
            <a:ext cx="360040" cy="504056"/>
          </a:xfrm>
          <a:prstGeom prst="arc">
            <a:avLst>
              <a:gd name="adj1" fmla="val 16200000"/>
              <a:gd name="adj2" fmla="val 584593"/>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7" name="円弧 16"/>
          <p:cNvSpPr/>
          <p:nvPr/>
        </p:nvSpPr>
        <p:spPr>
          <a:xfrm flipH="1">
            <a:off x="7236296" y="5085184"/>
            <a:ext cx="432048" cy="504056"/>
          </a:xfrm>
          <a:prstGeom prst="arc">
            <a:avLst>
              <a:gd name="adj1" fmla="val 16314703"/>
              <a:gd name="adj2" fmla="val 552573"/>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24" name="角丸四角形吹き出し 23"/>
          <p:cNvSpPr/>
          <p:nvPr/>
        </p:nvSpPr>
        <p:spPr>
          <a:xfrm>
            <a:off x="323528" y="2636912"/>
            <a:ext cx="2736304" cy="432048"/>
          </a:xfrm>
          <a:prstGeom prst="wedgeRoundRectCallout">
            <a:avLst>
              <a:gd name="adj1" fmla="val 11195"/>
              <a:gd name="adj2" fmla="val 545752"/>
              <a:gd name="adj3" fmla="val 16667"/>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kumimoji="1" lang="ja-JP" altLang="en-US" dirty="0"/>
              <a:t>５０％</a:t>
            </a:r>
            <a:r>
              <a:rPr lang="ja-JP" altLang="en-US" dirty="0"/>
              <a:t>勾配（約２６．５度）</a:t>
            </a:r>
            <a:endParaRPr kumimoji="1" lang="ja-JP" altLang="en-US" dirty="0"/>
          </a:p>
        </p:txBody>
      </p:sp>
      <p:sp>
        <p:nvSpPr>
          <p:cNvPr id="26" name="正方形/長方形 25"/>
          <p:cNvSpPr/>
          <p:nvPr/>
        </p:nvSpPr>
        <p:spPr>
          <a:xfrm>
            <a:off x="8172400" y="3429000"/>
            <a:ext cx="288032" cy="194421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囲い</a:t>
            </a:r>
          </a:p>
        </p:txBody>
      </p:sp>
      <p:sp>
        <p:nvSpPr>
          <p:cNvPr id="25" name="角丸四角形吹き出し 24"/>
          <p:cNvSpPr/>
          <p:nvPr/>
        </p:nvSpPr>
        <p:spPr>
          <a:xfrm>
            <a:off x="5652120" y="2636912"/>
            <a:ext cx="2808312" cy="432048"/>
          </a:xfrm>
          <a:prstGeom prst="wedgeRoundRectCallout">
            <a:avLst>
              <a:gd name="adj1" fmla="val 11195"/>
              <a:gd name="adj2" fmla="val 545752"/>
              <a:gd name="adj3" fmla="val 16667"/>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kumimoji="1" lang="ja-JP" altLang="en-US" dirty="0"/>
              <a:t>５０％</a:t>
            </a:r>
            <a:r>
              <a:rPr lang="ja-JP" altLang="en-US" dirty="0"/>
              <a:t>勾配（約２６．５度）</a:t>
            </a:r>
            <a:endParaRPr kumimoji="1" lang="ja-JP" altLang="en-US" dirty="0"/>
          </a:p>
        </p:txBody>
      </p:sp>
      <p:sp>
        <p:nvSpPr>
          <p:cNvPr id="6" name="正方形/長方形 5"/>
          <p:cNvSpPr/>
          <p:nvPr/>
        </p:nvSpPr>
        <p:spPr>
          <a:xfrm>
            <a:off x="0" y="5373216"/>
            <a:ext cx="9144000" cy="432048"/>
          </a:xfrm>
          <a:prstGeom prst="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スライド番号プレースホルダー 4"/>
          <p:cNvSpPr>
            <a:spLocks noGrp="1"/>
          </p:cNvSpPr>
          <p:nvPr>
            <p:ph type="sldNum" sz="quarter" idx="12"/>
          </p:nvPr>
        </p:nvSpPr>
        <p:spPr/>
        <p:txBody>
          <a:bodyPr/>
          <a:lstStyle/>
          <a:p>
            <a:fld id="{B19F71B2-C08B-4251-8631-B17A6B7397F4}" type="slidenum">
              <a:rPr kumimoji="1" lang="ja-JP" altLang="en-US" smtClean="0"/>
              <a:t>6</a:t>
            </a:fld>
            <a:endParaRPr kumimoji="1" lang="ja-JP" altLang="en-US"/>
          </a:p>
        </p:txBody>
      </p:sp>
      <p:pic>
        <p:nvPicPr>
          <p:cNvPr id="15" name="Picture 2" descr="C:\Users\72016\Desktop\②基本ロゴ(元気PJなし).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36165"/>
            <a:ext cx="974725" cy="944563"/>
          </a:xfrm>
          <a:prstGeom prst="rect">
            <a:avLst/>
          </a:prstGeom>
          <a:noFill/>
          <a:extLst>
            <a:ext uri="{909E8E84-426E-40DD-AFC4-6F175D3DCCD1}">
              <a14:hiddenFill xmlns:a14="http://schemas.microsoft.com/office/drawing/2010/main">
                <a:solidFill>
                  <a:srgbClr val="FFFFFF"/>
                </a:solidFill>
              </a14:hiddenFill>
            </a:ext>
          </a:extLst>
        </p:spPr>
      </p:pic>
      <p:sp>
        <p:nvSpPr>
          <p:cNvPr id="7" name="フッター プレースホルダー 6"/>
          <p:cNvSpPr>
            <a:spLocks noGrp="1"/>
          </p:cNvSpPr>
          <p:nvPr>
            <p:ph type="ftr" sz="quarter" idx="11"/>
          </p:nvPr>
        </p:nvSpPr>
        <p:spPr/>
        <p:txBody>
          <a:bodyPr/>
          <a:lstStyle/>
          <a:p>
            <a:r>
              <a:rPr kumimoji="1" lang="zh-TW" altLang="en-US"/>
              <a:t>作成　：　環境部 廃棄物対策課</a:t>
            </a:r>
            <a:endParaRPr kumimoji="1" lang="ja-JP" altLang="en-US"/>
          </a:p>
        </p:txBody>
      </p:sp>
    </p:spTree>
    <p:extLst>
      <p:ext uri="{BB962C8B-B14F-4D97-AF65-F5344CB8AC3E}">
        <p14:creationId xmlns:p14="http://schemas.microsoft.com/office/powerpoint/2010/main" val="29119891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500"/>
                                        <p:tgtEl>
                                          <p:spTgt spid="1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4"/>
                                        </p:tgtEl>
                                        <p:attrNameLst>
                                          <p:attrName>style.visibility</p:attrName>
                                        </p:attrNameLst>
                                      </p:cBhvr>
                                      <p:to>
                                        <p:strVal val="visible"/>
                                      </p:to>
                                    </p:set>
                                    <p:animEffect transition="in" filter="fade">
                                      <p:cBhvr>
                                        <p:cTn id="13" dur="500"/>
                                        <p:tgtEl>
                                          <p:spTgt spid="24"/>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5"/>
                                        </p:tgtEl>
                                        <p:attrNameLst>
                                          <p:attrName>style.visibility</p:attrName>
                                        </p:attrNameLst>
                                      </p:cBhvr>
                                      <p:to>
                                        <p:strVal val="visible"/>
                                      </p:to>
                                    </p:set>
                                    <p:animEffect transition="in" filter="fade">
                                      <p:cBhvr>
                                        <p:cTn id="16" dur="500"/>
                                        <p:tgtEl>
                                          <p:spTgt spid="25"/>
                                        </p:tgtEl>
                                      </p:cBhvr>
                                    </p:animEffect>
                                  </p:childTnLst>
                                </p:cTn>
                              </p:par>
                              <p:par>
                                <p:cTn id="17" presetID="10" presetClass="entr" presetSubtype="0" fill="hold"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par>
                                <p:cTn id="20" presetID="10" presetClass="entr" presetSubtype="0" fill="hold"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53" presetClass="entr" presetSubtype="16" fill="hold" grpId="0" nodeType="click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p:cTn id="27" dur="500" fill="hold"/>
                                        <p:tgtEl>
                                          <p:spTgt spid="21"/>
                                        </p:tgtEl>
                                        <p:attrNameLst>
                                          <p:attrName>ppt_w</p:attrName>
                                        </p:attrNameLst>
                                      </p:cBhvr>
                                      <p:tavLst>
                                        <p:tav tm="0">
                                          <p:val>
                                            <p:fltVal val="0"/>
                                          </p:val>
                                        </p:tav>
                                        <p:tav tm="100000">
                                          <p:val>
                                            <p:strVal val="#ppt_w"/>
                                          </p:val>
                                        </p:tav>
                                      </p:tavLst>
                                    </p:anim>
                                    <p:anim calcmode="lin" valueType="num">
                                      <p:cBhvr>
                                        <p:cTn id="28" dur="500" fill="hold"/>
                                        <p:tgtEl>
                                          <p:spTgt spid="21"/>
                                        </p:tgtEl>
                                        <p:attrNameLst>
                                          <p:attrName>ppt_h</p:attrName>
                                        </p:attrNameLst>
                                      </p:cBhvr>
                                      <p:tavLst>
                                        <p:tav tm="0">
                                          <p:val>
                                            <p:fltVal val="0"/>
                                          </p:val>
                                        </p:tav>
                                        <p:tav tm="100000">
                                          <p:val>
                                            <p:strVal val="#ppt_h"/>
                                          </p:val>
                                        </p:tav>
                                      </p:tavLst>
                                    </p:anim>
                                    <p:animEffect transition="in" filter="fade">
                                      <p:cBhvr>
                                        <p:cTn id="29"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16" grpId="0" animBg="1"/>
      <p:bldP spid="17" grpId="0" animBg="1"/>
      <p:bldP spid="24" grpId="0" animBg="1"/>
      <p:bldP spid="2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二等辺三角形 13"/>
          <p:cNvSpPr/>
          <p:nvPr/>
        </p:nvSpPr>
        <p:spPr>
          <a:xfrm>
            <a:off x="967532" y="2708920"/>
            <a:ext cx="7200800" cy="2664296"/>
          </a:xfrm>
          <a:prstGeom prst="triangle">
            <a:avLst>
              <a:gd name="adj" fmla="val 30423"/>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4000" b="1" dirty="0">
                <a:ln w="900" cmpd="sng">
                  <a:solidFill>
                    <a:schemeClr val="accent1">
                      <a:satMod val="190000"/>
                      <a:alpha val="55000"/>
                    </a:schemeClr>
                  </a:solidFill>
                  <a:prstDash val="solid"/>
                </a:ln>
                <a:solidFill>
                  <a:schemeClr val="bg1"/>
                </a:solidFill>
                <a:effectLst>
                  <a:innerShdw blurRad="101600" dist="76200" dir="5400000">
                    <a:schemeClr val="accent1">
                      <a:satMod val="190000"/>
                      <a:tint val="100000"/>
                      <a:alpha val="74000"/>
                    </a:schemeClr>
                  </a:innerShdw>
                </a:effectLst>
              </a:rPr>
              <a:t>違反状態</a:t>
            </a:r>
          </a:p>
        </p:txBody>
      </p:sp>
      <p:cxnSp>
        <p:nvCxnSpPr>
          <p:cNvPr id="8" name="直線コネクタ 7"/>
          <p:cNvCxnSpPr/>
          <p:nvPr/>
        </p:nvCxnSpPr>
        <p:spPr>
          <a:xfrm flipV="1">
            <a:off x="971600" y="3429000"/>
            <a:ext cx="4608512" cy="1944216"/>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9" name="直線コネクタ 8"/>
          <p:cNvCxnSpPr/>
          <p:nvPr/>
        </p:nvCxnSpPr>
        <p:spPr>
          <a:xfrm>
            <a:off x="3563888" y="3429000"/>
            <a:ext cx="4608512" cy="1944216"/>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2" name="タイトル 1"/>
          <p:cNvSpPr>
            <a:spLocks noGrp="1"/>
          </p:cNvSpPr>
          <p:nvPr>
            <p:ph type="title"/>
          </p:nvPr>
        </p:nvSpPr>
        <p:spPr/>
        <p:txBody>
          <a:bodyPr>
            <a:normAutofit/>
          </a:bodyPr>
          <a:lstStyle/>
          <a:p>
            <a:r>
              <a:rPr kumimoji="1" lang="ja-JP" altLang="en-US" b="1" spc="600" dirty="0"/>
              <a:t>積上げ高さの上限①</a:t>
            </a:r>
          </a:p>
        </p:txBody>
      </p:sp>
      <p:sp>
        <p:nvSpPr>
          <p:cNvPr id="3" name="コンテンツ プレースホルダー 2"/>
          <p:cNvSpPr>
            <a:spLocks noGrp="1"/>
          </p:cNvSpPr>
          <p:nvPr>
            <p:ph idx="1"/>
          </p:nvPr>
        </p:nvSpPr>
        <p:spPr>
          <a:xfrm>
            <a:off x="251520" y="1340768"/>
            <a:ext cx="8712968" cy="4752528"/>
          </a:xfrm>
        </p:spPr>
        <p:txBody>
          <a:bodyPr>
            <a:normAutofit/>
          </a:bodyPr>
          <a:lstStyle/>
          <a:p>
            <a:pPr marL="0" indent="0">
              <a:buNone/>
            </a:pPr>
            <a:endParaRPr lang="en-US" altLang="ja-JP" dirty="0"/>
          </a:p>
          <a:p>
            <a:pPr marL="0" indent="0">
              <a:buNone/>
            </a:pPr>
            <a:r>
              <a:rPr lang="ja-JP" altLang="en-US" dirty="0"/>
              <a:t>産業廃棄物の荷重が直接囲いにかからない場合</a:t>
            </a:r>
            <a:endParaRPr lang="en-US" altLang="ja-JP" dirty="0"/>
          </a:p>
        </p:txBody>
      </p:sp>
      <p:sp>
        <p:nvSpPr>
          <p:cNvPr id="4" name="正方形/長方形 3"/>
          <p:cNvSpPr/>
          <p:nvPr/>
        </p:nvSpPr>
        <p:spPr>
          <a:xfrm>
            <a:off x="683568" y="3429000"/>
            <a:ext cx="288032" cy="194421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囲い</a:t>
            </a:r>
          </a:p>
        </p:txBody>
      </p:sp>
      <p:sp>
        <p:nvSpPr>
          <p:cNvPr id="16" name="円弧 15"/>
          <p:cNvSpPr/>
          <p:nvPr/>
        </p:nvSpPr>
        <p:spPr>
          <a:xfrm>
            <a:off x="1475656" y="5085184"/>
            <a:ext cx="360040" cy="504056"/>
          </a:xfrm>
          <a:prstGeom prst="arc">
            <a:avLst>
              <a:gd name="adj1" fmla="val 16200000"/>
              <a:gd name="adj2" fmla="val 584593"/>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7" name="円弧 16"/>
          <p:cNvSpPr/>
          <p:nvPr/>
        </p:nvSpPr>
        <p:spPr>
          <a:xfrm flipH="1">
            <a:off x="7236296" y="5085184"/>
            <a:ext cx="432048" cy="504056"/>
          </a:xfrm>
          <a:prstGeom prst="arc">
            <a:avLst>
              <a:gd name="adj1" fmla="val 16314703"/>
              <a:gd name="adj2" fmla="val 552573"/>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24" name="角丸四角形吹き出し 23"/>
          <p:cNvSpPr/>
          <p:nvPr/>
        </p:nvSpPr>
        <p:spPr>
          <a:xfrm>
            <a:off x="323528" y="2636912"/>
            <a:ext cx="2592288" cy="432048"/>
          </a:xfrm>
          <a:prstGeom prst="wedgeRoundRectCallout">
            <a:avLst>
              <a:gd name="adj1" fmla="val 11195"/>
              <a:gd name="adj2" fmla="val 545752"/>
              <a:gd name="adj3" fmla="val 16667"/>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kumimoji="1" lang="ja-JP" altLang="en-US" dirty="0"/>
              <a:t>５０％</a:t>
            </a:r>
            <a:r>
              <a:rPr lang="ja-JP" altLang="en-US" dirty="0"/>
              <a:t>勾配（約２６．５度）</a:t>
            </a:r>
            <a:endParaRPr kumimoji="1" lang="ja-JP" altLang="en-US" dirty="0"/>
          </a:p>
        </p:txBody>
      </p:sp>
      <p:sp>
        <p:nvSpPr>
          <p:cNvPr id="26" name="正方形/長方形 25"/>
          <p:cNvSpPr/>
          <p:nvPr/>
        </p:nvSpPr>
        <p:spPr>
          <a:xfrm>
            <a:off x="8172400" y="3429000"/>
            <a:ext cx="288032" cy="194421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囲い</a:t>
            </a:r>
          </a:p>
        </p:txBody>
      </p:sp>
      <p:sp>
        <p:nvSpPr>
          <p:cNvPr id="25" name="角丸四角形吹き出し 24"/>
          <p:cNvSpPr/>
          <p:nvPr/>
        </p:nvSpPr>
        <p:spPr>
          <a:xfrm>
            <a:off x="5436096" y="2636912"/>
            <a:ext cx="2736304" cy="432048"/>
          </a:xfrm>
          <a:prstGeom prst="wedgeRoundRectCallout">
            <a:avLst>
              <a:gd name="adj1" fmla="val 11195"/>
              <a:gd name="adj2" fmla="val 545752"/>
              <a:gd name="adj3" fmla="val 16667"/>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kumimoji="1" lang="ja-JP" altLang="en-US" dirty="0"/>
              <a:t>５０％</a:t>
            </a:r>
            <a:r>
              <a:rPr lang="ja-JP" altLang="en-US" dirty="0"/>
              <a:t>勾配（約２６．５度）</a:t>
            </a:r>
            <a:endParaRPr kumimoji="1" lang="ja-JP" altLang="en-US" dirty="0"/>
          </a:p>
        </p:txBody>
      </p:sp>
      <p:sp>
        <p:nvSpPr>
          <p:cNvPr id="6" name="正方形/長方形 5"/>
          <p:cNvSpPr/>
          <p:nvPr/>
        </p:nvSpPr>
        <p:spPr>
          <a:xfrm>
            <a:off x="0" y="5373216"/>
            <a:ext cx="9144000" cy="432048"/>
          </a:xfrm>
          <a:prstGeom prst="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スライド番号プレースホルダー 4"/>
          <p:cNvSpPr>
            <a:spLocks noGrp="1"/>
          </p:cNvSpPr>
          <p:nvPr>
            <p:ph type="sldNum" sz="quarter" idx="12"/>
          </p:nvPr>
        </p:nvSpPr>
        <p:spPr/>
        <p:txBody>
          <a:bodyPr/>
          <a:lstStyle/>
          <a:p>
            <a:fld id="{B19F71B2-C08B-4251-8631-B17A6B7397F4}" type="slidenum">
              <a:rPr kumimoji="1" lang="ja-JP" altLang="en-US" smtClean="0"/>
              <a:t>7</a:t>
            </a:fld>
            <a:endParaRPr kumimoji="1" lang="ja-JP" altLang="en-US"/>
          </a:p>
        </p:txBody>
      </p:sp>
      <p:pic>
        <p:nvPicPr>
          <p:cNvPr id="15" name="Picture 2" descr="C:\Users\72016\Desktop\②基本ロゴ(元気PJなし).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36165"/>
            <a:ext cx="974725" cy="944563"/>
          </a:xfrm>
          <a:prstGeom prst="rect">
            <a:avLst/>
          </a:prstGeom>
          <a:noFill/>
          <a:extLst>
            <a:ext uri="{909E8E84-426E-40DD-AFC4-6F175D3DCCD1}">
              <a14:hiddenFill xmlns:a14="http://schemas.microsoft.com/office/drawing/2010/main">
                <a:solidFill>
                  <a:srgbClr val="FFFFFF"/>
                </a:solidFill>
              </a14:hiddenFill>
            </a:ext>
          </a:extLst>
        </p:spPr>
      </p:pic>
      <p:sp>
        <p:nvSpPr>
          <p:cNvPr id="7" name="フッター プレースホルダー 6"/>
          <p:cNvSpPr>
            <a:spLocks noGrp="1"/>
          </p:cNvSpPr>
          <p:nvPr>
            <p:ph type="ftr" sz="quarter" idx="11"/>
          </p:nvPr>
        </p:nvSpPr>
        <p:spPr/>
        <p:txBody>
          <a:bodyPr/>
          <a:lstStyle/>
          <a:p>
            <a:r>
              <a:rPr kumimoji="1" lang="zh-TW" altLang="en-US"/>
              <a:t>作成　：　環境部 廃棄物対策課</a:t>
            </a:r>
            <a:endParaRPr kumimoji="1" lang="ja-JP" altLang="en-US"/>
          </a:p>
        </p:txBody>
      </p:sp>
    </p:spTree>
    <p:extLst>
      <p:ext uri="{BB962C8B-B14F-4D97-AF65-F5344CB8AC3E}">
        <p14:creationId xmlns:p14="http://schemas.microsoft.com/office/powerpoint/2010/main" val="1332711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グループ化 19"/>
          <p:cNvGrpSpPr/>
          <p:nvPr/>
        </p:nvGrpSpPr>
        <p:grpSpPr>
          <a:xfrm>
            <a:off x="683568" y="3789040"/>
            <a:ext cx="7539488" cy="1604372"/>
            <a:chOff x="683568" y="3789040"/>
            <a:chExt cx="7539488" cy="1604372"/>
          </a:xfrm>
        </p:grpSpPr>
        <p:sp>
          <p:nvSpPr>
            <p:cNvPr id="18" name="二等辺三角形 17"/>
            <p:cNvSpPr/>
            <p:nvPr/>
          </p:nvSpPr>
          <p:spPr>
            <a:xfrm rot="10800000">
              <a:off x="971600" y="4149080"/>
              <a:ext cx="2664296" cy="1188132"/>
            </a:xfrm>
            <a:prstGeom prst="triangle">
              <a:avLst>
                <a:gd name="adj" fmla="val 100000"/>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FF0000"/>
                </a:solidFill>
              </a:endParaRPr>
            </a:p>
          </p:txBody>
        </p:sp>
        <p:sp>
          <p:nvSpPr>
            <p:cNvPr id="21" name="二等辺三角形 20"/>
            <p:cNvSpPr/>
            <p:nvPr/>
          </p:nvSpPr>
          <p:spPr>
            <a:xfrm>
              <a:off x="683568" y="3789040"/>
              <a:ext cx="7539488" cy="1604372"/>
            </a:xfrm>
            <a:prstGeom prst="triangle">
              <a:avLst>
                <a:gd name="adj" fmla="val 49621"/>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rgbClr val="FF0000"/>
                  </a:solidFill>
                </a:rPr>
                <a:t>保管できる高さ及び範囲の上限</a:t>
              </a:r>
            </a:p>
          </p:txBody>
        </p:sp>
      </p:grpSp>
      <p:sp>
        <p:nvSpPr>
          <p:cNvPr id="2" name="タイトル 1"/>
          <p:cNvSpPr>
            <a:spLocks noGrp="1"/>
          </p:cNvSpPr>
          <p:nvPr>
            <p:ph type="title"/>
          </p:nvPr>
        </p:nvSpPr>
        <p:spPr/>
        <p:txBody>
          <a:bodyPr>
            <a:normAutofit/>
          </a:bodyPr>
          <a:lstStyle/>
          <a:p>
            <a:r>
              <a:rPr kumimoji="1" lang="ja-JP" altLang="en-US" b="1" spc="600" dirty="0"/>
              <a:t>積上げ高さの上限②</a:t>
            </a:r>
          </a:p>
        </p:txBody>
      </p:sp>
      <p:sp>
        <p:nvSpPr>
          <p:cNvPr id="3" name="コンテンツ プレースホルダー 2"/>
          <p:cNvSpPr>
            <a:spLocks noGrp="1"/>
          </p:cNvSpPr>
          <p:nvPr>
            <p:ph idx="1"/>
          </p:nvPr>
        </p:nvSpPr>
        <p:spPr>
          <a:xfrm>
            <a:off x="251520" y="1340768"/>
            <a:ext cx="8712968" cy="4752528"/>
          </a:xfrm>
        </p:spPr>
        <p:txBody>
          <a:bodyPr>
            <a:normAutofit/>
          </a:bodyPr>
          <a:lstStyle/>
          <a:p>
            <a:pPr marL="0" indent="0">
              <a:buNone/>
            </a:pPr>
            <a:endParaRPr lang="en-US" altLang="ja-JP" dirty="0"/>
          </a:p>
          <a:p>
            <a:pPr marL="0" indent="0">
              <a:buNone/>
            </a:pPr>
            <a:r>
              <a:rPr lang="ja-JP" altLang="en-US" dirty="0"/>
              <a:t>産業廃棄物の荷重が直接囲いにかかる場合</a:t>
            </a:r>
            <a:endParaRPr lang="en-US" altLang="ja-JP" dirty="0"/>
          </a:p>
        </p:txBody>
      </p:sp>
      <p:sp>
        <p:nvSpPr>
          <p:cNvPr id="4" name="正方形/長方形 3"/>
          <p:cNvSpPr/>
          <p:nvPr/>
        </p:nvSpPr>
        <p:spPr>
          <a:xfrm>
            <a:off x="323528" y="3429000"/>
            <a:ext cx="648072" cy="1944216"/>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囲</a:t>
            </a:r>
            <a:endParaRPr kumimoji="1" lang="en-US" altLang="ja-JP" dirty="0"/>
          </a:p>
          <a:p>
            <a:pPr algn="ctr"/>
            <a:r>
              <a:rPr kumimoji="1" lang="ja-JP" altLang="en-US" dirty="0"/>
              <a:t>い</a:t>
            </a:r>
          </a:p>
        </p:txBody>
      </p:sp>
      <p:cxnSp>
        <p:nvCxnSpPr>
          <p:cNvPr id="8" name="直線コネクタ 7"/>
          <p:cNvCxnSpPr/>
          <p:nvPr/>
        </p:nvCxnSpPr>
        <p:spPr>
          <a:xfrm flipV="1">
            <a:off x="3589216" y="3441695"/>
            <a:ext cx="1728192" cy="72008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9" name="直線コネクタ 8"/>
          <p:cNvCxnSpPr/>
          <p:nvPr/>
        </p:nvCxnSpPr>
        <p:spPr>
          <a:xfrm>
            <a:off x="3563888" y="3429000"/>
            <a:ext cx="4608512" cy="1944216"/>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6" name="円弧 15"/>
          <p:cNvSpPr/>
          <p:nvPr/>
        </p:nvSpPr>
        <p:spPr>
          <a:xfrm>
            <a:off x="4097700" y="3861048"/>
            <a:ext cx="360040" cy="504056"/>
          </a:xfrm>
          <a:prstGeom prst="arc">
            <a:avLst>
              <a:gd name="adj1" fmla="val 16200000"/>
              <a:gd name="adj2" fmla="val 584593"/>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7" name="円弧 16"/>
          <p:cNvSpPr/>
          <p:nvPr/>
        </p:nvSpPr>
        <p:spPr>
          <a:xfrm flipH="1">
            <a:off x="7236296" y="5085184"/>
            <a:ext cx="432048" cy="504056"/>
          </a:xfrm>
          <a:prstGeom prst="arc">
            <a:avLst>
              <a:gd name="adj1" fmla="val 16314703"/>
              <a:gd name="adj2" fmla="val 552573"/>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cxnSp>
        <p:nvCxnSpPr>
          <p:cNvPr id="12" name="直線コネクタ 11"/>
          <p:cNvCxnSpPr/>
          <p:nvPr/>
        </p:nvCxnSpPr>
        <p:spPr>
          <a:xfrm>
            <a:off x="971600" y="4149080"/>
            <a:ext cx="2592288"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5" name="直線コネクタ 14"/>
          <p:cNvCxnSpPr/>
          <p:nvPr/>
        </p:nvCxnSpPr>
        <p:spPr>
          <a:xfrm>
            <a:off x="3131840" y="4149080"/>
            <a:ext cx="1440160" cy="0"/>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sp>
        <p:nvSpPr>
          <p:cNvPr id="14" name="角丸四角形吹き出し 13"/>
          <p:cNvSpPr/>
          <p:nvPr/>
        </p:nvSpPr>
        <p:spPr>
          <a:xfrm>
            <a:off x="323528" y="2636912"/>
            <a:ext cx="2520280" cy="432048"/>
          </a:xfrm>
          <a:prstGeom prst="wedgeRoundRectCallout">
            <a:avLst>
              <a:gd name="adj1" fmla="val -35064"/>
              <a:gd name="adj2" fmla="val 120702"/>
              <a:gd name="adj3" fmla="val 16667"/>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kumimoji="1" lang="ja-JP" altLang="en-US" dirty="0"/>
              <a:t>構造耐力上安全な囲い</a:t>
            </a:r>
          </a:p>
        </p:txBody>
      </p:sp>
      <p:sp>
        <p:nvSpPr>
          <p:cNvPr id="22" name="正方形/長方形 21"/>
          <p:cNvSpPr/>
          <p:nvPr/>
        </p:nvSpPr>
        <p:spPr>
          <a:xfrm>
            <a:off x="8172400" y="3429000"/>
            <a:ext cx="288032" cy="194421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囲い</a:t>
            </a:r>
          </a:p>
        </p:txBody>
      </p:sp>
      <p:sp>
        <p:nvSpPr>
          <p:cNvPr id="6" name="正方形/長方形 5"/>
          <p:cNvSpPr/>
          <p:nvPr/>
        </p:nvSpPr>
        <p:spPr>
          <a:xfrm>
            <a:off x="0" y="5373216"/>
            <a:ext cx="9144000" cy="432048"/>
          </a:xfrm>
          <a:prstGeom prst="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右中かっこ 22"/>
          <p:cNvSpPr/>
          <p:nvPr/>
        </p:nvSpPr>
        <p:spPr>
          <a:xfrm>
            <a:off x="971600" y="3447002"/>
            <a:ext cx="144016" cy="684076"/>
          </a:xfrm>
          <a:prstGeom prst="rightBrace">
            <a:avLst/>
          </a:prstGeom>
          <a:ln w="9525"/>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24" name="右中かっこ 23"/>
          <p:cNvSpPr/>
          <p:nvPr/>
        </p:nvSpPr>
        <p:spPr>
          <a:xfrm rot="5400000">
            <a:off x="2195736" y="2934394"/>
            <a:ext cx="144016" cy="2573388"/>
          </a:xfrm>
          <a:prstGeom prst="rightBrace">
            <a:avLst/>
          </a:prstGeom>
          <a:ln w="9525"/>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25" name="角丸四角形吹き出し 24"/>
          <p:cNvSpPr/>
          <p:nvPr/>
        </p:nvSpPr>
        <p:spPr>
          <a:xfrm>
            <a:off x="1314676" y="3369687"/>
            <a:ext cx="2592288" cy="432048"/>
          </a:xfrm>
          <a:prstGeom prst="wedgeRoundRectCallout">
            <a:avLst>
              <a:gd name="adj1" fmla="val 65939"/>
              <a:gd name="adj2" fmla="val 85028"/>
              <a:gd name="adj3" fmla="val 16667"/>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kumimoji="1" lang="ja-JP" altLang="en-US" dirty="0"/>
              <a:t>５０％</a:t>
            </a:r>
            <a:r>
              <a:rPr lang="ja-JP" altLang="en-US" dirty="0"/>
              <a:t>勾配（約２６．５度）</a:t>
            </a:r>
            <a:endParaRPr kumimoji="1" lang="ja-JP" altLang="en-US" dirty="0"/>
          </a:p>
        </p:txBody>
      </p:sp>
      <p:sp>
        <p:nvSpPr>
          <p:cNvPr id="26" name="テキスト ボックス 25"/>
          <p:cNvSpPr txBox="1"/>
          <p:nvPr/>
        </p:nvSpPr>
        <p:spPr>
          <a:xfrm>
            <a:off x="1043608" y="3658235"/>
            <a:ext cx="542136" cy="261610"/>
          </a:xfrm>
          <a:prstGeom prst="rect">
            <a:avLst/>
          </a:prstGeom>
          <a:noFill/>
        </p:spPr>
        <p:txBody>
          <a:bodyPr wrap="none" rtlCol="0">
            <a:spAutoFit/>
          </a:bodyPr>
          <a:lstStyle/>
          <a:p>
            <a:r>
              <a:rPr kumimoji="1" lang="en-US" altLang="ja-JP" sz="1100" b="1" dirty="0"/>
              <a:t>50</a:t>
            </a:r>
            <a:r>
              <a:rPr kumimoji="1" lang="ja-JP" altLang="en-US" sz="1100" b="1" dirty="0"/>
              <a:t>ｃｍ</a:t>
            </a:r>
          </a:p>
        </p:txBody>
      </p:sp>
      <p:sp>
        <p:nvSpPr>
          <p:cNvPr id="27" name="テキスト ボックス 26"/>
          <p:cNvSpPr txBox="1"/>
          <p:nvPr/>
        </p:nvSpPr>
        <p:spPr>
          <a:xfrm>
            <a:off x="2093918" y="4247510"/>
            <a:ext cx="389850" cy="261610"/>
          </a:xfrm>
          <a:prstGeom prst="rect">
            <a:avLst/>
          </a:prstGeom>
          <a:noFill/>
        </p:spPr>
        <p:txBody>
          <a:bodyPr wrap="none" rtlCol="0">
            <a:spAutoFit/>
          </a:bodyPr>
          <a:lstStyle/>
          <a:p>
            <a:r>
              <a:rPr lang="en-US" altLang="ja-JP" sz="1100" b="1" dirty="0"/>
              <a:t>2</a:t>
            </a:r>
            <a:r>
              <a:rPr kumimoji="1" lang="ja-JP" altLang="en-US" sz="1100" b="1" dirty="0"/>
              <a:t>ｍ</a:t>
            </a:r>
          </a:p>
        </p:txBody>
      </p:sp>
      <p:sp>
        <p:nvSpPr>
          <p:cNvPr id="5" name="スライド番号プレースホルダー 4"/>
          <p:cNvSpPr>
            <a:spLocks noGrp="1"/>
          </p:cNvSpPr>
          <p:nvPr>
            <p:ph type="sldNum" sz="quarter" idx="12"/>
          </p:nvPr>
        </p:nvSpPr>
        <p:spPr/>
        <p:txBody>
          <a:bodyPr/>
          <a:lstStyle/>
          <a:p>
            <a:fld id="{B19F71B2-C08B-4251-8631-B17A6B7397F4}" type="slidenum">
              <a:rPr kumimoji="1" lang="ja-JP" altLang="en-US" smtClean="0"/>
              <a:t>8</a:t>
            </a:fld>
            <a:endParaRPr kumimoji="1" lang="ja-JP" altLang="en-US"/>
          </a:p>
        </p:txBody>
      </p:sp>
      <p:pic>
        <p:nvPicPr>
          <p:cNvPr id="28" name="Picture 2" descr="C:\Users\72016\Desktop\②基本ロゴ(元気PJなし).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36165"/>
            <a:ext cx="974725" cy="944563"/>
          </a:xfrm>
          <a:prstGeom prst="rect">
            <a:avLst/>
          </a:prstGeom>
          <a:noFill/>
          <a:extLst>
            <a:ext uri="{909E8E84-426E-40DD-AFC4-6F175D3DCCD1}">
              <a14:hiddenFill xmlns:a14="http://schemas.microsoft.com/office/drawing/2010/main">
                <a:solidFill>
                  <a:srgbClr val="FFFFFF"/>
                </a:solidFill>
              </a14:hiddenFill>
            </a:ext>
          </a:extLst>
        </p:spPr>
      </p:pic>
      <p:sp>
        <p:nvSpPr>
          <p:cNvPr id="7" name="フッター プレースホルダー 6"/>
          <p:cNvSpPr>
            <a:spLocks noGrp="1"/>
          </p:cNvSpPr>
          <p:nvPr>
            <p:ph type="ftr" sz="quarter" idx="11"/>
          </p:nvPr>
        </p:nvSpPr>
        <p:spPr/>
        <p:txBody>
          <a:bodyPr/>
          <a:lstStyle/>
          <a:p>
            <a:r>
              <a:rPr kumimoji="1" lang="zh-TW" altLang="en-US"/>
              <a:t>作成　：　環境部 廃棄物対策課</a:t>
            </a:r>
            <a:endParaRPr kumimoji="1" lang="ja-JP" altLang="en-US"/>
          </a:p>
        </p:txBody>
      </p:sp>
    </p:spTree>
    <p:extLst>
      <p:ext uri="{BB962C8B-B14F-4D97-AF65-F5344CB8AC3E}">
        <p14:creationId xmlns:p14="http://schemas.microsoft.com/office/powerpoint/2010/main" val="406451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10" presetClass="entr" presetSubtype="0" fill="hold"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fade">
                                      <p:cBhvr>
                                        <p:cTn id="10" dur="500"/>
                                        <p:tgtEl>
                                          <p:spTgt spid="1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500"/>
                                        <p:tgtEl>
                                          <p:spTgt spid="16"/>
                                        </p:tgtEl>
                                      </p:cBhvr>
                                    </p:animEffect>
                                  </p:childTnLst>
                                </p:cTn>
                              </p:par>
                              <p:par>
                                <p:cTn id="14" presetID="10" presetClass="entr" presetSubtype="0" fill="hold"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par>
                                <p:cTn id="17" presetID="10" presetClass="entr" presetSubtype="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500"/>
                                        <p:tgtEl>
                                          <p:spTgt spid="17"/>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5"/>
                                        </p:tgtEl>
                                        <p:attrNameLst>
                                          <p:attrName>style.visibility</p:attrName>
                                        </p:attrNameLst>
                                      </p:cBhvr>
                                      <p:to>
                                        <p:strVal val="visible"/>
                                      </p:to>
                                    </p:set>
                                    <p:animEffect transition="in" filter="fade">
                                      <p:cBhvr>
                                        <p:cTn id="25" dur="500"/>
                                        <p:tgtEl>
                                          <p:spTgt spid="25"/>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3"/>
                                        </p:tgtEl>
                                        <p:attrNameLst>
                                          <p:attrName>style.visibility</p:attrName>
                                        </p:attrNameLst>
                                      </p:cBhvr>
                                      <p:to>
                                        <p:strVal val="visible"/>
                                      </p:to>
                                    </p:set>
                                    <p:animEffect transition="in" filter="fade">
                                      <p:cBhvr>
                                        <p:cTn id="28" dur="500"/>
                                        <p:tgtEl>
                                          <p:spTgt spid="23"/>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fade">
                                      <p:cBhvr>
                                        <p:cTn id="31" dur="500"/>
                                        <p:tgtEl>
                                          <p:spTgt spid="26"/>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4"/>
                                        </p:tgtEl>
                                        <p:attrNameLst>
                                          <p:attrName>style.visibility</p:attrName>
                                        </p:attrNameLst>
                                      </p:cBhvr>
                                      <p:to>
                                        <p:strVal val="visible"/>
                                      </p:to>
                                    </p:set>
                                    <p:animEffect transition="in" filter="fade">
                                      <p:cBhvr>
                                        <p:cTn id="34" dur="500"/>
                                        <p:tgtEl>
                                          <p:spTgt spid="24"/>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fade">
                                      <p:cBhvr>
                                        <p:cTn id="37" dur="500"/>
                                        <p:tgtEl>
                                          <p:spTgt spid="27"/>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16" fill="hold" nodeType="clickEffect">
                                  <p:stCondLst>
                                    <p:cond delay="0"/>
                                  </p:stCondLst>
                                  <p:childTnLst>
                                    <p:set>
                                      <p:cBhvr>
                                        <p:cTn id="41" dur="1" fill="hold">
                                          <p:stCondLst>
                                            <p:cond delay="0"/>
                                          </p:stCondLst>
                                        </p:cTn>
                                        <p:tgtEl>
                                          <p:spTgt spid="20"/>
                                        </p:tgtEl>
                                        <p:attrNameLst>
                                          <p:attrName>style.visibility</p:attrName>
                                        </p:attrNameLst>
                                      </p:cBhvr>
                                      <p:to>
                                        <p:strVal val="visible"/>
                                      </p:to>
                                    </p:set>
                                    <p:anim calcmode="lin" valueType="num">
                                      <p:cBhvr>
                                        <p:cTn id="42" dur="500" fill="hold"/>
                                        <p:tgtEl>
                                          <p:spTgt spid="20"/>
                                        </p:tgtEl>
                                        <p:attrNameLst>
                                          <p:attrName>ppt_w</p:attrName>
                                        </p:attrNameLst>
                                      </p:cBhvr>
                                      <p:tavLst>
                                        <p:tav tm="0">
                                          <p:val>
                                            <p:fltVal val="0"/>
                                          </p:val>
                                        </p:tav>
                                        <p:tav tm="100000">
                                          <p:val>
                                            <p:strVal val="#ppt_w"/>
                                          </p:val>
                                        </p:tav>
                                      </p:tavLst>
                                    </p:anim>
                                    <p:anim calcmode="lin" valueType="num">
                                      <p:cBhvr>
                                        <p:cTn id="43" dur="500" fill="hold"/>
                                        <p:tgtEl>
                                          <p:spTgt spid="20"/>
                                        </p:tgtEl>
                                        <p:attrNameLst>
                                          <p:attrName>ppt_h</p:attrName>
                                        </p:attrNameLst>
                                      </p:cBhvr>
                                      <p:tavLst>
                                        <p:tav tm="0">
                                          <p:val>
                                            <p:fltVal val="0"/>
                                          </p:val>
                                        </p:tav>
                                        <p:tav tm="100000">
                                          <p:val>
                                            <p:strVal val="#ppt_h"/>
                                          </p:val>
                                        </p:tav>
                                      </p:tavLst>
                                    </p:anim>
                                    <p:animEffect transition="in" filter="fade">
                                      <p:cBhvr>
                                        <p:cTn id="44"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23" grpId="0" animBg="1"/>
      <p:bldP spid="24" grpId="0" animBg="1"/>
      <p:bldP spid="25" grpId="0" animBg="1"/>
      <p:bldP spid="26" grpId="0"/>
      <p:bldP spid="2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467544" y="1052736"/>
            <a:ext cx="8229600" cy="5256584"/>
          </a:xfrm>
        </p:spPr>
        <p:txBody>
          <a:bodyPr>
            <a:normAutofit/>
          </a:bodyPr>
          <a:lstStyle/>
          <a:p>
            <a:pPr marL="0" indent="0">
              <a:buNone/>
            </a:pPr>
            <a:r>
              <a:rPr lang="en-US" altLang="ja-JP" dirty="0"/>
              <a:t>『</a:t>
            </a:r>
            <a:r>
              <a:rPr lang="ja-JP" altLang="en-US" dirty="0"/>
              <a:t>第８回　産業廃棄物の正しい保管方法</a:t>
            </a:r>
            <a:r>
              <a:rPr lang="en-US" altLang="ja-JP" dirty="0"/>
              <a:t>』</a:t>
            </a:r>
            <a:r>
              <a:rPr lang="ja-JP" altLang="en-US" dirty="0"/>
              <a:t>　は以上になります。</a:t>
            </a:r>
            <a:endParaRPr lang="en-US" altLang="ja-JP" dirty="0"/>
          </a:p>
          <a:p>
            <a:pPr marL="0" indent="0">
              <a:buNone/>
            </a:pPr>
            <a:endParaRPr kumimoji="1" lang="en-US" altLang="ja-JP" sz="400" dirty="0"/>
          </a:p>
          <a:p>
            <a:pPr marL="0" indent="0">
              <a:buNone/>
            </a:pPr>
            <a:r>
              <a:rPr lang="ja-JP" altLang="en-US" dirty="0"/>
              <a:t>保管基準は過剰保管を防止するために規定されています。適正な保管で、産廃の保管量を管理してください。</a:t>
            </a:r>
            <a:endParaRPr lang="en-US" altLang="ja-JP" dirty="0"/>
          </a:p>
          <a:p>
            <a:pPr marL="0" indent="0">
              <a:buNone/>
            </a:pPr>
            <a:endParaRPr kumimoji="1" lang="en-US" altLang="ja-JP" sz="1200" dirty="0"/>
          </a:p>
          <a:p>
            <a:pPr marL="0" indent="0">
              <a:buNone/>
            </a:pPr>
            <a:r>
              <a:rPr lang="ja-JP" altLang="en-US" dirty="0"/>
              <a:t>次回は、</a:t>
            </a:r>
            <a:r>
              <a:rPr lang="en-US" altLang="ja-JP" dirty="0"/>
              <a:t>『</a:t>
            </a:r>
            <a:r>
              <a:rPr lang="ja-JP" altLang="en-US" dirty="0"/>
              <a:t>豊田市の条例について</a:t>
            </a:r>
            <a:r>
              <a:rPr lang="en-US" altLang="ja-JP" dirty="0"/>
              <a:t>』</a:t>
            </a:r>
            <a:r>
              <a:rPr lang="ja-JP" altLang="en-US" dirty="0"/>
              <a:t>です。</a:t>
            </a:r>
            <a:endParaRPr lang="en-US" altLang="ja-JP" dirty="0"/>
          </a:p>
          <a:p>
            <a:pPr marL="0" indent="0">
              <a:buNone/>
            </a:pPr>
            <a:endParaRPr kumimoji="1" lang="en-US" altLang="ja-JP" sz="500" dirty="0"/>
          </a:p>
          <a:p>
            <a:pPr marL="0" indent="0">
              <a:buNone/>
            </a:pPr>
            <a:r>
              <a:rPr lang="ja-JP" altLang="en-US" dirty="0"/>
              <a:t>廃棄物処理法の遵守はもちろん大事ですが、豊田市が独自に定めている条例も同様に大事です。</a:t>
            </a:r>
            <a:endParaRPr lang="en-US" altLang="ja-JP" dirty="0"/>
          </a:p>
        </p:txBody>
      </p:sp>
      <p:sp>
        <p:nvSpPr>
          <p:cNvPr id="2" name="スライド番号プレースホルダー 1"/>
          <p:cNvSpPr>
            <a:spLocks noGrp="1"/>
          </p:cNvSpPr>
          <p:nvPr>
            <p:ph type="sldNum" sz="quarter" idx="12"/>
          </p:nvPr>
        </p:nvSpPr>
        <p:spPr/>
        <p:txBody>
          <a:bodyPr/>
          <a:lstStyle/>
          <a:p>
            <a:fld id="{B19F71B2-C08B-4251-8631-B17A6B7397F4}" type="slidenum">
              <a:rPr kumimoji="1" lang="ja-JP" altLang="en-US" smtClean="0"/>
              <a:t>9</a:t>
            </a:fld>
            <a:endParaRPr kumimoji="1" lang="ja-JP" altLang="en-US"/>
          </a:p>
        </p:txBody>
      </p:sp>
      <p:pic>
        <p:nvPicPr>
          <p:cNvPr id="4" name="Picture 2" descr="C:\Users\72016\Desktop\②基本ロゴ(元気PJなし).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36165"/>
            <a:ext cx="974725" cy="944563"/>
          </a:xfrm>
          <a:prstGeom prst="rect">
            <a:avLst/>
          </a:prstGeom>
          <a:noFill/>
          <a:extLst>
            <a:ext uri="{909E8E84-426E-40DD-AFC4-6F175D3DCCD1}">
              <a14:hiddenFill xmlns:a14="http://schemas.microsoft.com/office/drawing/2010/main">
                <a:solidFill>
                  <a:srgbClr val="FFFFFF"/>
                </a:solidFill>
              </a14:hiddenFill>
            </a:ext>
          </a:extLst>
        </p:spPr>
      </p:pic>
      <p:sp>
        <p:nvSpPr>
          <p:cNvPr id="5" name="フッター プレースホルダー 4"/>
          <p:cNvSpPr>
            <a:spLocks noGrp="1"/>
          </p:cNvSpPr>
          <p:nvPr>
            <p:ph type="ftr" sz="quarter" idx="11"/>
          </p:nvPr>
        </p:nvSpPr>
        <p:spPr/>
        <p:txBody>
          <a:bodyPr/>
          <a:lstStyle/>
          <a:p>
            <a:r>
              <a:rPr kumimoji="1" lang="zh-TW" altLang="en-US"/>
              <a:t>作成　：　環境部 廃棄物対策課</a:t>
            </a:r>
            <a:endParaRPr kumimoji="1" lang="ja-JP" altLang="en-US"/>
          </a:p>
        </p:txBody>
      </p:sp>
    </p:spTree>
    <p:extLst>
      <p:ext uri="{BB962C8B-B14F-4D97-AF65-F5344CB8AC3E}">
        <p14:creationId xmlns:p14="http://schemas.microsoft.com/office/powerpoint/2010/main" val="2023349761"/>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1680</TotalTime>
  <Words>1626</Words>
  <Application>Microsoft Office PowerPoint</Application>
  <PresentationFormat>画面に合わせる (4:3)</PresentationFormat>
  <Paragraphs>187</Paragraphs>
  <Slides>9</Slides>
  <Notes>9</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9</vt:i4>
      </vt:variant>
    </vt:vector>
  </HeadingPairs>
  <TitlesOfParts>
    <vt:vector size="14" baseType="lpstr">
      <vt:lpstr>ＭＳ Ｐゴシック</vt:lpstr>
      <vt:lpstr>Arial</vt:lpstr>
      <vt:lpstr>Calibri</vt:lpstr>
      <vt:lpstr>Wingdings</vt:lpstr>
      <vt:lpstr>Office ​​テーマ</vt:lpstr>
      <vt:lpstr>１０分でわかる◎ 産業廃棄物ちょっと講座</vt:lpstr>
      <vt:lpstr>保管基準遵守の理由</vt:lpstr>
      <vt:lpstr>保管基準</vt:lpstr>
      <vt:lpstr>保管基準に適合した掲示板</vt:lpstr>
      <vt:lpstr>汚水が生ずるおそれがある場合</vt:lpstr>
      <vt:lpstr>積上げ高さの上限①</vt:lpstr>
      <vt:lpstr>積上げ高さの上限①</vt:lpstr>
      <vt:lpstr>積上げ高さの上限②</vt:lpstr>
      <vt:lpstr>PowerPoint プレゼンテーション</vt:lpstr>
    </vt:vector>
  </TitlesOfParts>
  <Company>豊田市役所</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沢田　浩明</dc:creator>
  <cp:lastModifiedBy>市村　理沙</cp:lastModifiedBy>
  <cp:revision>75</cp:revision>
  <dcterms:created xsi:type="dcterms:W3CDTF">2015-10-21T01:57:29Z</dcterms:created>
  <dcterms:modified xsi:type="dcterms:W3CDTF">2023-08-18T01:55:08Z</dcterms:modified>
</cp:coreProperties>
</file>