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95" r:id="rId3"/>
    <p:sldId id="264" r:id="rId4"/>
    <p:sldId id="283" r:id="rId5"/>
    <p:sldId id="299" r:id="rId6"/>
    <p:sldId id="300" r:id="rId7"/>
    <p:sldId id="301" r:id="rId8"/>
    <p:sldId id="302" r:id="rId9"/>
    <p:sldId id="303" r:id="rId10"/>
    <p:sldId id="304" r:id="rId11"/>
    <p:sldId id="305" r:id="rId12"/>
    <p:sldId id="306" r:id="rId13"/>
    <p:sldId id="307" r:id="rId14"/>
    <p:sldId id="298" r:id="rId1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209" autoAdjust="0"/>
  </p:normalViewPr>
  <p:slideViewPr>
    <p:cSldViewPr>
      <p:cViewPr varScale="1">
        <p:scale>
          <a:sx n="83" d="100"/>
          <a:sy n="83" d="100"/>
        </p:scale>
        <p:origin x="242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EA102B-29E2-4F9F-9324-CFE76C1DE842}" type="datetimeFigureOut">
              <a:rPr kumimoji="1" lang="ja-JP" altLang="en-US" smtClean="0"/>
              <a:t>2023/8/18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4D5197-348E-4D6E-AF66-969C98BD2C45}" type="slidenum">
              <a:rPr kumimoji="1" lang="ja-JP" altLang="en-US" smtClean="0"/>
              <a:t>‹#›</a:t>
            </a:fld>
            <a:endParaRPr kumimoji="1" lang="ja-JP" altLang="en-US"/>
          </a:p>
        </p:txBody>
      </p:sp>
    </p:spTree>
    <p:extLst>
      <p:ext uri="{BB962C8B-B14F-4D97-AF65-F5344CB8AC3E}">
        <p14:creationId xmlns:p14="http://schemas.microsoft.com/office/powerpoint/2010/main" val="35608929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今回のテーマは、「</a:t>
            </a:r>
            <a:r>
              <a:rPr lang="ja-JP" altLang="en-US" dirty="0">
                <a:latin typeface="+mn-ea"/>
                <a:ea typeface="+mn-ea"/>
              </a:rPr>
              <a:t>豊田市条例の規定</a:t>
            </a:r>
            <a:r>
              <a:rPr kumimoji="1" lang="ja-JP" altLang="en-US" dirty="0">
                <a:latin typeface="+mn-ea"/>
                <a:ea typeface="+mn-ea"/>
              </a:rPr>
              <a:t>」です。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産廃の処理について守るべきものは、廃棄物処理法の他に豊田市の条例があります。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条例は管轄する自治体ごとに違っているので、自治体ごとの条例を確認する必要があります。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ここでは、豊田市内の排出事業者が守らなければならない条例等を紹介します。</a:t>
            </a:r>
            <a:endParaRPr kumimoji="1" lang="en-US" altLang="ja-JP" dirty="0">
              <a:latin typeface="+mn-ea"/>
              <a:ea typeface="+mn-ea"/>
            </a:endParaRPr>
          </a:p>
          <a:p>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1</a:t>
            </a:fld>
            <a:endParaRPr kumimoji="1" lang="ja-JP" altLang="en-US"/>
          </a:p>
        </p:txBody>
      </p:sp>
    </p:spTree>
    <p:extLst>
      <p:ext uri="{BB962C8B-B14F-4D97-AF65-F5344CB8AC3E}">
        <p14:creationId xmlns:p14="http://schemas.microsoft.com/office/powerpoint/2010/main" val="1068012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これは、建設廃棄物又は廃タイヤを屋外で保管する場合に関係する規定です。</a:t>
            </a:r>
            <a:endParaRPr kumimoji="1" lang="en-US" altLang="ja-JP" dirty="0">
              <a:latin typeface="+mn-ea"/>
              <a:ea typeface="+mn-ea"/>
            </a:endParaRPr>
          </a:p>
          <a:p>
            <a:r>
              <a:rPr kumimoji="1" lang="ja-JP" altLang="en-US" dirty="0">
                <a:latin typeface="+mn-ea"/>
                <a:ea typeface="+mn-ea"/>
              </a:rPr>
              <a:t>建設廃棄物又は廃タイヤを屋外で保管し、その面積が１００㎡以上の場合は、保管を開始する１４日前までに届出が必要となります。</a:t>
            </a:r>
            <a:endParaRPr kumimoji="1" lang="en-US" altLang="ja-JP" dirty="0">
              <a:latin typeface="+mn-ea"/>
              <a:ea typeface="+mn-ea"/>
            </a:endParaRPr>
          </a:p>
          <a:p>
            <a:r>
              <a:rPr kumimoji="1" lang="ja-JP" altLang="en-US" dirty="0">
                <a:latin typeface="+mn-ea"/>
                <a:ea typeface="+mn-ea"/>
              </a:rPr>
              <a:t>廃棄物処理法上に、建設廃棄物の保管で、３００㎡以上の保管をする場合は、届出が必要という規定があるので、それより小さな規模の保管施設でも届出を義務付けています。</a:t>
            </a: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10</a:t>
            </a:fld>
            <a:endParaRPr kumimoji="1" lang="ja-JP" altLang="en-US"/>
          </a:p>
        </p:txBody>
      </p:sp>
    </p:spTree>
    <p:extLst>
      <p:ext uri="{BB962C8B-B14F-4D97-AF65-F5344CB8AC3E}">
        <p14:creationId xmlns:p14="http://schemas.microsoft.com/office/powerpoint/2010/main" val="203608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これは、産廃の排出事業者全員に関係する規定です。</a:t>
            </a:r>
            <a:endParaRPr kumimoji="1" lang="en-US" altLang="ja-JP" dirty="0">
              <a:latin typeface="+mn-ea"/>
              <a:ea typeface="+mn-ea"/>
            </a:endParaRPr>
          </a:p>
          <a:p>
            <a:r>
              <a:rPr kumimoji="1" lang="ja-JP" altLang="en-US" dirty="0">
                <a:latin typeface="+mn-ea"/>
                <a:ea typeface="+mn-ea"/>
              </a:rPr>
              <a:t>廃棄物処理法の保管基準を遵守することを、再確認し、プラス</a:t>
            </a:r>
            <a:r>
              <a:rPr kumimoji="1" lang="en-US" altLang="ja-JP" dirty="0">
                <a:latin typeface="+mn-ea"/>
                <a:ea typeface="+mn-ea"/>
              </a:rPr>
              <a:t>α</a:t>
            </a:r>
            <a:r>
              <a:rPr kumimoji="1" lang="ja-JP" altLang="en-US">
                <a:latin typeface="+mn-ea"/>
                <a:ea typeface="+mn-ea"/>
              </a:rPr>
              <a:t>として</a:t>
            </a:r>
            <a:r>
              <a:rPr kumimoji="1" lang="ja-JP" altLang="en-US" dirty="0">
                <a:latin typeface="+mn-ea"/>
                <a:ea typeface="+mn-ea"/>
              </a:rPr>
              <a:t>、安定型産廃と木</a:t>
            </a:r>
            <a:r>
              <a:rPr kumimoji="1" lang="ja-JP" altLang="en-US" dirty="0" err="1">
                <a:latin typeface="+mn-ea"/>
                <a:ea typeface="+mn-ea"/>
              </a:rPr>
              <a:t>くず以</a:t>
            </a:r>
            <a:r>
              <a:rPr kumimoji="1" lang="ja-JP" altLang="en-US" dirty="0">
                <a:latin typeface="+mn-ea"/>
                <a:ea typeface="+mn-ea"/>
              </a:rPr>
              <a:t>外は、原則屋内で保管するように規定しています。</a:t>
            </a: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11</a:t>
            </a:fld>
            <a:endParaRPr kumimoji="1" lang="ja-JP" altLang="en-US"/>
          </a:p>
        </p:txBody>
      </p:sp>
    </p:spTree>
    <p:extLst>
      <p:ext uri="{BB962C8B-B14F-4D97-AF65-F5344CB8AC3E}">
        <p14:creationId xmlns:p14="http://schemas.microsoft.com/office/powerpoint/2010/main" val="1303585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これは、建設工事を発注する場合に関係する規定です。</a:t>
            </a:r>
            <a:endParaRPr kumimoji="1" lang="en-US" altLang="ja-JP" dirty="0">
              <a:latin typeface="+mn-ea"/>
              <a:ea typeface="+mn-ea"/>
            </a:endParaRPr>
          </a:p>
          <a:p>
            <a:r>
              <a:rPr kumimoji="1" lang="ja-JP" altLang="en-US" dirty="0">
                <a:latin typeface="+mn-ea"/>
                <a:ea typeface="+mn-ea"/>
              </a:rPr>
              <a:t>全国的に建設廃棄物の不適正処理が問題になっているので、建設工事を発注する方は、適正な費用を負担し、その工事から発生する廃棄物が適正に処理されるように努め、適正に処理されることを確認するようにと規定しています。</a:t>
            </a: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12</a:t>
            </a:fld>
            <a:endParaRPr kumimoji="1" lang="ja-JP" altLang="en-US"/>
          </a:p>
        </p:txBody>
      </p:sp>
    </p:spTree>
    <p:extLst>
      <p:ext uri="{BB962C8B-B14F-4D97-AF65-F5344CB8AC3E}">
        <p14:creationId xmlns:p14="http://schemas.microsoft.com/office/powerpoint/2010/main" val="13362200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次は、建設工事を受注した場合に関係する規定です。</a:t>
            </a:r>
            <a:endParaRPr kumimoji="1" lang="en-US" altLang="ja-JP" dirty="0">
              <a:latin typeface="+mn-ea"/>
              <a:ea typeface="+mn-ea"/>
            </a:endParaRPr>
          </a:p>
          <a:p>
            <a:r>
              <a:rPr kumimoji="1" lang="ja-JP" altLang="en-US" dirty="0">
                <a:latin typeface="+mn-ea"/>
                <a:ea typeface="+mn-ea"/>
              </a:rPr>
              <a:t>建設工事で解体する建築物の床面積が１０００㎡以上の場合は、事前に届出をしなくてはなりません。</a:t>
            </a:r>
            <a:endParaRPr kumimoji="1" lang="en-US" altLang="ja-JP" dirty="0">
              <a:latin typeface="+mn-ea"/>
              <a:ea typeface="+mn-ea"/>
            </a:endParaRPr>
          </a:p>
          <a:p>
            <a:r>
              <a:rPr kumimoji="1" lang="ja-JP" altLang="en-US" dirty="0">
                <a:latin typeface="+mn-ea"/>
                <a:ea typeface="+mn-ea"/>
              </a:rPr>
              <a:t>そこから発生した産廃の最終処分が完了したら、報告も必要になります。</a:t>
            </a: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13</a:t>
            </a:fld>
            <a:endParaRPr kumimoji="1" lang="ja-JP" altLang="en-US"/>
          </a:p>
        </p:txBody>
      </p:sp>
    </p:spTree>
    <p:extLst>
      <p:ext uri="{BB962C8B-B14F-4D97-AF65-F5344CB8AC3E}">
        <p14:creationId xmlns:p14="http://schemas.microsoft.com/office/powerpoint/2010/main" val="2911177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en-US" altLang="ja-JP" sz="1200" dirty="0">
                <a:latin typeface="+mn-ea"/>
                <a:ea typeface="+mn-ea"/>
              </a:rPr>
              <a:t>『</a:t>
            </a:r>
            <a:r>
              <a:rPr lang="ja-JP" altLang="en-US" sz="1200" dirty="0">
                <a:latin typeface="+mn-ea"/>
                <a:ea typeface="+mn-ea"/>
              </a:rPr>
              <a:t>第９回　豊田市の条例について</a:t>
            </a:r>
            <a:r>
              <a:rPr lang="en-US" altLang="ja-JP" sz="1200" dirty="0">
                <a:latin typeface="+mn-ea"/>
                <a:ea typeface="+mn-ea"/>
              </a:rPr>
              <a:t>』</a:t>
            </a:r>
            <a:r>
              <a:rPr lang="ja-JP" altLang="en-US" sz="1200" dirty="0">
                <a:latin typeface="+mn-ea"/>
                <a:ea typeface="+mn-ea"/>
              </a:rPr>
              <a:t>　は以上になります。</a:t>
            </a:r>
            <a:endParaRPr lang="en-US" altLang="ja-JP" sz="1200" dirty="0">
              <a:latin typeface="+mn-ea"/>
              <a:ea typeface="+mn-ea"/>
            </a:endParaRPr>
          </a:p>
          <a:p>
            <a:pPr marL="0" indent="0">
              <a:buNone/>
            </a:pPr>
            <a:r>
              <a:rPr lang="ja-JP" altLang="en-US" sz="1200" dirty="0">
                <a:latin typeface="+mn-ea"/>
                <a:ea typeface="+mn-ea"/>
              </a:rPr>
              <a:t>条例を守ることは、法律を守ることと同じく大事なことです。</a:t>
            </a:r>
            <a:endParaRPr lang="en-US" altLang="ja-JP" sz="1200" dirty="0">
              <a:latin typeface="+mn-ea"/>
              <a:ea typeface="+mn-ea"/>
            </a:endParaRPr>
          </a:p>
          <a:p>
            <a:pPr marL="0" indent="0">
              <a:buNone/>
            </a:pPr>
            <a:r>
              <a:rPr lang="ja-JP" altLang="en-US" sz="1200" dirty="0">
                <a:latin typeface="+mn-ea"/>
                <a:ea typeface="+mn-ea"/>
              </a:rPr>
              <a:t>条例による決まりも意外と多いなと思われたかと思います。</a:t>
            </a:r>
            <a:endParaRPr lang="en-US" altLang="ja-JP" sz="1200" dirty="0">
              <a:latin typeface="+mn-ea"/>
              <a:ea typeface="+mn-ea"/>
            </a:endParaRPr>
          </a:p>
          <a:p>
            <a:pPr marL="0" indent="0">
              <a:buNone/>
            </a:pPr>
            <a:endParaRPr kumimoji="1" lang="en-US" altLang="ja-JP" sz="1200" dirty="0">
              <a:latin typeface="+mn-ea"/>
              <a:ea typeface="+mn-ea"/>
            </a:endParaRPr>
          </a:p>
          <a:p>
            <a:pPr marL="0" indent="0">
              <a:buNone/>
            </a:pPr>
            <a:r>
              <a:rPr lang="ja-JP" altLang="en-US" sz="1200" dirty="0">
                <a:latin typeface="+mn-ea"/>
                <a:ea typeface="+mn-ea"/>
              </a:rPr>
              <a:t>次回は、最終回になる</a:t>
            </a:r>
            <a:r>
              <a:rPr lang="en-US" altLang="ja-JP" sz="1200" dirty="0">
                <a:latin typeface="+mn-ea"/>
                <a:ea typeface="+mn-ea"/>
              </a:rPr>
              <a:t>『</a:t>
            </a:r>
            <a:r>
              <a:rPr lang="ja-JP" altLang="en-US" sz="1200" dirty="0">
                <a:latin typeface="+mn-ea"/>
                <a:ea typeface="+mn-ea"/>
              </a:rPr>
              <a:t>建設廃棄物の適正処理</a:t>
            </a:r>
            <a:r>
              <a:rPr lang="en-US" altLang="ja-JP" sz="1200" dirty="0">
                <a:latin typeface="+mn-ea"/>
                <a:ea typeface="+mn-ea"/>
              </a:rPr>
              <a:t>』</a:t>
            </a:r>
            <a:r>
              <a:rPr lang="ja-JP" altLang="en-US" sz="1200" dirty="0">
                <a:latin typeface="+mn-ea"/>
                <a:ea typeface="+mn-ea"/>
              </a:rPr>
              <a:t>です。</a:t>
            </a:r>
            <a:endParaRPr lang="en-US" altLang="ja-JP" sz="1200" dirty="0">
              <a:latin typeface="+mn-ea"/>
              <a:ea typeface="+mn-ea"/>
            </a:endParaRPr>
          </a:p>
          <a:p>
            <a:pPr marL="0" indent="0">
              <a:buNone/>
            </a:pPr>
            <a:r>
              <a:rPr lang="ja-JP" altLang="en-US" sz="1200" dirty="0">
                <a:latin typeface="+mn-ea"/>
                <a:ea typeface="+mn-ea"/>
              </a:rPr>
              <a:t>全国的に建設廃棄物の不適正処理が問題になっています。</a:t>
            </a:r>
            <a:endParaRPr lang="en-US" altLang="ja-JP" sz="1200" dirty="0">
              <a:latin typeface="+mn-ea"/>
              <a:ea typeface="+mn-ea"/>
            </a:endParaRPr>
          </a:p>
          <a:p>
            <a:pPr marL="0" indent="0">
              <a:buNone/>
            </a:pPr>
            <a:r>
              <a:rPr lang="ja-JP" altLang="en-US" sz="1200" dirty="0">
                <a:latin typeface="+mn-ea"/>
                <a:ea typeface="+mn-ea"/>
              </a:rPr>
              <a:t>建設関係の業務がある場合は、必ず受講しましょう。</a:t>
            </a:r>
            <a:endParaRPr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n-ea"/>
                <a:ea typeface="+mn-ea"/>
              </a:rPr>
              <a:t>では、また次回。お疲れまでした。</a:t>
            </a:r>
          </a:p>
          <a:p>
            <a:endParaRPr kumimoji="1" lang="ja-JP" altLang="en-US" sz="1200" dirty="0">
              <a:latin typeface="+mn-ea"/>
              <a:ea typeface="+mn-ea"/>
            </a:endParaRP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14</a:t>
            </a:fld>
            <a:endParaRPr kumimoji="1" lang="ja-JP" altLang="en-US"/>
          </a:p>
        </p:txBody>
      </p:sp>
    </p:spTree>
    <p:extLst>
      <p:ext uri="{BB962C8B-B14F-4D97-AF65-F5344CB8AC3E}">
        <p14:creationId xmlns:p14="http://schemas.microsoft.com/office/powerpoint/2010/main" val="791587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Wingdings" panose="05000000000000000000" pitchFamily="2" charset="2"/>
              <a:buNone/>
            </a:pPr>
            <a:r>
              <a:rPr lang="ja-JP" altLang="en-US" dirty="0">
                <a:latin typeface="+mn-ea"/>
                <a:ea typeface="+mn-ea"/>
              </a:rPr>
              <a:t>産廃の処理に関係する豊田市の条例は、</a:t>
            </a:r>
            <a:endParaRPr lang="en-US" altLang="ja-JP" dirty="0">
              <a:latin typeface="+mn-ea"/>
              <a:ea typeface="+mn-ea"/>
            </a:endParaRPr>
          </a:p>
          <a:p>
            <a:pPr>
              <a:buFont typeface="Wingdings" panose="05000000000000000000" pitchFamily="2" charset="2"/>
              <a:buNone/>
            </a:pPr>
            <a:r>
              <a:rPr lang="ja-JP" altLang="en-US" dirty="0">
                <a:latin typeface="+mn-ea"/>
                <a:ea typeface="+mn-ea"/>
              </a:rPr>
              <a:t>「豊田市産業廃棄物の適正な処理の促進等に関する条例」があります。</a:t>
            </a:r>
            <a:endParaRPr lang="en-US" altLang="ja-JP" dirty="0">
              <a:latin typeface="+mn-ea"/>
              <a:ea typeface="+mn-ea"/>
            </a:endParaRPr>
          </a:p>
          <a:p>
            <a:pPr>
              <a:buFont typeface="Wingdings" panose="05000000000000000000" pitchFamily="2" charset="2"/>
              <a:buNone/>
            </a:pPr>
            <a:r>
              <a:rPr lang="ja-JP" altLang="en-US" dirty="0">
                <a:latin typeface="+mn-ea"/>
                <a:ea typeface="+mn-ea"/>
              </a:rPr>
              <a:t>これから先は適正処理条例と呼ぶことにします。</a:t>
            </a:r>
            <a:endParaRPr lang="en-US" altLang="ja-JP" dirty="0">
              <a:latin typeface="+mn-ea"/>
              <a:ea typeface="+mn-ea"/>
            </a:endParaRPr>
          </a:p>
          <a:p>
            <a:pPr>
              <a:buFont typeface="Wingdings" panose="05000000000000000000" pitchFamily="2" charset="2"/>
              <a:buNone/>
            </a:pPr>
            <a:r>
              <a:rPr lang="ja-JP" altLang="en-US" dirty="0">
                <a:latin typeface="+mn-ea"/>
                <a:ea typeface="+mn-ea"/>
              </a:rPr>
              <a:t>「豊田市産業廃棄物の適正な処理の促進等に関する規則</a:t>
            </a:r>
            <a:r>
              <a:rPr kumimoji="1" lang="ja-JP" altLang="en-US" dirty="0">
                <a:latin typeface="+mn-ea"/>
                <a:ea typeface="+mn-ea"/>
              </a:rPr>
              <a:t>」という、条例よりも細かなことを定めている規則もあります。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2</a:t>
            </a:fld>
            <a:endParaRPr kumimoji="1" lang="ja-JP" altLang="en-US"/>
          </a:p>
        </p:txBody>
      </p:sp>
    </p:spTree>
    <p:extLst>
      <p:ext uri="{BB962C8B-B14F-4D97-AF65-F5344CB8AC3E}">
        <p14:creationId xmlns:p14="http://schemas.microsoft.com/office/powerpoint/2010/main" val="382478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適正処理条例では、排出事業者に関係する規定がこれだけ規定されています。</a:t>
            </a:r>
            <a:endParaRPr kumimoji="1" lang="en-US" altLang="ja-JP" dirty="0">
              <a:latin typeface="+mn-ea"/>
              <a:ea typeface="+mn-ea"/>
            </a:endParaRPr>
          </a:p>
          <a:p>
            <a:r>
              <a:rPr kumimoji="1" lang="ja-JP" altLang="en-US" dirty="0">
                <a:latin typeface="+mn-ea"/>
                <a:ea typeface="+mn-ea"/>
              </a:rPr>
              <a:t>結構多いなと感じませんか？</a:t>
            </a:r>
            <a:endParaRPr kumimoji="1" lang="en-US" altLang="ja-JP" dirty="0">
              <a:latin typeface="+mn-ea"/>
              <a:ea typeface="+mn-ea"/>
            </a:endParaRPr>
          </a:p>
          <a:p>
            <a:r>
              <a:rPr kumimoji="1" lang="ja-JP" altLang="en-US" dirty="0">
                <a:latin typeface="+mn-ea"/>
                <a:ea typeface="+mn-ea"/>
              </a:rPr>
              <a:t>法律は守らなければならないというのは、当然の話です。</a:t>
            </a:r>
            <a:endParaRPr kumimoji="1" lang="en-US" altLang="ja-JP" dirty="0">
              <a:latin typeface="+mn-ea"/>
              <a:ea typeface="+mn-ea"/>
            </a:endParaRPr>
          </a:p>
          <a:p>
            <a:r>
              <a:rPr kumimoji="1" lang="ja-JP" altLang="en-US" dirty="0">
                <a:latin typeface="+mn-ea"/>
                <a:ea typeface="+mn-ea"/>
              </a:rPr>
              <a:t>法律同様に、条例も守らなければならないものの一つですので、しっかり守っていただくようにお願いします。</a:t>
            </a:r>
            <a:endParaRPr kumimoji="1" lang="en-US" altLang="ja-JP" dirty="0">
              <a:latin typeface="+mn-ea"/>
              <a:ea typeface="+mn-ea"/>
            </a:endParaRPr>
          </a:p>
          <a:p>
            <a:r>
              <a:rPr kumimoji="1" lang="ja-JP" altLang="en-US" dirty="0">
                <a:latin typeface="+mn-ea"/>
                <a:ea typeface="+mn-ea"/>
              </a:rPr>
              <a:t>以降、各規定を紹介していきます。</a:t>
            </a: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3</a:t>
            </a:fld>
            <a:endParaRPr kumimoji="1" lang="ja-JP" altLang="en-US"/>
          </a:p>
        </p:txBody>
      </p:sp>
    </p:spTree>
    <p:extLst>
      <p:ext uri="{BB962C8B-B14F-4D97-AF65-F5344CB8AC3E}">
        <p14:creationId xmlns:p14="http://schemas.microsoft.com/office/powerpoint/2010/main" val="25071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第４条では、排出事業者の責務が規定されています。</a:t>
            </a:r>
            <a:endParaRPr kumimoji="1" lang="en-US" altLang="ja-JP" dirty="0">
              <a:latin typeface="+mn-ea"/>
              <a:ea typeface="+mn-ea"/>
            </a:endParaRPr>
          </a:p>
          <a:p>
            <a:pPr>
              <a:buFont typeface="Wingdings" panose="05000000000000000000" pitchFamily="2" charset="2"/>
              <a:buNone/>
            </a:pPr>
            <a:r>
              <a:rPr lang="ja-JP" altLang="en-US" sz="1200" dirty="0">
                <a:latin typeface="+mn-ea"/>
                <a:ea typeface="+mn-ea"/>
              </a:rPr>
              <a:t>・産廃の適正処理の義務付け、さらに循環利用・排出抑制への努力</a:t>
            </a:r>
            <a:endParaRPr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ja-JP" altLang="en-US" sz="1200" dirty="0">
                <a:latin typeface="+mn-ea"/>
                <a:ea typeface="+mn-ea"/>
              </a:rPr>
              <a:t>これは、</a:t>
            </a:r>
            <a:r>
              <a:rPr kumimoji="1" lang="ja-JP" altLang="en-US" dirty="0">
                <a:latin typeface="+mn-ea"/>
                <a:ea typeface="+mn-ea"/>
              </a:rPr>
              <a:t>廃棄物処理法にも同じような規定がありますが、その規定が非常に重要であるため、適正処理条例で再確認しています。</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廃棄物処理法には規定のないこととして、次の３つも規定されています。</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・従業員への教育</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・産廃適正処理に関する情報の開示</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・市の施策に対する協力</a:t>
            </a:r>
            <a:endParaRPr lang="en-US" altLang="ja-JP" sz="1200" dirty="0">
              <a:latin typeface="+mn-ea"/>
              <a:ea typeface="+mn-ea"/>
            </a:endParaRP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4</a:t>
            </a:fld>
            <a:endParaRPr kumimoji="1" lang="ja-JP" altLang="en-US"/>
          </a:p>
        </p:txBody>
      </p:sp>
    </p:spTree>
    <p:extLst>
      <p:ext uri="{BB962C8B-B14F-4D97-AF65-F5344CB8AC3E}">
        <p14:creationId xmlns:p14="http://schemas.microsoft.com/office/powerpoint/2010/main" val="1645265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この規定は、特別な監視活動をしろと義務付けているわけではありません。</a:t>
            </a:r>
            <a:endParaRPr kumimoji="1" lang="en-US" altLang="ja-JP" dirty="0">
              <a:latin typeface="+mn-ea"/>
              <a:ea typeface="+mn-ea"/>
            </a:endParaRPr>
          </a:p>
          <a:p>
            <a:r>
              <a:rPr kumimoji="1" lang="ja-JP" altLang="en-US" dirty="0">
                <a:latin typeface="+mn-ea"/>
                <a:ea typeface="+mn-ea"/>
              </a:rPr>
              <a:t>日常の業務の中で、例えば、後のスライドで登場する委託先への実地確認のとき等、不適正処理が行われていないか留意するようにと確認の意味を含めて規定しています。</a:t>
            </a:r>
            <a:endParaRPr kumimoji="1" lang="en-US" altLang="ja-JP" dirty="0">
              <a:latin typeface="+mn-ea"/>
              <a:ea typeface="+mn-ea"/>
            </a:endParaRPr>
          </a:p>
          <a:p>
            <a:r>
              <a:rPr kumimoji="1" lang="ja-JP" altLang="en-US" dirty="0">
                <a:latin typeface="+mn-ea"/>
                <a:ea typeface="+mn-ea"/>
              </a:rPr>
              <a:t>言われてみれば当然のことです。</a:t>
            </a:r>
            <a:endParaRPr kumimoji="1" lang="en-US" altLang="ja-JP" dirty="0">
              <a:latin typeface="+mn-ea"/>
              <a:ea typeface="+mn-ea"/>
            </a:endParaRPr>
          </a:p>
          <a:p>
            <a:r>
              <a:rPr kumimoji="1" lang="ja-JP" altLang="en-US" dirty="0">
                <a:latin typeface="+mn-ea"/>
                <a:ea typeface="+mn-ea"/>
              </a:rPr>
              <a:t>留意くらいはすると思います。</a:t>
            </a:r>
            <a:endParaRPr kumimoji="1" lang="en-US" altLang="ja-JP" dirty="0">
              <a:latin typeface="+mn-ea"/>
              <a:ea typeface="+mn-ea"/>
            </a:endParaRPr>
          </a:p>
          <a:p>
            <a:r>
              <a:rPr kumimoji="1" lang="ja-JP" altLang="en-US" dirty="0">
                <a:latin typeface="+mn-ea"/>
                <a:ea typeface="+mn-ea"/>
              </a:rPr>
              <a:t>そこで、不適正な状況を発見した場合は、速やかに豊田市に通報してください。</a:t>
            </a: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5</a:t>
            </a:fld>
            <a:endParaRPr kumimoji="1" lang="ja-JP" altLang="en-US"/>
          </a:p>
        </p:txBody>
      </p:sp>
    </p:spTree>
    <p:extLst>
      <p:ext uri="{BB962C8B-B14F-4D97-AF65-F5344CB8AC3E}">
        <p14:creationId xmlns:p14="http://schemas.microsoft.com/office/powerpoint/2010/main" val="3519046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これは、土地を所有している場合の、その土地の管理についての規定です。</a:t>
            </a:r>
            <a:endParaRPr kumimoji="1" lang="en-US" altLang="ja-JP" dirty="0">
              <a:latin typeface="+mn-ea"/>
              <a:ea typeface="+mn-ea"/>
            </a:endParaRPr>
          </a:p>
          <a:p>
            <a:r>
              <a:rPr kumimoji="1" lang="ja-JP" altLang="en-US" dirty="0">
                <a:latin typeface="+mn-ea"/>
                <a:ea typeface="+mn-ea"/>
              </a:rPr>
              <a:t>土地をしっかり管理し、貸すときもしっかり管理し、貸した相手が不適正な処理をする可能性があると思われる場合は、貸してはならないという内容です。</a:t>
            </a:r>
            <a:endParaRPr kumimoji="1" lang="en-US" altLang="ja-JP" dirty="0">
              <a:latin typeface="+mn-ea"/>
              <a:ea typeface="+mn-ea"/>
            </a:endParaRPr>
          </a:p>
          <a:p>
            <a:r>
              <a:rPr kumimoji="1" lang="ja-JP" altLang="en-US" dirty="0">
                <a:latin typeface="+mn-ea"/>
                <a:ea typeface="+mn-ea"/>
              </a:rPr>
              <a:t>所有地で不適正処理が発生し、その行為者が資力不足等でその片付けが出来ないときは、代わりに土地の所有者が片づけなくてはなりません。</a:t>
            </a:r>
            <a:endParaRPr kumimoji="1" lang="en-US" altLang="ja-JP" dirty="0">
              <a:latin typeface="+mn-ea"/>
              <a:ea typeface="+mn-ea"/>
            </a:endParaRPr>
          </a:p>
          <a:p>
            <a:r>
              <a:rPr kumimoji="1" lang="ja-JP" altLang="en-US" dirty="0">
                <a:latin typeface="+mn-ea"/>
                <a:ea typeface="+mn-ea"/>
              </a:rPr>
              <a:t>また、所有地に不法投棄があれば、その土地の所有者が片付けることになります。</a:t>
            </a:r>
            <a:endParaRPr kumimoji="1" lang="en-US" altLang="ja-JP" dirty="0">
              <a:latin typeface="+mn-ea"/>
              <a:ea typeface="+mn-ea"/>
            </a:endParaRPr>
          </a:p>
          <a:p>
            <a:r>
              <a:rPr kumimoji="1" lang="ja-JP" altLang="en-US" dirty="0">
                <a:latin typeface="+mn-ea"/>
                <a:ea typeface="+mn-ea"/>
              </a:rPr>
              <a:t>土地の管理は大事です。</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6</a:t>
            </a:fld>
            <a:endParaRPr kumimoji="1" lang="ja-JP" altLang="en-US"/>
          </a:p>
        </p:txBody>
      </p:sp>
    </p:spTree>
    <p:extLst>
      <p:ext uri="{BB962C8B-B14F-4D97-AF65-F5344CB8AC3E}">
        <p14:creationId xmlns:p14="http://schemas.microsoft.com/office/powerpoint/2010/main" val="1661450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これはかなり重要な規定です。</a:t>
            </a:r>
            <a:endParaRPr kumimoji="1" lang="en-US" altLang="ja-JP" dirty="0">
              <a:latin typeface="+mn-ea"/>
              <a:ea typeface="+mn-ea"/>
            </a:endParaRPr>
          </a:p>
          <a:p>
            <a:r>
              <a:rPr kumimoji="1" lang="ja-JP" altLang="en-US" dirty="0">
                <a:latin typeface="+mn-ea"/>
                <a:ea typeface="+mn-ea"/>
              </a:rPr>
              <a:t>先に紹介した規定は、言われてみれば当然だなと思える内容で、あまり意識しなくても守れる内容でしたが、この規定は時間も労力もかかり、業務の１つとして考えないと守れない内容となっています。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表記は少し難しいですが、要するに、産廃を委託するときは、その委託業者の能力を確認するために、委託前に１回、委託後は定期的にその委託先の事業場に赴き、現場の状況を確認しなさいという内容になってい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また、その記録を作成し、５年間保管しなくてはなりません。</a:t>
            </a:r>
            <a:endParaRPr kumimoji="1" lang="en-US" altLang="ja-JP" dirty="0">
              <a:latin typeface="+mn-ea"/>
              <a:ea typeface="+mn-ea"/>
            </a:endParaRPr>
          </a:p>
          <a:p>
            <a:r>
              <a:rPr kumimoji="1" lang="ja-JP" altLang="en-US" dirty="0">
                <a:latin typeface="+mn-ea"/>
                <a:ea typeface="+mn-ea"/>
              </a:rPr>
              <a:t>この実地確認は義務付けされているので、産廃を排出した場合は、必ず実施しなくてはなりません。</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確認を要する範囲は、産廃の委託をしている収集運搬業者と処分業者です。</a:t>
            </a:r>
            <a:endParaRPr kumimoji="1" lang="en-US" altLang="ja-JP" dirty="0">
              <a:latin typeface="+mn-ea"/>
              <a:ea typeface="+mn-ea"/>
            </a:endParaRPr>
          </a:p>
          <a:p>
            <a:r>
              <a:rPr kumimoji="1" lang="ja-JP" altLang="en-US" dirty="0">
                <a:latin typeface="+mn-ea"/>
                <a:ea typeface="+mn-ea"/>
              </a:rPr>
              <a:t>１回目の中間処分後に関わる業者に対しては、行わなくても大丈夫です。</a:t>
            </a:r>
            <a:endParaRPr kumimoji="1" lang="en-US" altLang="ja-JP" dirty="0">
              <a:latin typeface="+mn-ea"/>
              <a:ea typeface="+mn-ea"/>
            </a:endParaRPr>
          </a:p>
          <a:p>
            <a:r>
              <a:rPr kumimoji="1" lang="ja-JP" altLang="en-US" dirty="0">
                <a:latin typeface="+mn-ea"/>
                <a:ea typeface="+mn-ea"/>
              </a:rPr>
              <a:t>ここで、１つ重要なことを、</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廃棄物処理法に定める優良認定を取得した業者に産廃を委託する場合は、この実地確認は不要になり、公表している情報をインターネットで確認することで代用できます。</a:t>
            </a:r>
            <a:endParaRPr kumimoji="1" lang="en-US" altLang="ja-JP" dirty="0">
              <a:latin typeface="+mn-ea"/>
              <a:ea typeface="+mn-ea"/>
            </a:endParaRPr>
          </a:p>
          <a:p>
            <a:r>
              <a:rPr kumimoji="1" lang="ja-JP" altLang="en-US" dirty="0">
                <a:latin typeface="+mn-ea"/>
                <a:ea typeface="+mn-ea"/>
              </a:rPr>
              <a:t>この場合も、記録を作成する必要はありますが、実地に行かなくてもいいため、業務量を削減することができます。</a:t>
            </a:r>
            <a:endParaRPr kumimoji="1" lang="en-US" altLang="ja-JP" dirty="0">
              <a:latin typeface="+mn-ea"/>
              <a:ea typeface="+mn-ea"/>
            </a:endParaRPr>
          </a:p>
          <a:p>
            <a:r>
              <a:rPr kumimoji="1" lang="ja-JP" altLang="en-US" dirty="0">
                <a:latin typeface="+mn-ea"/>
                <a:ea typeface="+mn-ea"/>
              </a:rPr>
              <a:t>業務上の支障がなければ、優良認定業者への委託を検討してみましょう。</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7</a:t>
            </a:fld>
            <a:endParaRPr kumimoji="1" lang="ja-JP" altLang="en-US"/>
          </a:p>
        </p:txBody>
      </p:sp>
    </p:spTree>
    <p:extLst>
      <p:ext uri="{BB962C8B-B14F-4D97-AF65-F5344CB8AC3E}">
        <p14:creationId xmlns:p14="http://schemas.microsoft.com/office/powerpoint/2010/main" val="3602875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これは、特管産廃の排出事業者のみに関係する規定です。</a:t>
            </a:r>
            <a:endParaRPr kumimoji="1" lang="en-US" altLang="ja-JP" dirty="0">
              <a:latin typeface="+mn-ea"/>
              <a:ea typeface="+mn-ea"/>
            </a:endParaRPr>
          </a:p>
          <a:p>
            <a:r>
              <a:rPr kumimoji="1" lang="ja-JP" altLang="en-US" dirty="0">
                <a:latin typeface="+mn-ea"/>
                <a:ea typeface="+mn-ea"/>
              </a:rPr>
              <a:t>特管産廃の排出事業者は、その旨を豊田市に届け出る必要があります。</a:t>
            </a:r>
            <a:endParaRPr kumimoji="1" lang="en-US" altLang="ja-JP" dirty="0">
              <a:latin typeface="+mn-ea"/>
              <a:ea typeface="+mn-ea"/>
            </a:endParaRPr>
          </a:p>
          <a:p>
            <a:r>
              <a:rPr kumimoji="1" lang="ja-JP" altLang="en-US" dirty="0">
                <a:latin typeface="+mn-ea"/>
                <a:ea typeface="+mn-ea"/>
              </a:rPr>
              <a:t>これは、事業場ごとに提出が必要なため、例えば、同じ法人だけど、豊田市内に、Ａ工場、Ｂ工場とある場合で、両方から特管産廃が排出される場合は、Ａ工場、Ｂ工場についてそれぞれ届出を作成し、提出する必要があり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提出後、届出の内容に変更があった場合は、変更届出、特管産廃を排出しなくなった場合は、廃止届出の提出が必要ですのでご注意ください。</a:t>
            </a:r>
            <a:endParaRPr kumimoji="1" lang="en-US" altLang="ja-JP" dirty="0">
              <a:latin typeface="+mn-ea"/>
              <a:ea typeface="+mn-ea"/>
            </a:endParaRPr>
          </a:p>
          <a:p>
            <a:r>
              <a:rPr kumimoji="1" lang="ja-JP" altLang="en-US" dirty="0">
                <a:latin typeface="+mn-ea"/>
                <a:ea typeface="+mn-ea"/>
              </a:rPr>
              <a:t>なお、日常の業務からは、特管産廃が発生しなくても、ＰＣＢ廃棄物等の突発的な廃棄物が出た場合でも、届出が必要になりますので、忘れずに提出してください。</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8</a:t>
            </a:fld>
            <a:endParaRPr kumimoji="1" lang="ja-JP" altLang="en-US"/>
          </a:p>
        </p:txBody>
      </p:sp>
    </p:spTree>
    <p:extLst>
      <p:ext uri="{BB962C8B-B14F-4D97-AF65-F5344CB8AC3E}">
        <p14:creationId xmlns:p14="http://schemas.microsoft.com/office/powerpoint/2010/main" val="1534641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これは、自ら処理をする場合に関係する規定です。</a:t>
            </a:r>
            <a:endParaRPr kumimoji="1" lang="en-US" altLang="ja-JP" dirty="0">
              <a:latin typeface="+mn-ea"/>
              <a:ea typeface="+mn-ea"/>
            </a:endParaRPr>
          </a:p>
          <a:p>
            <a:r>
              <a:rPr kumimoji="1" lang="ja-JP" altLang="en-US" dirty="0">
                <a:latin typeface="+mn-ea"/>
                <a:ea typeface="+mn-ea"/>
              </a:rPr>
              <a:t>産廃が発生する場所以外の場所、例えば、Ａ工場で発生した産廃を敷地外にある産廃保管施設に運んだり、Ａ工場の敷地外の自社処分場で処分する場合に、搬入できる時間が限定されるという規定です。</a:t>
            </a:r>
            <a:endParaRPr kumimoji="1" lang="en-US" altLang="ja-JP" dirty="0">
              <a:latin typeface="+mn-ea"/>
              <a:ea typeface="+mn-ea"/>
            </a:endParaRPr>
          </a:p>
          <a:p>
            <a:r>
              <a:rPr kumimoji="1" lang="ja-JP" altLang="en-US" dirty="0">
                <a:latin typeface="+mn-ea"/>
                <a:ea typeface="+mn-ea"/>
              </a:rPr>
              <a:t>この規定に該当する場合は、注意しましょう。</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E44D5197-348E-4D6E-AF66-969C98BD2C45}" type="slidenum">
              <a:rPr kumimoji="1" lang="ja-JP" altLang="en-US" smtClean="0"/>
              <a:t>9</a:t>
            </a:fld>
            <a:endParaRPr kumimoji="1" lang="ja-JP" altLang="en-US"/>
          </a:p>
        </p:txBody>
      </p:sp>
    </p:spTree>
    <p:extLst>
      <p:ext uri="{BB962C8B-B14F-4D97-AF65-F5344CB8AC3E}">
        <p14:creationId xmlns:p14="http://schemas.microsoft.com/office/powerpoint/2010/main" val="3213079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EF9E739-2908-458C-BA0B-549614A4AED5}"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269768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EF580AD-C706-4552-91BF-F0166425EE7F}"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413499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3DD6E08-C2B5-4BC7-BC6B-7BA30E5FC30E}"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5610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FBB561D-AE44-47D9-8522-3C2C840B658B}"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72459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95BAFF7-E262-4D9F-9211-739A8631D03B}"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667371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33D118C-E6BF-44E5-BED2-97224A1587A1}" type="datetime1">
              <a:rPr kumimoji="1" lang="ja-JP" altLang="en-US" smtClean="0"/>
              <a:t>2023/8/18</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91550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A76BE304-B8BB-468B-9408-54E811BCEE91}" type="datetime1">
              <a:rPr kumimoji="1" lang="ja-JP" altLang="en-US" smtClean="0"/>
              <a:t>2023/8/18</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9" name="スライド番号プレースホルダー 8"/>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14400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6288B69-CF2B-4867-AD12-FD6540730120}" type="datetime1">
              <a:rPr kumimoji="1" lang="ja-JP" altLang="en-US" smtClean="0"/>
              <a:t>2023/8/18</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92374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D1C6380-F627-4D65-8487-EED7B2DE4B5A}" type="datetime1">
              <a:rPr kumimoji="1" lang="ja-JP" altLang="en-US" smtClean="0"/>
              <a:t>2023/8/18</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456585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0443097-3BA6-4CA6-8C1E-25597A92F092}" type="datetime1">
              <a:rPr kumimoji="1" lang="ja-JP" altLang="en-US" smtClean="0"/>
              <a:t>2023/8/18</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75877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FB0676E-63F4-47BD-8163-5128C1D199ED}" type="datetime1">
              <a:rPr kumimoji="1" lang="ja-JP" altLang="en-US" smtClean="0"/>
              <a:t>2023/8/18</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28959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82000" r="-1000" b="2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222F87-3976-47F8-8AB1-9DB8F580020B}" type="datetime1">
              <a:rPr kumimoji="1" lang="ja-JP" altLang="en-US" smtClean="0"/>
              <a:t>2023/8/18</a:t>
            </a:fld>
            <a:endParaRPr kumimoji="1" lang="ja-JP" altLang="en-US"/>
          </a:p>
        </p:txBody>
      </p:sp>
      <p:sp>
        <p:nvSpPr>
          <p:cNvPr id="5" name="フッター プレースホルダー 4"/>
          <p:cNvSpPr>
            <a:spLocks noGrp="1"/>
          </p:cNvSpPr>
          <p:nvPr>
            <p:ph type="ftr" sz="quarter" idx="3"/>
          </p:nvPr>
        </p:nvSpPr>
        <p:spPr>
          <a:xfrm>
            <a:off x="6660232" y="6597352"/>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zh-TW" altLang="en-US"/>
              <a:t>作成　：　環境部 廃棄物対策課</a:t>
            </a:r>
            <a:endParaRPr lang="ja-JP" altLang="en-US"/>
          </a:p>
        </p:txBody>
      </p:sp>
      <p:sp>
        <p:nvSpPr>
          <p:cNvPr id="6" name="スライド番号プレースホルダー 5"/>
          <p:cNvSpPr>
            <a:spLocks noGrp="1"/>
          </p:cNvSpPr>
          <p:nvPr>
            <p:ph type="sldNum" sz="quarter" idx="4"/>
          </p:nvPr>
        </p:nvSpPr>
        <p:spPr>
          <a:xfrm>
            <a:off x="3505200" y="6592267"/>
            <a:ext cx="2133600" cy="365125"/>
          </a:xfrm>
          <a:prstGeom prst="rect">
            <a:avLst/>
          </a:prstGeom>
        </p:spPr>
        <p:txBody>
          <a:bodyPr vert="horz" lIns="91440" tIns="45720" rIns="91440" bIns="45720" rtlCol="0" anchor="ctr"/>
          <a:lstStyle>
            <a:lvl1pPr algn="ctr">
              <a:defRPr sz="1200">
                <a:solidFill>
                  <a:schemeClr val="tx1"/>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679765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kumimoji="1" lang="ja-JP" altLang="en-US" sz="5400" b="1" cap="all" dirty="0">
                <a:ln w="0"/>
                <a:solidFill>
                  <a:srgbClr val="FF0000"/>
                </a:solidFill>
                <a:effectLst>
                  <a:reflection blurRad="12700" stA="50000" endPos="50000" dist="5000" dir="5400000" sy="-100000" rotWithShape="0"/>
                </a:effectLst>
              </a:rPr>
              <a:t>１０分でわかる◎</a:t>
            </a:r>
            <a:br>
              <a:rPr kumimoji="1" lang="en-US" altLang="ja-JP" sz="5400" b="1" cap="all" dirty="0">
                <a:ln w="0"/>
                <a:solidFill>
                  <a:srgbClr val="FF0000"/>
                </a:solidFill>
                <a:effectLst>
                  <a:reflection blurRad="12700" stA="50000" endPos="50000" dist="5000" dir="5400000" sy="-100000" rotWithShape="0"/>
                </a:effectLst>
              </a:rPr>
            </a:br>
            <a:r>
              <a:rPr kumimoji="1" lang="ja-JP" altLang="en-US" sz="5400" b="1" cap="all" dirty="0">
                <a:ln w="0"/>
                <a:solidFill>
                  <a:srgbClr val="FF0000"/>
                </a:solidFill>
                <a:effectLst>
                  <a:reflection blurRad="12700" stA="50000" endPos="50000" dist="5000" dir="5400000" sy="-100000" rotWithShape="0"/>
                </a:effectLst>
              </a:rPr>
              <a:t>産業廃棄物ちょっと講座</a:t>
            </a:r>
          </a:p>
        </p:txBody>
      </p:sp>
      <p:sp>
        <p:nvSpPr>
          <p:cNvPr id="3" name="サブタイトル 2"/>
          <p:cNvSpPr>
            <a:spLocks noGrp="1"/>
          </p:cNvSpPr>
          <p:nvPr>
            <p:ph type="subTitle" idx="1"/>
          </p:nvPr>
        </p:nvSpPr>
        <p:spPr>
          <a:xfrm>
            <a:off x="1371600" y="4221088"/>
            <a:ext cx="6400800" cy="1752600"/>
          </a:xfrm>
        </p:spPr>
        <p:txBody>
          <a:bodyPr>
            <a:normAutofit/>
          </a:bodyPr>
          <a:lstStyle/>
          <a:p>
            <a:r>
              <a:rPr kumimoji="1" lang="en-US" altLang="ja-JP" dirty="0"/>
              <a:t>Part </a:t>
            </a:r>
            <a:r>
              <a:rPr lang="ja-JP" altLang="en-US" dirty="0"/>
              <a:t>９　豊田市条例の規定</a:t>
            </a:r>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002949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6896" y="274638"/>
            <a:ext cx="8229600" cy="1143000"/>
          </a:xfrm>
        </p:spPr>
        <p:txBody>
          <a:bodyPr>
            <a:normAutofit/>
          </a:bodyPr>
          <a:lstStyle/>
          <a:p>
            <a:r>
              <a:rPr lang="ja-JP" altLang="en-US" sz="3600" dirty="0"/>
              <a:t>第１６条　特定産業廃棄物の保管の届出</a:t>
            </a:r>
            <a:endParaRPr lang="en-US" altLang="ja-JP" sz="3600" dirty="0"/>
          </a:p>
        </p:txBody>
      </p:sp>
      <p:sp>
        <p:nvSpPr>
          <p:cNvPr id="3" name="コンテンツ プレースホルダー 2"/>
          <p:cNvSpPr>
            <a:spLocks noGrp="1"/>
          </p:cNvSpPr>
          <p:nvPr>
            <p:ph idx="1"/>
          </p:nvPr>
        </p:nvSpPr>
        <p:spPr>
          <a:xfrm>
            <a:off x="457200" y="1628800"/>
            <a:ext cx="8579296" cy="4752528"/>
          </a:xfrm>
        </p:spPr>
        <p:txBody>
          <a:bodyPr>
            <a:normAutofit lnSpcReduction="10000"/>
          </a:bodyPr>
          <a:lstStyle/>
          <a:p>
            <a:pPr>
              <a:buFont typeface="Wingdings" panose="05000000000000000000" pitchFamily="2" charset="2"/>
              <a:buChar char="Ø"/>
            </a:pPr>
            <a:r>
              <a:rPr lang="ja-JP" altLang="en-US" sz="3600" dirty="0"/>
              <a:t>特定産業廃棄物＝建設廃棄物と廃タイヤ</a:t>
            </a:r>
            <a:endParaRPr lang="en-US" altLang="ja-JP" sz="3600" dirty="0"/>
          </a:p>
          <a:p>
            <a:pPr>
              <a:buFont typeface="Wingdings" panose="05000000000000000000" pitchFamily="2" charset="2"/>
              <a:buChar char="Ø"/>
            </a:pPr>
            <a:endParaRPr lang="en-US" altLang="ja-JP" sz="3600" dirty="0"/>
          </a:p>
          <a:p>
            <a:pPr>
              <a:buFont typeface="Wingdings" panose="05000000000000000000" pitchFamily="2" charset="2"/>
              <a:buChar char="Ø"/>
            </a:pPr>
            <a:r>
              <a:rPr lang="ja-JP" altLang="en-US" sz="3600" dirty="0"/>
              <a:t>特定産業廃棄物の保管に使用する場所の面積が１００㎡以上のときは、市に届出をすること。</a:t>
            </a:r>
            <a:endParaRPr lang="en-US" altLang="ja-JP" sz="3600" dirty="0"/>
          </a:p>
          <a:p>
            <a:pPr marL="801688" indent="-801688">
              <a:buNone/>
            </a:pPr>
            <a:r>
              <a:rPr lang="ja-JP" altLang="en-US" sz="3600" dirty="0"/>
              <a:t>　</a:t>
            </a:r>
            <a:r>
              <a:rPr lang="en-US" altLang="ja-JP" sz="3600" dirty="0"/>
              <a:t>※</a:t>
            </a:r>
            <a:r>
              <a:rPr lang="ja-JP" altLang="en-US" sz="3600" dirty="0"/>
              <a:t>廃棄物処理法でも同様の規定はあるが、建設廃棄物を３００㎡以上の場所（事業場外）で保管するときのみ届出が必要</a:t>
            </a: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10</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240689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第１９条　保管基準の遵守</a:t>
            </a:r>
            <a:endParaRPr lang="en-US" altLang="ja-JP" dirty="0"/>
          </a:p>
        </p:txBody>
      </p:sp>
      <p:sp>
        <p:nvSpPr>
          <p:cNvPr id="3" name="コンテンツ プレースホルダー 2"/>
          <p:cNvSpPr>
            <a:spLocks noGrp="1"/>
          </p:cNvSpPr>
          <p:nvPr>
            <p:ph idx="1"/>
          </p:nvPr>
        </p:nvSpPr>
        <p:spPr>
          <a:xfrm>
            <a:off x="323528" y="1484784"/>
            <a:ext cx="8579296" cy="4752528"/>
          </a:xfrm>
        </p:spPr>
        <p:txBody>
          <a:bodyPr>
            <a:normAutofit/>
          </a:bodyPr>
          <a:lstStyle/>
          <a:p>
            <a:pPr>
              <a:buFont typeface="Wingdings" panose="05000000000000000000" pitchFamily="2" charset="2"/>
              <a:buChar char="Ø"/>
            </a:pPr>
            <a:r>
              <a:rPr lang="ja-JP" altLang="en-US" sz="3600" dirty="0"/>
              <a:t>大前提として、廃棄物処理法の保管基準を遵守すること。</a:t>
            </a:r>
            <a:endParaRPr lang="en-US" altLang="ja-JP" sz="3600" dirty="0"/>
          </a:p>
          <a:p>
            <a:pPr marL="0" indent="0">
              <a:buNone/>
            </a:pPr>
            <a:endParaRPr lang="en-US" altLang="ja-JP" sz="3600" dirty="0"/>
          </a:p>
          <a:p>
            <a:pPr marL="0" indent="0">
              <a:buNone/>
            </a:pPr>
            <a:r>
              <a:rPr lang="ja-JP" altLang="en-US" sz="3600" dirty="0"/>
              <a:t>　</a:t>
            </a:r>
            <a:r>
              <a:rPr lang="en-US" altLang="ja-JP" sz="3600" dirty="0"/>
              <a:t>【</a:t>
            </a:r>
            <a:r>
              <a:rPr lang="ja-JP" altLang="en-US" sz="3600" dirty="0"/>
              <a:t>法律＋</a:t>
            </a:r>
            <a:r>
              <a:rPr lang="en-US" altLang="ja-JP" sz="3600" dirty="0"/>
              <a:t>α</a:t>
            </a:r>
            <a:r>
              <a:rPr lang="ja-JP" altLang="en-US" sz="3600" dirty="0"/>
              <a:t>の部分</a:t>
            </a:r>
            <a:r>
              <a:rPr lang="en-US" altLang="ja-JP" sz="3600" dirty="0"/>
              <a:t>】</a:t>
            </a:r>
          </a:p>
          <a:p>
            <a:pPr>
              <a:buFont typeface="Wingdings" panose="05000000000000000000" pitchFamily="2" charset="2"/>
              <a:buChar char="Ø"/>
            </a:pPr>
            <a:r>
              <a:rPr lang="ja-JP" altLang="en-US" sz="3600" dirty="0"/>
              <a:t>原則、安定型産廃と木</a:t>
            </a:r>
            <a:r>
              <a:rPr lang="ja-JP" altLang="en-US" sz="3600" dirty="0" err="1"/>
              <a:t>くず以</a:t>
            </a:r>
            <a:r>
              <a:rPr lang="ja-JP" altLang="en-US" sz="3600" dirty="0"/>
              <a:t>外は屋内保管すること。</a:t>
            </a:r>
            <a:endParaRPr lang="en-US" altLang="ja-JP" sz="3600" dirty="0"/>
          </a:p>
          <a:p>
            <a:pPr marL="0" indent="0">
              <a:buNone/>
            </a:pPr>
            <a:endParaRPr lang="en-US" altLang="ja-JP" sz="3600" dirty="0"/>
          </a:p>
          <a:p>
            <a:pPr>
              <a:buFont typeface="Wingdings" panose="05000000000000000000" pitchFamily="2" charset="2"/>
              <a:buChar char="Ø"/>
            </a:pP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11</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1696612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6896" y="274638"/>
            <a:ext cx="8229600" cy="1143000"/>
          </a:xfrm>
        </p:spPr>
        <p:txBody>
          <a:bodyPr>
            <a:normAutofit fontScale="90000"/>
          </a:bodyPr>
          <a:lstStyle/>
          <a:p>
            <a:r>
              <a:rPr lang="ja-JP" altLang="en-US" dirty="0"/>
              <a:t>第２３条　建設工事の発注者の責務</a:t>
            </a:r>
            <a:endParaRPr lang="en-US" altLang="ja-JP" dirty="0"/>
          </a:p>
        </p:txBody>
      </p:sp>
      <p:sp>
        <p:nvSpPr>
          <p:cNvPr id="3" name="コンテンツ プレースホルダー 2"/>
          <p:cNvSpPr>
            <a:spLocks noGrp="1"/>
          </p:cNvSpPr>
          <p:nvPr>
            <p:ph idx="1"/>
          </p:nvPr>
        </p:nvSpPr>
        <p:spPr>
          <a:xfrm>
            <a:off x="323528" y="1412776"/>
            <a:ext cx="8579296" cy="4752528"/>
          </a:xfrm>
        </p:spPr>
        <p:txBody>
          <a:bodyPr>
            <a:normAutofit/>
          </a:bodyPr>
          <a:lstStyle/>
          <a:p>
            <a:pPr>
              <a:buFont typeface="Wingdings" panose="05000000000000000000" pitchFamily="2" charset="2"/>
              <a:buChar char="Ø"/>
            </a:pPr>
            <a:r>
              <a:rPr lang="ja-JP" altLang="en-US" sz="3600" dirty="0"/>
              <a:t>建設工事の発注者は、その工事から発生する産廃の処理に必要となる費用の適正な負担をすること。</a:t>
            </a:r>
            <a:endParaRPr lang="en-US" altLang="ja-JP" sz="3600" dirty="0"/>
          </a:p>
          <a:p>
            <a:pPr>
              <a:buFont typeface="Wingdings" panose="05000000000000000000" pitchFamily="2" charset="2"/>
              <a:buChar char="Ø"/>
            </a:pPr>
            <a:r>
              <a:rPr lang="ja-JP" altLang="en-US" sz="3600" dirty="0"/>
              <a:t>建設工事の発注者は、受注者と十分に協議し、産廃の適正処理を図ること。</a:t>
            </a:r>
            <a:endParaRPr lang="en-US" altLang="ja-JP" sz="3600" dirty="0"/>
          </a:p>
          <a:p>
            <a:pPr>
              <a:buFont typeface="Wingdings" panose="05000000000000000000" pitchFamily="2" charset="2"/>
              <a:buChar char="Ø"/>
            </a:pPr>
            <a:r>
              <a:rPr lang="ja-JP" altLang="en-US" sz="3600" dirty="0"/>
              <a:t>建設工事の発注者は、マニフェストを確認する等して、産廃の適正処理を確認すること。</a:t>
            </a: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12</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15501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62880" y="274638"/>
            <a:ext cx="8229600" cy="1143000"/>
          </a:xfrm>
        </p:spPr>
        <p:txBody>
          <a:bodyPr>
            <a:normAutofit/>
          </a:bodyPr>
          <a:lstStyle/>
          <a:p>
            <a:r>
              <a:rPr lang="ja-JP" altLang="en-US" dirty="0"/>
              <a:t>第２４条　産業廃棄物処理計画</a:t>
            </a:r>
            <a:endParaRPr lang="en-US" altLang="ja-JP" dirty="0"/>
          </a:p>
        </p:txBody>
      </p:sp>
      <p:sp>
        <p:nvSpPr>
          <p:cNvPr id="3" name="コンテンツ プレースホルダー 2"/>
          <p:cNvSpPr>
            <a:spLocks noGrp="1"/>
          </p:cNvSpPr>
          <p:nvPr>
            <p:ph idx="1"/>
          </p:nvPr>
        </p:nvSpPr>
        <p:spPr>
          <a:xfrm>
            <a:off x="323528" y="1196752"/>
            <a:ext cx="8579296" cy="5040560"/>
          </a:xfrm>
        </p:spPr>
        <p:txBody>
          <a:bodyPr>
            <a:normAutofit/>
          </a:bodyPr>
          <a:lstStyle/>
          <a:p>
            <a:pPr>
              <a:buFont typeface="Wingdings" panose="05000000000000000000" pitchFamily="2" charset="2"/>
              <a:buChar char="Ø"/>
            </a:pPr>
            <a:r>
              <a:rPr lang="ja-JP" altLang="en-US" sz="3600" dirty="0"/>
              <a:t>建設工事の受注者は、当該建設工事に伴い解体する建築物の床面積の合計が１０００㎡以上であるとき、市に届出をすること。</a:t>
            </a:r>
            <a:endParaRPr lang="en-US" altLang="ja-JP" sz="3600" dirty="0"/>
          </a:p>
          <a:p>
            <a:pPr marL="0" indent="0">
              <a:buNone/>
            </a:pPr>
            <a:r>
              <a:rPr lang="ja-JP" altLang="en-US" sz="3600" dirty="0"/>
              <a:t>　</a:t>
            </a:r>
            <a:r>
              <a:rPr lang="en-US" altLang="ja-JP" sz="3600" dirty="0"/>
              <a:t>※</a:t>
            </a:r>
            <a:r>
              <a:rPr lang="ja-JP" altLang="en-US" sz="3600" dirty="0"/>
              <a:t>工事着手の７日前までに</a:t>
            </a:r>
            <a:endParaRPr lang="en-US" altLang="ja-JP" sz="3600" dirty="0"/>
          </a:p>
          <a:p>
            <a:pPr>
              <a:buFont typeface="Wingdings" panose="05000000000000000000" pitchFamily="2" charset="2"/>
              <a:buChar char="Ø"/>
            </a:pPr>
            <a:r>
              <a:rPr lang="ja-JP" altLang="en-US" sz="3600" dirty="0"/>
              <a:t>建設工事の受注者は、工事が完了したとき、その旨を市に届出をすること。</a:t>
            </a:r>
            <a:endParaRPr lang="en-US" altLang="ja-JP" sz="3600" dirty="0"/>
          </a:p>
          <a:p>
            <a:pPr marL="0" indent="0">
              <a:buNone/>
            </a:pPr>
            <a:r>
              <a:rPr lang="ja-JP" altLang="en-US" sz="3600" dirty="0"/>
              <a:t>　</a:t>
            </a:r>
            <a:r>
              <a:rPr lang="en-US" altLang="ja-JP" sz="3600" dirty="0"/>
              <a:t>※</a:t>
            </a:r>
            <a:r>
              <a:rPr lang="ja-JP" altLang="en-US" sz="3600" dirty="0"/>
              <a:t>最終処分を確認した日から３０日以内</a:t>
            </a: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13</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174057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11560" y="908720"/>
            <a:ext cx="8229600" cy="5256584"/>
          </a:xfrm>
        </p:spPr>
        <p:txBody>
          <a:bodyPr>
            <a:normAutofit lnSpcReduction="10000"/>
          </a:bodyPr>
          <a:lstStyle/>
          <a:p>
            <a:pPr marL="0" indent="0">
              <a:buNone/>
            </a:pPr>
            <a:r>
              <a:rPr lang="en-US" altLang="ja-JP" dirty="0"/>
              <a:t>『</a:t>
            </a:r>
            <a:r>
              <a:rPr lang="ja-JP" altLang="en-US" dirty="0"/>
              <a:t>第９回　豊田市の条例について</a:t>
            </a:r>
            <a:r>
              <a:rPr lang="en-US" altLang="ja-JP" dirty="0"/>
              <a:t>』</a:t>
            </a:r>
            <a:r>
              <a:rPr lang="ja-JP" altLang="en-US" dirty="0"/>
              <a:t>　は以上になります。</a:t>
            </a:r>
            <a:endParaRPr lang="en-US" altLang="ja-JP" dirty="0"/>
          </a:p>
          <a:p>
            <a:pPr marL="0" indent="0">
              <a:buNone/>
            </a:pPr>
            <a:endParaRPr kumimoji="1" lang="en-US" altLang="ja-JP" sz="400" dirty="0"/>
          </a:p>
          <a:p>
            <a:pPr marL="0" indent="0">
              <a:buNone/>
            </a:pPr>
            <a:r>
              <a:rPr lang="ja-JP" altLang="en-US" dirty="0"/>
              <a:t>条例を守ることは、法律を守ることと同じく大事なことです。条例による決まりも意外と多いなと思われたかと思います。</a:t>
            </a:r>
            <a:endParaRPr lang="en-US" altLang="ja-JP" dirty="0"/>
          </a:p>
          <a:p>
            <a:pPr marL="0" indent="0">
              <a:buNone/>
            </a:pPr>
            <a:endParaRPr kumimoji="1" lang="en-US" altLang="ja-JP" sz="1200" dirty="0"/>
          </a:p>
          <a:p>
            <a:pPr marL="0" indent="0">
              <a:buNone/>
            </a:pPr>
            <a:r>
              <a:rPr lang="ja-JP" altLang="en-US" dirty="0"/>
              <a:t>次回は、最終回になる</a:t>
            </a:r>
            <a:r>
              <a:rPr lang="en-US" altLang="ja-JP" dirty="0"/>
              <a:t>『</a:t>
            </a:r>
            <a:r>
              <a:rPr lang="ja-JP" altLang="en-US" dirty="0"/>
              <a:t>建設廃棄物の適正処理</a:t>
            </a:r>
            <a:r>
              <a:rPr lang="en-US" altLang="ja-JP" dirty="0"/>
              <a:t>』</a:t>
            </a:r>
            <a:r>
              <a:rPr lang="ja-JP" altLang="en-US" dirty="0"/>
              <a:t>です。</a:t>
            </a:r>
            <a:endParaRPr lang="en-US" altLang="ja-JP" dirty="0"/>
          </a:p>
          <a:p>
            <a:pPr marL="0" indent="0">
              <a:buNone/>
            </a:pPr>
            <a:endParaRPr kumimoji="1" lang="en-US" altLang="ja-JP" sz="500" dirty="0"/>
          </a:p>
          <a:p>
            <a:pPr marL="0" indent="0">
              <a:buNone/>
            </a:pPr>
            <a:r>
              <a:rPr lang="ja-JP" altLang="en-US" dirty="0"/>
              <a:t>全国的に建設廃棄物の不適正処理が問題になっています。建設関係の仕事をしている方は必見です。</a:t>
            </a:r>
            <a:endParaRPr lang="en-US" altLang="ja-JP" dirty="0"/>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14</a:t>
            </a:fld>
            <a:endParaRPr kumimoji="1" lang="ja-JP" altLang="en-US"/>
          </a:p>
        </p:txBody>
      </p:sp>
      <p:pic>
        <p:nvPicPr>
          <p:cNvPr id="4"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023349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9592" y="274638"/>
            <a:ext cx="8229600" cy="1143000"/>
          </a:xfrm>
        </p:spPr>
        <p:txBody>
          <a:bodyPr>
            <a:normAutofit fontScale="90000"/>
          </a:bodyPr>
          <a:lstStyle/>
          <a:p>
            <a:r>
              <a:rPr kumimoji="1" lang="ja-JP" altLang="en-US" b="1" dirty="0"/>
              <a:t>豊田市の産廃に関係する条例</a:t>
            </a:r>
            <a:r>
              <a:rPr lang="ja-JP" altLang="en-US" b="1" dirty="0"/>
              <a:t>の</a:t>
            </a:r>
            <a:r>
              <a:rPr kumimoji="1" lang="ja-JP" altLang="en-US" b="1" dirty="0"/>
              <a:t>紹介</a:t>
            </a:r>
          </a:p>
        </p:txBody>
      </p:sp>
      <p:sp>
        <p:nvSpPr>
          <p:cNvPr id="3" name="コンテンツ プレースホルダー 2"/>
          <p:cNvSpPr>
            <a:spLocks noGrp="1"/>
          </p:cNvSpPr>
          <p:nvPr>
            <p:ph idx="1"/>
          </p:nvPr>
        </p:nvSpPr>
        <p:spPr>
          <a:xfrm>
            <a:off x="251520" y="1556792"/>
            <a:ext cx="8712968" cy="4752528"/>
          </a:xfrm>
        </p:spPr>
        <p:txBody>
          <a:bodyPr>
            <a:normAutofit/>
          </a:bodyPr>
          <a:lstStyle/>
          <a:p>
            <a:pPr>
              <a:buFont typeface="Wingdings" panose="05000000000000000000" pitchFamily="2" charset="2"/>
              <a:buChar char="Ø"/>
            </a:pPr>
            <a:r>
              <a:rPr lang="ja-JP" altLang="en-US" dirty="0"/>
              <a:t>豊田市産業廃棄物の適正な処理の促進等に関する条例</a:t>
            </a:r>
            <a:endParaRPr lang="en-US" altLang="ja-JP" dirty="0"/>
          </a:p>
          <a:p>
            <a:pPr marL="0" indent="0">
              <a:buNone/>
            </a:pPr>
            <a:endParaRPr lang="en-US" altLang="ja-JP" dirty="0"/>
          </a:p>
          <a:p>
            <a:pPr>
              <a:buFont typeface="Wingdings" panose="05000000000000000000" pitchFamily="2" charset="2"/>
              <a:buChar char="Ø"/>
            </a:pPr>
            <a:r>
              <a:rPr lang="ja-JP" altLang="en-US" dirty="0"/>
              <a:t>豊田市産業廃棄物の適正な処理の促進等に関する規則</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2</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911989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34888" y="274638"/>
            <a:ext cx="8229600" cy="1143000"/>
          </a:xfrm>
        </p:spPr>
        <p:txBody>
          <a:bodyPr>
            <a:normAutofit/>
          </a:bodyPr>
          <a:lstStyle/>
          <a:p>
            <a:r>
              <a:rPr kumimoji="1" lang="ja-JP" altLang="en-US" b="1" spc="600" dirty="0"/>
              <a:t>排出事業者に関係する規定</a:t>
            </a:r>
          </a:p>
        </p:txBody>
      </p:sp>
      <p:sp>
        <p:nvSpPr>
          <p:cNvPr id="3" name="コンテンツ プレースホルダー 2"/>
          <p:cNvSpPr>
            <a:spLocks noGrp="1"/>
          </p:cNvSpPr>
          <p:nvPr>
            <p:ph idx="1"/>
          </p:nvPr>
        </p:nvSpPr>
        <p:spPr>
          <a:xfrm>
            <a:off x="251520" y="1268760"/>
            <a:ext cx="8579296" cy="5112568"/>
          </a:xfrm>
        </p:spPr>
        <p:txBody>
          <a:bodyPr>
            <a:normAutofit fontScale="92500" lnSpcReduction="20000"/>
          </a:bodyPr>
          <a:lstStyle/>
          <a:p>
            <a:pPr>
              <a:buFont typeface="Wingdings" panose="05000000000000000000" pitchFamily="2" charset="2"/>
              <a:buChar char="Ø"/>
            </a:pPr>
            <a:r>
              <a:rPr lang="ja-JP" altLang="en-US" dirty="0"/>
              <a:t>第４条　　排出事業者の責務</a:t>
            </a:r>
            <a:endParaRPr lang="en-US" altLang="ja-JP" dirty="0"/>
          </a:p>
          <a:p>
            <a:pPr>
              <a:buFont typeface="Wingdings" panose="05000000000000000000" pitchFamily="2" charset="2"/>
              <a:buChar char="Ø"/>
            </a:pPr>
            <a:r>
              <a:rPr lang="ja-JP" altLang="en-US" dirty="0"/>
              <a:t>第７条　　監視等</a:t>
            </a:r>
            <a:endParaRPr lang="en-US" altLang="ja-JP" dirty="0"/>
          </a:p>
          <a:p>
            <a:pPr>
              <a:buFont typeface="Wingdings" panose="05000000000000000000" pitchFamily="2" charset="2"/>
              <a:buChar char="Ø"/>
            </a:pPr>
            <a:r>
              <a:rPr lang="ja-JP" altLang="en-US" dirty="0"/>
              <a:t>第８条　　土地の適正な管理</a:t>
            </a:r>
            <a:endParaRPr lang="en-US" altLang="ja-JP" dirty="0"/>
          </a:p>
          <a:p>
            <a:pPr>
              <a:buFont typeface="Wingdings" panose="05000000000000000000" pitchFamily="2" charset="2"/>
              <a:buChar char="Ø"/>
            </a:pPr>
            <a:r>
              <a:rPr lang="ja-JP" altLang="en-US" dirty="0"/>
              <a:t>第１１条　処理の委託における確認等</a:t>
            </a:r>
            <a:endParaRPr lang="en-US" altLang="ja-JP" dirty="0"/>
          </a:p>
          <a:p>
            <a:pPr>
              <a:buFont typeface="Wingdings" panose="05000000000000000000" pitchFamily="2" charset="2"/>
              <a:buChar char="Ø"/>
            </a:pPr>
            <a:r>
              <a:rPr lang="ja-JP" altLang="en-US" dirty="0"/>
              <a:t>第１２条　特別管理産業廃棄物発生事業場の設置</a:t>
            </a:r>
            <a:r>
              <a:rPr lang="en-US" altLang="ja-JP" dirty="0"/>
              <a:t>		</a:t>
            </a:r>
            <a:r>
              <a:rPr lang="ja-JP" altLang="en-US" dirty="0"/>
              <a:t>の届出</a:t>
            </a:r>
            <a:endParaRPr lang="en-US" altLang="ja-JP" dirty="0"/>
          </a:p>
          <a:p>
            <a:pPr>
              <a:buFont typeface="Wingdings" panose="05000000000000000000" pitchFamily="2" charset="2"/>
              <a:buChar char="Ø"/>
            </a:pPr>
            <a:r>
              <a:rPr lang="ja-JP" altLang="en-US" dirty="0"/>
              <a:t>第１５条　搬入搬出時間の制限等</a:t>
            </a:r>
            <a:endParaRPr lang="en-US" altLang="ja-JP" dirty="0"/>
          </a:p>
          <a:p>
            <a:pPr>
              <a:buFont typeface="Wingdings" panose="05000000000000000000" pitchFamily="2" charset="2"/>
              <a:buChar char="Ø"/>
            </a:pPr>
            <a:r>
              <a:rPr lang="ja-JP" altLang="en-US" dirty="0"/>
              <a:t>第１６条　特定産業廃棄物の保管の届出</a:t>
            </a:r>
            <a:endParaRPr lang="en-US" altLang="ja-JP" dirty="0"/>
          </a:p>
          <a:p>
            <a:pPr>
              <a:buFont typeface="Wingdings" panose="05000000000000000000" pitchFamily="2" charset="2"/>
              <a:buChar char="Ø"/>
            </a:pPr>
            <a:r>
              <a:rPr lang="ja-JP" altLang="en-US" dirty="0"/>
              <a:t>第１９条　保管基準の遵守</a:t>
            </a:r>
            <a:endParaRPr lang="en-US" altLang="ja-JP" dirty="0"/>
          </a:p>
          <a:p>
            <a:pPr>
              <a:buFont typeface="Wingdings" panose="05000000000000000000" pitchFamily="2" charset="2"/>
              <a:buChar char="Ø"/>
            </a:pPr>
            <a:r>
              <a:rPr lang="ja-JP" altLang="en-US" dirty="0"/>
              <a:t>第２３条　建設工事の発注者の責務</a:t>
            </a:r>
            <a:endParaRPr lang="en-US" altLang="ja-JP" dirty="0"/>
          </a:p>
          <a:p>
            <a:pPr>
              <a:buFont typeface="Wingdings" panose="05000000000000000000" pitchFamily="2" charset="2"/>
              <a:buChar char="Ø"/>
            </a:pPr>
            <a:r>
              <a:rPr lang="ja-JP" altLang="en-US" dirty="0"/>
              <a:t>第２４条　産業廃棄物処理計画</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3</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273600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第４条　　排出事業者の責務</a:t>
            </a:r>
            <a:endParaRPr lang="en-US" altLang="ja-JP" dirty="0"/>
          </a:p>
        </p:txBody>
      </p:sp>
      <p:sp>
        <p:nvSpPr>
          <p:cNvPr id="3" name="コンテンツ プレースホルダー 2"/>
          <p:cNvSpPr>
            <a:spLocks noGrp="1"/>
          </p:cNvSpPr>
          <p:nvPr>
            <p:ph idx="1"/>
          </p:nvPr>
        </p:nvSpPr>
        <p:spPr>
          <a:xfrm>
            <a:off x="457200" y="1628800"/>
            <a:ext cx="8579296" cy="4752528"/>
          </a:xfrm>
        </p:spPr>
        <p:txBody>
          <a:bodyPr>
            <a:normAutofit/>
          </a:bodyPr>
          <a:lstStyle/>
          <a:p>
            <a:pPr>
              <a:buFont typeface="Wingdings" panose="05000000000000000000" pitchFamily="2" charset="2"/>
              <a:buChar char="Ø"/>
            </a:pPr>
            <a:r>
              <a:rPr lang="ja-JP" altLang="en-US" sz="3600" dirty="0"/>
              <a:t>産廃の適正処理の義務付け、さらに循環利用・排出抑制への努力</a:t>
            </a:r>
            <a:endParaRPr lang="en-US" altLang="ja-JP" sz="3600" dirty="0"/>
          </a:p>
          <a:p>
            <a:pPr>
              <a:buFont typeface="Wingdings" panose="05000000000000000000" pitchFamily="2" charset="2"/>
              <a:buChar char="Ø"/>
            </a:pPr>
            <a:r>
              <a:rPr lang="ja-JP" altLang="en-US" sz="3600" dirty="0"/>
              <a:t>従業員への教育</a:t>
            </a:r>
            <a:endParaRPr lang="en-US" altLang="ja-JP" sz="3600" dirty="0"/>
          </a:p>
          <a:p>
            <a:pPr>
              <a:buFont typeface="Wingdings" panose="05000000000000000000" pitchFamily="2" charset="2"/>
              <a:buChar char="Ø"/>
            </a:pPr>
            <a:r>
              <a:rPr lang="ja-JP" altLang="en-US" sz="3600" dirty="0"/>
              <a:t>産廃適正処理に関する情報の開示</a:t>
            </a:r>
            <a:endParaRPr lang="en-US" altLang="ja-JP" sz="3600" dirty="0"/>
          </a:p>
          <a:p>
            <a:pPr>
              <a:buFont typeface="Wingdings" panose="05000000000000000000" pitchFamily="2" charset="2"/>
              <a:buChar char="Ø"/>
            </a:pPr>
            <a:r>
              <a:rPr lang="ja-JP" altLang="en-US" sz="3600" dirty="0"/>
              <a:t>市の施策に対する協力</a:t>
            </a:r>
            <a:endParaRPr lang="en-US" altLang="ja-JP" sz="3600" dirty="0"/>
          </a:p>
          <a:p>
            <a:pPr marL="0" indent="0">
              <a:buNone/>
            </a:pP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4</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006685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第７条　　監視等</a:t>
            </a:r>
            <a:endParaRPr lang="en-US" altLang="ja-JP" dirty="0"/>
          </a:p>
        </p:txBody>
      </p:sp>
      <p:sp>
        <p:nvSpPr>
          <p:cNvPr id="3" name="コンテンツ プレースホルダー 2"/>
          <p:cNvSpPr>
            <a:spLocks noGrp="1"/>
          </p:cNvSpPr>
          <p:nvPr>
            <p:ph idx="1"/>
          </p:nvPr>
        </p:nvSpPr>
        <p:spPr>
          <a:xfrm>
            <a:off x="457200" y="1628800"/>
            <a:ext cx="8579296" cy="4752528"/>
          </a:xfrm>
        </p:spPr>
        <p:txBody>
          <a:bodyPr>
            <a:normAutofit/>
          </a:bodyPr>
          <a:lstStyle/>
          <a:p>
            <a:pPr>
              <a:buFont typeface="Wingdings" panose="05000000000000000000" pitchFamily="2" charset="2"/>
              <a:buChar char="Ø"/>
            </a:pPr>
            <a:r>
              <a:rPr lang="ja-JP" altLang="en-US" sz="3600" dirty="0"/>
              <a:t>自らの事業活動や委託先の確認等の中で、産廃の不適正処理が行われていないか常に留意すること。</a:t>
            </a:r>
            <a:endParaRPr lang="en-US" altLang="ja-JP" sz="3600" dirty="0"/>
          </a:p>
          <a:p>
            <a:pPr>
              <a:buFont typeface="Wingdings" panose="05000000000000000000" pitchFamily="2" charset="2"/>
              <a:buChar char="Ø"/>
            </a:pPr>
            <a:r>
              <a:rPr lang="ja-JP" altLang="en-US" sz="3600" dirty="0"/>
              <a:t>産廃の不適正処理を発見したときは、豊田市に通報すること。</a:t>
            </a: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5</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788171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第８条　　土地の適正な管理</a:t>
            </a:r>
            <a:endParaRPr lang="en-US" altLang="ja-JP" dirty="0"/>
          </a:p>
        </p:txBody>
      </p:sp>
      <p:sp>
        <p:nvSpPr>
          <p:cNvPr id="3" name="コンテンツ プレースホルダー 2"/>
          <p:cNvSpPr>
            <a:spLocks noGrp="1"/>
          </p:cNvSpPr>
          <p:nvPr>
            <p:ph idx="1"/>
          </p:nvPr>
        </p:nvSpPr>
        <p:spPr>
          <a:xfrm>
            <a:off x="457200" y="1628800"/>
            <a:ext cx="8579296" cy="4752528"/>
          </a:xfrm>
        </p:spPr>
        <p:txBody>
          <a:bodyPr>
            <a:normAutofit/>
          </a:bodyPr>
          <a:lstStyle/>
          <a:p>
            <a:pPr>
              <a:buFont typeface="Wingdings" panose="05000000000000000000" pitchFamily="2" charset="2"/>
              <a:buChar char="Ø"/>
            </a:pPr>
            <a:r>
              <a:rPr lang="ja-JP" altLang="en-US" sz="3600" dirty="0"/>
              <a:t>所有地で産廃の不適正処理がされないよう管理すること。</a:t>
            </a:r>
            <a:endParaRPr lang="en-US" altLang="ja-JP" sz="3600" dirty="0"/>
          </a:p>
          <a:p>
            <a:pPr>
              <a:buFont typeface="Wingdings" panose="05000000000000000000" pitchFamily="2" charset="2"/>
              <a:buChar char="Ø"/>
            </a:pPr>
            <a:r>
              <a:rPr lang="ja-JP" altLang="en-US" sz="3600" dirty="0"/>
              <a:t>所有地を産廃の処理を行う者に使用させるときは、不適正処理がされないよう留意すること。</a:t>
            </a:r>
            <a:endParaRPr lang="en-US" altLang="ja-JP" sz="3600" dirty="0"/>
          </a:p>
          <a:p>
            <a:pPr>
              <a:buFont typeface="Wingdings" panose="05000000000000000000" pitchFamily="2" charset="2"/>
              <a:buChar char="Ø"/>
            </a:pPr>
            <a:r>
              <a:rPr lang="ja-JP" altLang="en-US" sz="3600" dirty="0"/>
              <a:t>不適正処理される可能性があるときは、その者に所有地を使用させないこと。</a:t>
            </a: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6</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202369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78904" y="274638"/>
            <a:ext cx="8229600" cy="1143000"/>
          </a:xfrm>
        </p:spPr>
        <p:txBody>
          <a:bodyPr>
            <a:normAutofit fontScale="90000"/>
          </a:bodyPr>
          <a:lstStyle/>
          <a:p>
            <a:r>
              <a:rPr lang="ja-JP" altLang="en-US" dirty="0"/>
              <a:t>第１１条　処理の委託における確認等</a:t>
            </a:r>
            <a:endParaRPr lang="en-US" altLang="ja-JP" dirty="0"/>
          </a:p>
        </p:txBody>
      </p:sp>
      <p:sp>
        <p:nvSpPr>
          <p:cNvPr id="3" name="コンテンツ プレースホルダー 2"/>
          <p:cNvSpPr>
            <a:spLocks noGrp="1"/>
          </p:cNvSpPr>
          <p:nvPr>
            <p:ph idx="1"/>
          </p:nvPr>
        </p:nvSpPr>
        <p:spPr>
          <a:xfrm>
            <a:off x="323528" y="1340768"/>
            <a:ext cx="8579296" cy="4752528"/>
          </a:xfrm>
        </p:spPr>
        <p:txBody>
          <a:bodyPr>
            <a:normAutofit fontScale="92500"/>
          </a:bodyPr>
          <a:lstStyle/>
          <a:p>
            <a:pPr>
              <a:buFont typeface="Wingdings" panose="05000000000000000000" pitchFamily="2" charset="2"/>
              <a:buChar char="Ø"/>
            </a:pPr>
            <a:r>
              <a:rPr lang="ja-JP" altLang="en-US" sz="3600" dirty="0"/>
              <a:t>委託する前に、委託先の状況や能力を確認すること。</a:t>
            </a:r>
            <a:endParaRPr lang="en-US" altLang="ja-JP" sz="3600" dirty="0"/>
          </a:p>
          <a:p>
            <a:pPr>
              <a:buFont typeface="Wingdings" panose="05000000000000000000" pitchFamily="2" charset="2"/>
              <a:buChar char="Ø"/>
            </a:pPr>
            <a:r>
              <a:rPr lang="ja-JP" altLang="en-US" sz="3600" dirty="0"/>
              <a:t>委託後も、委託した産廃の処理の状況を定期的に確認すること。</a:t>
            </a:r>
            <a:endParaRPr lang="en-US" altLang="ja-JP" sz="3600" dirty="0"/>
          </a:p>
          <a:p>
            <a:pPr>
              <a:buFont typeface="Wingdings" panose="05000000000000000000" pitchFamily="2" charset="2"/>
              <a:buChar char="Ø"/>
            </a:pPr>
            <a:r>
              <a:rPr lang="ja-JP" altLang="en-US" sz="3600" dirty="0"/>
              <a:t>記録を作成し、５年間保管すること。</a:t>
            </a:r>
            <a:endParaRPr lang="en-US" altLang="ja-JP" sz="3600" dirty="0"/>
          </a:p>
          <a:p>
            <a:pPr marL="0" indent="0">
              <a:buNone/>
            </a:pPr>
            <a:r>
              <a:rPr lang="ja-JP" altLang="en-US" sz="3600" dirty="0"/>
              <a:t>　</a:t>
            </a:r>
            <a:r>
              <a:rPr lang="en-US" altLang="ja-JP" sz="4000" dirty="0">
                <a:solidFill>
                  <a:srgbClr val="FF0000"/>
                </a:solidFill>
              </a:rPr>
              <a:t>※</a:t>
            </a:r>
            <a:r>
              <a:rPr lang="ja-JP" altLang="en-US" sz="4000" dirty="0">
                <a:solidFill>
                  <a:srgbClr val="FF0000"/>
                </a:solidFill>
              </a:rPr>
              <a:t>優良認定業者に委託した場合は不要</a:t>
            </a:r>
            <a:endParaRPr lang="en-US" altLang="ja-JP" sz="4000" dirty="0">
              <a:solidFill>
                <a:srgbClr val="FF0000"/>
              </a:solidFill>
            </a:endParaRPr>
          </a:p>
          <a:p>
            <a:pPr>
              <a:buFont typeface="Wingdings" panose="05000000000000000000" pitchFamily="2" charset="2"/>
              <a:buChar char="Ø"/>
            </a:pPr>
            <a:r>
              <a:rPr lang="ja-JP" altLang="en-US" sz="3600" dirty="0"/>
              <a:t>不適正処理を確認したら、必要な措置をし、その旨を市長に報告すること。</a:t>
            </a: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7</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929429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6896" y="274638"/>
            <a:ext cx="8229600" cy="1143000"/>
          </a:xfrm>
        </p:spPr>
        <p:txBody>
          <a:bodyPr>
            <a:normAutofit fontScale="90000"/>
          </a:bodyPr>
          <a:lstStyle/>
          <a:p>
            <a:r>
              <a:rPr lang="ja-JP" altLang="en-US" dirty="0"/>
              <a:t>第１２条　特別管理産業廃棄物発生</a:t>
            </a:r>
            <a:r>
              <a:rPr lang="en-US" altLang="ja-JP" dirty="0"/>
              <a:t>	</a:t>
            </a:r>
            <a:r>
              <a:rPr lang="ja-JP" altLang="en-US" dirty="0"/>
              <a:t>事業場の設置の届出</a:t>
            </a:r>
            <a:endParaRPr lang="en-US" altLang="ja-JP" dirty="0"/>
          </a:p>
        </p:txBody>
      </p:sp>
      <p:sp>
        <p:nvSpPr>
          <p:cNvPr id="3" name="コンテンツ プレースホルダー 2"/>
          <p:cNvSpPr>
            <a:spLocks noGrp="1"/>
          </p:cNvSpPr>
          <p:nvPr>
            <p:ph idx="1"/>
          </p:nvPr>
        </p:nvSpPr>
        <p:spPr>
          <a:xfrm>
            <a:off x="457200" y="1628800"/>
            <a:ext cx="8579296" cy="4752528"/>
          </a:xfrm>
        </p:spPr>
        <p:txBody>
          <a:bodyPr>
            <a:normAutofit/>
          </a:bodyPr>
          <a:lstStyle/>
          <a:p>
            <a:pPr>
              <a:buFont typeface="Wingdings" panose="05000000000000000000" pitchFamily="2" charset="2"/>
              <a:buChar char="Ø"/>
            </a:pPr>
            <a:r>
              <a:rPr lang="ja-JP" altLang="en-US" sz="3600" dirty="0"/>
              <a:t>特管産廃を排出する事業場を設置したときは、その旨を市に届け出ること。</a:t>
            </a:r>
            <a:endParaRPr lang="en-US" altLang="ja-JP" sz="3600" dirty="0"/>
          </a:p>
          <a:p>
            <a:pPr marL="0" indent="0">
              <a:buNone/>
            </a:pPr>
            <a:r>
              <a:rPr lang="ja-JP" altLang="en-US" sz="3600" dirty="0"/>
              <a:t>　</a:t>
            </a:r>
            <a:r>
              <a:rPr lang="en-US" altLang="ja-JP" sz="3600" dirty="0"/>
              <a:t>※</a:t>
            </a:r>
            <a:r>
              <a:rPr lang="ja-JP" altLang="en-US" sz="3600" dirty="0"/>
              <a:t>設置した日から３０日以内</a:t>
            </a:r>
            <a:endParaRPr lang="en-US" altLang="ja-JP" sz="3600" dirty="0"/>
          </a:p>
          <a:p>
            <a:pPr>
              <a:buFont typeface="Wingdings" panose="05000000000000000000" pitchFamily="2" charset="2"/>
              <a:buChar char="Ø"/>
            </a:pPr>
            <a:r>
              <a:rPr lang="ja-JP" altLang="en-US" sz="3600" dirty="0"/>
              <a:t>変更があったとき、その事業場を廃止したときは、その旨を市に届け出ること。</a:t>
            </a:r>
            <a:endParaRPr lang="en-US" altLang="ja-JP" sz="3600" dirty="0"/>
          </a:p>
          <a:p>
            <a:pPr marL="0" indent="0">
              <a:buNone/>
            </a:pPr>
            <a:r>
              <a:rPr lang="ja-JP" altLang="en-US" sz="3600" dirty="0"/>
              <a:t>　</a:t>
            </a:r>
            <a:r>
              <a:rPr lang="en-US" altLang="ja-JP" sz="3600" dirty="0"/>
              <a:t>※</a:t>
            </a:r>
            <a:r>
              <a:rPr lang="ja-JP" altLang="en-US" sz="3600" dirty="0"/>
              <a:t>変更後３０日以内、廃止後は速やかに</a:t>
            </a: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8</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457270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78904" y="274638"/>
            <a:ext cx="8229600" cy="1143000"/>
          </a:xfrm>
        </p:spPr>
        <p:txBody>
          <a:bodyPr>
            <a:normAutofit/>
          </a:bodyPr>
          <a:lstStyle/>
          <a:p>
            <a:r>
              <a:rPr lang="ja-JP" altLang="en-US" dirty="0"/>
              <a:t>第１５条　搬入搬出時間の制限等</a:t>
            </a:r>
            <a:endParaRPr lang="en-US" altLang="ja-JP" dirty="0"/>
          </a:p>
        </p:txBody>
      </p:sp>
      <p:sp>
        <p:nvSpPr>
          <p:cNvPr id="3" name="コンテンツ プレースホルダー 2"/>
          <p:cNvSpPr>
            <a:spLocks noGrp="1"/>
          </p:cNvSpPr>
          <p:nvPr>
            <p:ph idx="1"/>
          </p:nvPr>
        </p:nvSpPr>
        <p:spPr>
          <a:xfrm>
            <a:off x="457200" y="1628800"/>
            <a:ext cx="8579296" cy="4752528"/>
          </a:xfrm>
        </p:spPr>
        <p:txBody>
          <a:bodyPr>
            <a:normAutofit/>
          </a:bodyPr>
          <a:lstStyle/>
          <a:p>
            <a:pPr>
              <a:buFont typeface="Wingdings" panose="05000000000000000000" pitchFamily="2" charset="2"/>
              <a:buChar char="Ø"/>
            </a:pPr>
            <a:r>
              <a:rPr lang="ja-JP" altLang="en-US" sz="3600" dirty="0"/>
              <a:t>事業活動を行う事業場以外の場所で産業廃棄物を保管又は処分をするときは、原則、その保管場所への搬入とその保管又は処分場所からの搬出は、午前６時から午後９時までの間のみ行える。</a:t>
            </a: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9</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04985561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1587</TotalTime>
  <Words>2355</Words>
  <Application>Microsoft Office PowerPoint</Application>
  <PresentationFormat>画面に合わせる (4:3)</PresentationFormat>
  <Paragraphs>186</Paragraphs>
  <Slides>14</Slides>
  <Notes>14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14</vt:i4>
      </vt:variant>
    </vt:vector>
  </HeadingPairs>
  <TitlesOfParts>
    <vt:vector size="19" baseType="lpstr">
      <vt:lpstr>ＭＳ Ｐゴシック</vt:lpstr>
      <vt:lpstr>Arial</vt:lpstr>
      <vt:lpstr>Calibri</vt:lpstr>
      <vt:lpstr>Wingdings</vt:lpstr>
      <vt:lpstr>Office ​​テーマ</vt:lpstr>
      <vt:lpstr>１０分でわかる◎ 産業廃棄物ちょっと講座</vt:lpstr>
      <vt:lpstr>豊田市の産廃に関係する条例の紹介</vt:lpstr>
      <vt:lpstr>排出事業者に関係する規定</vt:lpstr>
      <vt:lpstr>第４条　　排出事業者の責務</vt:lpstr>
      <vt:lpstr>第７条　　監視等</vt:lpstr>
      <vt:lpstr>第８条　　土地の適正な管理</vt:lpstr>
      <vt:lpstr>第１１条　処理の委託における確認等</vt:lpstr>
      <vt:lpstr>第１２条　特別管理産業廃棄物発生 事業場の設置の届出</vt:lpstr>
      <vt:lpstr>第１５条　搬入搬出時間の制限等</vt:lpstr>
      <vt:lpstr>第１６条　特定産業廃棄物の保管の届出</vt:lpstr>
      <vt:lpstr>第１９条　保管基準の遵守</vt:lpstr>
      <vt:lpstr>第２３条　建設工事の発注者の責務</vt:lpstr>
      <vt:lpstr>第２４条　産業廃棄物処理計画</vt:lpstr>
      <vt:lpstr>PowerPoint プレゼンテーション</vt:lpstr>
    </vt:vector>
  </TitlesOfParts>
  <Company>豊田市役所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沢田　浩明</dc:creator>
  <cp:lastModifiedBy>市村　理沙</cp:lastModifiedBy>
  <cp:revision>78</cp:revision>
  <dcterms:created xsi:type="dcterms:W3CDTF">2015-10-21T01:57:29Z</dcterms:created>
  <dcterms:modified xsi:type="dcterms:W3CDTF">2023-08-18T02:08:26Z</dcterms:modified>
</cp:coreProperties>
</file>