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64" r:id="rId3"/>
    <p:sldId id="269" r:id="rId4"/>
    <p:sldId id="270" r:id="rId5"/>
    <p:sldId id="265" r:id="rId6"/>
    <p:sldId id="273" r:id="rId7"/>
    <p:sldId id="271" r:id="rId8"/>
    <p:sldId id="275" r:id="rId9"/>
    <p:sldId id="276" r:id="rId10"/>
    <p:sldId id="266" r:id="rId11"/>
    <p:sldId id="272" r:id="rId12"/>
    <p:sldId id="263" r:id="rId1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476" autoAdjust="0"/>
  </p:normalViewPr>
  <p:slideViewPr>
    <p:cSldViewPr>
      <p:cViewPr varScale="1">
        <p:scale>
          <a:sx n="75" d="100"/>
          <a:sy n="75" d="100"/>
        </p:scale>
        <p:origin x="2634" y="48"/>
      </p:cViewPr>
      <p:guideLst>
        <p:guide orient="horz" pos="2160"/>
        <p:guide pos="2880"/>
      </p:guideLst>
    </p:cSldViewPr>
  </p:slideViewPr>
  <p:notesTextViewPr>
    <p:cViewPr>
      <p:scale>
        <a:sx n="1" d="1"/>
        <a:sy n="1" d="1"/>
      </p:scale>
      <p:origin x="0" y="0"/>
    </p:cViewPr>
  </p:notesTextViewPr>
  <p:notesViewPr>
    <p:cSldViewPr>
      <p:cViewPr varScale="1">
        <p:scale>
          <a:sx n="67" d="100"/>
          <a:sy n="67" d="100"/>
        </p:scale>
        <p:origin x="-327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4C8DDA1-7CFE-46F8-AE62-CCD3A81E1B5F}" type="datetimeFigureOut">
              <a:rPr kumimoji="1" lang="ja-JP" altLang="en-US" smtClean="0"/>
              <a:t>2023/8/16</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9C0714A-1E12-49DB-89A0-67E442A82901}" type="slidenum">
              <a:rPr kumimoji="1" lang="ja-JP" altLang="en-US" smtClean="0"/>
              <a:t>‹#›</a:t>
            </a:fld>
            <a:endParaRPr kumimoji="1" lang="ja-JP" altLang="en-US"/>
          </a:p>
        </p:txBody>
      </p:sp>
    </p:spTree>
    <p:extLst>
      <p:ext uri="{BB962C8B-B14F-4D97-AF65-F5344CB8AC3E}">
        <p14:creationId xmlns:p14="http://schemas.microsoft.com/office/powerpoint/2010/main" val="35857759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589230-F8A5-435A-A1ED-F132D566B662}" type="datetimeFigureOut">
              <a:rPr kumimoji="1" lang="ja-JP" altLang="en-US" smtClean="0"/>
              <a:t>2023/8/16</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440C6F-B9F1-4CA6-ACEF-FB1D8A2B1440}" type="slidenum">
              <a:rPr kumimoji="1" lang="ja-JP" altLang="en-US" smtClean="0"/>
              <a:t>‹#›</a:t>
            </a:fld>
            <a:endParaRPr kumimoji="1" lang="ja-JP" altLang="en-US"/>
          </a:p>
        </p:txBody>
      </p:sp>
    </p:spTree>
    <p:extLst>
      <p:ext uri="{BB962C8B-B14F-4D97-AF65-F5344CB8AC3E}">
        <p14:creationId xmlns:p14="http://schemas.microsoft.com/office/powerpoint/2010/main" val="173173850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今回のテーマは、「産業廃棄物とは？」です。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産廃の勉強をしているのに、何を今さらと思われるかもしれませんが、産廃のことを正確に理解していない人は、意外と多いです。</a:t>
            </a:r>
            <a:endParaRPr kumimoji="1" lang="en-US" altLang="ja-JP" dirty="0">
              <a:solidFill>
                <a:schemeClr val="tx1"/>
              </a:solidFill>
              <a:latin typeface="+mn-ea"/>
              <a:ea typeface="+mn-ea"/>
            </a:endParaRPr>
          </a:p>
          <a:p>
            <a:endParaRPr kumimoji="1" lang="ja-JP" altLang="en-US"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28440C6F-B9F1-4CA6-ACEF-FB1D8A2B1440}" type="slidenum">
              <a:rPr kumimoji="1" lang="ja-JP" altLang="en-US" smtClean="0"/>
              <a:t>1</a:t>
            </a:fld>
            <a:endParaRPr kumimoji="1" lang="ja-JP" altLang="en-US"/>
          </a:p>
        </p:txBody>
      </p:sp>
    </p:spTree>
    <p:extLst>
      <p:ext uri="{BB962C8B-B14F-4D97-AF65-F5344CB8AC3E}">
        <p14:creationId xmlns:p14="http://schemas.microsoft.com/office/powerpoint/2010/main" val="517992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産廃か一廃かは、物と業種によって判断することは、ご理解いただけたと思います。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なぜ、産廃か一廃かをそこまでして分けないといけないのかというと、後の講座で行う許可の話や、その廃棄物の処理責任の所在が違っているからです。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廃棄物か否かの判断と同様に、産廃か否かの判断を誤ると廃棄物処理法に違反する可能性があります。</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28440C6F-B9F1-4CA6-ACEF-FB1D8A2B1440}" type="slidenum">
              <a:rPr kumimoji="1" lang="ja-JP" altLang="en-US" smtClean="0"/>
              <a:t>10</a:t>
            </a:fld>
            <a:endParaRPr kumimoji="1" lang="ja-JP" altLang="en-US"/>
          </a:p>
        </p:txBody>
      </p:sp>
    </p:spTree>
    <p:extLst>
      <p:ext uri="{BB962C8B-B14F-4D97-AF65-F5344CB8AC3E}">
        <p14:creationId xmlns:p14="http://schemas.microsoft.com/office/powerpoint/2010/main" val="2883114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最後にイメージ図でまとめてみましょう。</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処分したい物があります。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これが、廃棄物に該当するのか否かを判断します。判断する際は、総合判断説で行います。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廃棄物に該当した場合は、その物が該当する品目と排出される業種によって産廃か一廃かを判断します。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産業廃棄物の中には、特別管理産業廃棄物と呼ばれる物があります。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特管産廃の説明は、当講座ではしませんが、感染するような物、爆発的に燃える物、強い酸アルカリ、有害物質を含む物等がこれに該当します。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ちなみに、産廃は事業活動が伴っていることが絶対条件であるため、家庭から生じたものは１００％一廃となります。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なお、有価物は廃棄物処理法の制限を受けません。</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廃棄物と判断された物は、色々な規制を受けます。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特に産廃は細かな規定が色々とありますので、処理する際は十分な注意が必要です。</a:t>
            </a:r>
          </a:p>
        </p:txBody>
      </p:sp>
      <p:sp>
        <p:nvSpPr>
          <p:cNvPr id="4" name="スライド番号プレースホルダー 3"/>
          <p:cNvSpPr>
            <a:spLocks noGrp="1"/>
          </p:cNvSpPr>
          <p:nvPr>
            <p:ph type="sldNum" sz="quarter" idx="10"/>
          </p:nvPr>
        </p:nvSpPr>
        <p:spPr/>
        <p:txBody>
          <a:bodyPr/>
          <a:lstStyle/>
          <a:p>
            <a:fld id="{28440C6F-B9F1-4CA6-ACEF-FB1D8A2B1440}" type="slidenum">
              <a:rPr kumimoji="1" lang="ja-JP" altLang="en-US" smtClean="0"/>
              <a:t>11</a:t>
            </a:fld>
            <a:endParaRPr kumimoji="1" lang="ja-JP" altLang="en-US"/>
          </a:p>
        </p:txBody>
      </p:sp>
    </p:spTree>
    <p:extLst>
      <p:ext uri="{BB962C8B-B14F-4D97-AF65-F5344CB8AC3E}">
        <p14:creationId xmlns:p14="http://schemas.microsoft.com/office/powerpoint/2010/main" val="769810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en-US" altLang="ja-JP" dirty="0">
                <a:solidFill>
                  <a:schemeClr val="tx1"/>
                </a:solidFill>
                <a:latin typeface="+mn-ea"/>
                <a:ea typeface="+mn-ea"/>
              </a:rPr>
              <a:t>『</a:t>
            </a:r>
            <a:r>
              <a:rPr lang="ja-JP" altLang="en-US" dirty="0">
                <a:solidFill>
                  <a:schemeClr val="tx1"/>
                </a:solidFill>
                <a:latin typeface="+mn-ea"/>
                <a:ea typeface="+mn-ea"/>
              </a:rPr>
              <a:t>第３回　産業廃棄物とは？</a:t>
            </a:r>
            <a:r>
              <a:rPr lang="en-US" altLang="ja-JP" dirty="0">
                <a:solidFill>
                  <a:schemeClr val="tx1"/>
                </a:solidFill>
                <a:latin typeface="+mn-ea"/>
                <a:ea typeface="+mn-ea"/>
              </a:rPr>
              <a:t>』</a:t>
            </a:r>
            <a:r>
              <a:rPr lang="ja-JP" altLang="en-US" dirty="0">
                <a:solidFill>
                  <a:schemeClr val="tx1"/>
                </a:solidFill>
                <a:latin typeface="+mn-ea"/>
                <a:ea typeface="+mn-ea"/>
              </a:rPr>
              <a:t>　は以上になります。</a:t>
            </a:r>
            <a:endParaRPr kumimoji="1" lang="en-US" altLang="ja-JP" dirty="0">
              <a:solidFill>
                <a:schemeClr val="tx1"/>
              </a:solidFill>
              <a:latin typeface="+mn-ea"/>
              <a:ea typeface="+mn-ea"/>
            </a:endParaRPr>
          </a:p>
          <a:p>
            <a:pPr marL="0" indent="0">
              <a:buNone/>
            </a:pPr>
            <a:r>
              <a:rPr lang="ja-JP" altLang="en-US" dirty="0">
                <a:solidFill>
                  <a:schemeClr val="tx1"/>
                </a:solidFill>
                <a:latin typeface="+mn-ea"/>
                <a:ea typeface="+mn-ea"/>
              </a:rPr>
              <a:t>産廃が２０種類しかないことに驚きましたか？</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慣れないうちは、どれかに当てはめるようにし、それでも判断できないときは、豊田市に確認してください。</a:t>
            </a:r>
            <a:endParaRPr kumimoji="1" lang="en-US" altLang="ja-JP" dirty="0">
              <a:solidFill>
                <a:schemeClr val="tx1"/>
              </a:solidFill>
              <a:latin typeface="+mn-ea"/>
              <a:ea typeface="+mn-ea"/>
            </a:endParaRPr>
          </a:p>
          <a:p>
            <a:pPr marL="0" indent="0">
              <a:buNone/>
            </a:pPr>
            <a:endParaRPr kumimoji="1" lang="en-US" altLang="ja-JP" dirty="0">
              <a:solidFill>
                <a:schemeClr val="tx1"/>
              </a:solidFill>
              <a:latin typeface="+mn-ea"/>
              <a:ea typeface="+mn-ea"/>
            </a:endParaRPr>
          </a:p>
          <a:p>
            <a:pPr marL="0" indent="0">
              <a:buNone/>
            </a:pPr>
            <a:r>
              <a:rPr lang="ja-JP" altLang="en-US" dirty="0">
                <a:solidFill>
                  <a:schemeClr val="tx1"/>
                </a:solidFill>
                <a:latin typeface="+mn-ea"/>
                <a:ea typeface="+mn-ea"/>
              </a:rPr>
              <a:t>次回は、</a:t>
            </a:r>
            <a:r>
              <a:rPr lang="en-US" altLang="ja-JP" dirty="0">
                <a:solidFill>
                  <a:schemeClr val="tx1"/>
                </a:solidFill>
                <a:latin typeface="+mn-ea"/>
                <a:ea typeface="+mn-ea"/>
              </a:rPr>
              <a:t>『</a:t>
            </a:r>
            <a:r>
              <a:rPr lang="ja-JP" altLang="en-US" dirty="0">
                <a:solidFill>
                  <a:schemeClr val="tx1"/>
                </a:solidFill>
                <a:latin typeface="+mn-ea"/>
                <a:ea typeface="+mn-ea"/>
              </a:rPr>
              <a:t>許可制度</a:t>
            </a:r>
            <a:r>
              <a:rPr lang="en-US" altLang="ja-JP" dirty="0">
                <a:solidFill>
                  <a:schemeClr val="tx1"/>
                </a:solidFill>
                <a:latin typeface="+mn-ea"/>
                <a:ea typeface="+mn-ea"/>
              </a:rPr>
              <a:t>』</a:t>
            </a:r>
            <a:r>
              <a:rPr lang="ja-JP" altLang="en-US" dirty="0">
                <a:solidFill>
                  <a:schemeClr val="tx1"/>
                </a:solidFill>
                <a:latin typeface="+mn-ea"/>
                <a:ea typeface="+mn-ea"/>
              </a:rPr>
              <a:t>です。</a:t>
            </a:r>
            <a:endParaRPr kumimoji="1" lang="en-US" altLang="ja-JP" dirty="0">
              <a:solidFill>
                <a:schemeClr val="tx1"/>
              </a:solidFill>
              <a:latin typeface="+mn-ea"/>
              <a:ea typeface="+mn-ea"/>
            </a:endParaRPr>
          </a:p>
          <a:p>
            <a:pPr marL="0" indent="0">
              <a:buNone/>
            </a:pPr>
            <a:r>
              <a:rPr lang="ja-JP" altLang="en-US" dirty="0">
                <a:solidFill>
                  <a:schemeClr val="tx1"/>
                </a:solidFill>
                <a:latin typeface="+mn-ea"/>
                <a:ea typeface="+mn-ea"/>
              </a:rPr>
              <a:t>自分が排出した廃棄物以外を扱うには、許可が必要です。</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許可は廃棄物処理法の根幹を支えている重要なテーマなので、必須知識になっています。</a:t>
            </a:r>
            <a:endParaRPr lang="en-US" altLang="ja-JP" dirty="0">
              <a:solidFill>
                <a:schemeClr val="tx1"/>
              </a:solidFill>
              <a:latin typeface="+mn-ea"/>
              <a:ea typeface="+mn-ea"/>
            </a:endParaRPr>
          </a:p>
          <a:p>
            <a:pPr marL="0" indent="0">
              <a:buNone/>
            </a:pP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では、また次回</a:t>
            </a:r>
            <a:r>
              <a:rPr kumimoji="1" lang="ja-JP" altLang="en-US">
                <a:solidFill>
                  <a:schemeClr val="tx1"/>
                </a:solidFill>
                <a:latin typeface="+mn-ea"/>
                <a:ea typeface="+mn-ea"/>
              </a:rPr>
              <a:t>。お疲れさまで</a:t>
            </a:r>
            <a:r>
              <a:rPr kumimoji="1" lang="ja-JP" altLang="en-US" dirty="0">
                <a:solidFill>
                  <a:schemeClr val="tx1"/>
                </a:solidFill>
                <a:latin typeface="+mn-ea"/>
                <a:ea typeface="+mn-ea"/>
              </a:rPr>
              <a:t>した。</a:t>
            </a:r>
            <a:endParaRPr lang="en-US" altLang="ja-JP" dirty="0">
              <a:solidFill>
                <a:schemeClr val="tx1"/>
              </a:solidFill>
              <a:latin typeface="+mn-ea"/>
              <a:ea typeface="+mn-ea"/>
            </a:endParaRPr>
          </a:p>
          <a:p>
            <a:endParaRPr kumimoji="1" lang="ja-JP" altLang="en-US"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28440C6F-B9F1-4CA6-ACEF-FB1D8A2B1440}" type="slidenum">
              <a:rPr kumimoji="1" lang="ja-JP" altLang="en-US" smtClean="0"/>
              <a:t>12</a:t>
            </a:fld>
            <a:endParaRPr kumimoji="1" lang="ja-JP" altLang="en-US"/>
          </a:p>
        </p:txBody>
      </p:sp>
    </p:spTree>
    <p:extLst>
      <p:ext uri="{BB962C8B-B14F-4D97-AF65-F5344CB8AC3E}">
        <p14:creationId xmlns:p14="http://schemas.microsoft.com/office/powerpoint/2010/main" val="4201873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第２回の講座で、この世の中の物は廃棄物か有価物かどちらかに分類できるとお伝えしました。</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さらに、廃棄物は一般廃棄物と産業廃棄物の２つに分類されます。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一般廃棄物の方が簡単なので、先にお伝えしますが、廃棄物処理法では産業廃棄物以外を一般廃棄物と定義します。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一方、産廃は、</a:t>
            </a:r>
            <a:r>
              <a:rPr lang="ja-JP" altLang="en-US" dirty="0">
                <a:solidFill>
                  <a:schemeClr val="tx1"/>
                </a:solidFill>
                <a:latin typeface="+mn-ea"/>
                <a:ea typeface="+mn-ea"/>
              </a:rPr>
              <a:t>事業活動を伴って生じた廃棄物のうち、法令で定める２０種類の廃棄物のことをいいます。</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２０種類の詳細は後で説明しますが、</a:t>
            </a:r>
            <a:endParaRPr lang="en-US" altLang="ja-JP" dirty="0">
              <a:solidFill>
                <a:schemeClr val="tx1"/>
              </a:solidFill>
              <a:latin typeface="+mn-ea"/>
              <a:ea typeface="+mn-ea"/>
            </a:endParaRPr>
          </a:p>
          <a:p>
            <a:pPr marL="0" indent="0">
              <a:buNone/>
            </a:pP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a:t>
            </a:r>
            <a:endParaRPr lang="en-US" altLang="ja-JP" dirty="0">
              <a:solidFill>
                <a:schemeClr val="tx1"/>
              </a:solidFill>
              <a:latin typeface="+mn-ea"/>
              <a:ea typeface="+mn-ea"/>
            </a:endParaRPr>
          </a:p>
          <a:p>
            <a:pPr marL="0" indent="0">
              <a:buNone/>
            </a:pP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事業活動に伴って生じる廃棄物の一部が、産廃に該当し、全てが産廃に該当するわけではありません。</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また、事業活動に伴って生じる廃棄物で、産廃に該当しない物については、事業系一般廃棄物と呼ばれる、一廃に該当します。</a:t>
            </a:r>
            <a:endParaRPr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28440C6F-B9F1-4CA6-ACEF-FB1D8A2B1440}" type="slidenum">
              <a:rPr kumimoji="1" lang="ja-JP" altLang="en-US" smtClean="0"/>
              <a:t>2</a:t>
            </a:fld>
            <a:endParaRPr kumimoji="1" lang="ja-JP" altLang="en-US"/>
          </a:p>
        </p:txBody>
      </p:sp>
    </p:spTree>
    <p:extLst>
      <p:ext uri="{BB962C8B-B14F-4D97-AF65-F5344CB8AC3E}">
        <p14:creationId xmlns:p14="http://schemas.microsoft.com/office/powerpoint/2010/main" val="2881753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産廃の２０種類のうちの１２種類です。種類のことを「品目」ともいい、産廃の話をするときは、品目の方がよく使われます。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「燃え殻」、「汚泥」、「廃油」、「廃酸」、「廃アルカリ」、「廃プラスチック類」、「ゴムくず」、「金属</a:t>
            </a:r>
            <a:r>
              <a:rPr kumimoji="1" lang="ja-JP" altLang="en-US" dirty="0" err="1">
                <a:solidFill>
                  <a:schemeClr val="tx1"/>
                </a:solidFill>
                <a:latin typeface="+mn-ea"/>
                <a:ea typeface="+mn-ea"/>
              </a:rPr>
              <a:t>くず</a:t>
            </a:r>
            <a:r>
              <a:rPr kumimoji="1" lang="ja-JP" altLang="en-US" dirty="0">
                <a:solidFill>
                  <a:schemeClr val="tx1"/>
                </a:solidFill>
                <a:latin typeface="+mn-ea"/>
                <a:ea typeface="+mn-ea"/>
              </a:rPr>
              <a:t>」、「ガラスくず、コンクリートくず及び陶磁器</a:t>
            </a:r>
            <a:r>
              <a:rPr kumimoji="1" lang="ja-JP" altLang="en-US" dirty="0" err="1">
                <a:solidFill>
                  <a:schemeClr val="tx1"/>
                </a:solidFill>
                <a:latin typeface="+mn-ea"/>
                <a:ea typeface="+mn-ea"/>
              </a:rPr>
              <a:t>くず</a:t>
            </a:r>
            <a:r>
              <a:rPr kumimoji="1" lang="ja-JP" altLang="en-US" dirty="0">
                <a:solidFill>
                  <a:schemeClr val="tx1"/>
                </a:solidFill>
                <a:latin typeface="+mn-ea"/>
                <a:ea typeface="+mn-ea"/>
              </a:rPr>
              <a:t>」、「鉱さい」、</a:t>
            </a:r>
            <a:r>
              <a:rPr kumimoji="1" lang="ja-JP" altLang="en-US" dirty="0" err="1">
                <a:solidFill>
                  <a:schemeClr val="tx1"/>
                </a:solidFill>
                <a:latin typeface="+mn-ea"/>
                <a:ea typeface="+mn-ea"/>
              </a:rPr>
              <a:t>「</a:t>
            </a:r>
            <a:r>
              <a:rPr kumimoji="1" lang="ja-JP" altLang="en-US" dirty="0">
                <a:solidFill>
                  <a:schemeClr val="tx1"/>
                </a:solidFill>
                <a:latin typeface="+mn-ea"/>
                <a:ea typeface="+mn-ea"/>
              </a:rPr>
              <a:t>がれき類」、「ダスト類」の１２品目と、その具体例を載せています。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具体例は、あくまで例なので、ここに記載のない物でも、この１２品目に該当する物はたくさんあります。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ある廃棄物があり、それがどの品目に該当するかを考えるときは、とりあえず何かの品目に当てはめるということが大事になります。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どの品目にも該当しないから一廃だと安易に判断しないようにしてください。</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考えてもわからない場合は、産廃業者や豊田市廃棄物対策課に確認してみましょう。</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28440C6F-B9F1-4CA6-ACEF-FB1D8A2B1440}" type="slidenum">
              <a:rPr kumimoji="1" lang="ja-JP" altLang="en-US" smtClean="0"/>
              <a:t>3</a:t>
            </a:fld>
            <a:endParaRPr kumimoji="1" lang="ja-JP" altLang="en-US"/>
          </a:p>
        </p:txBody>
      </p:sp>
    </p:spTree>
    <p:extLst>
      <p:ext uri="{BB962C8B-B14F-4D97-AF65-F5344CB8AC3E}">
        <p14:creationId xmlns:p14="http://schemas.microsoft.com/office/powerpoint/2010/main" val="1465326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産廃の２０品目のうちの残りの７品目です。</a:t>
            </a:r>
            <a:endParaRPr kumimoji="1"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あれ？１品目足らないと思ったかもしれませんが、もう一つは特殊な品目で、一般的な排出事業者は気にしなくてもいい品目なので、今回は扱いません。</a:t>
            </a:r>
            <a:endParaRPr kumimoji="1"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ここでは、「紙くず」、「木</a:t>
            </a:r>
            <a:r>
              <a:rPr kumimoji="1" lang="ja-JP" altLang="en-US" dirty="0" err="1">
                <a:solidFill>
                  <a:schemeClr val="tx1"/>
                </a:solidFill>
                <a:latin typeface="+mn-ea"/>
                <a:ea typeface="+mn-ea"/>
              </a:rPr>
              <a:t>くず</a:t>
            </a:r>
            <a:r>
              <a:rPr kumimoji="1" lang="ja-JP" altLang="en-US" dirty="0">
                <a:solidFill>
                  <a:schemeClr val="tx1"/>
                </a:solidFill>
                <a:latin typeface="+mn-ea"/>
                <a:ea typeface="+mn-ea"/>
              </a:rPr>
              <a:t>」、「繊維</a:t>
            </a:r>
            <a:r>
              <a:rPr kumimoji="1" lang="ja-JP" altLang="en-US" dirty="0" err="1">
                <a:solidFill>
                  <a:schemeClr val="tx1"/>
                </a:solidFill>
                <a:latin typeface="+mn-ea"/>
                <a:ea typeface="+mn-ea"/>
              </a:rPr>
              <a:t>くず</a:t>
            </a:r>
            <a:r>
              <a:rPr kumimoji="1" lang="ja-JP" altLang="en-US" dirty="0">
                <a:solidFill>
                  <a:schemeClr val="tx1"/>
                </a:solidFill>
                <a:latin typeface="+mn-ea"/>
                <a:ea typeface="+mn-ea"/>
              </a:rPr>
              <a:t>」、「動植物性残さ」、「動物系固形不要物」、「家畜の</a:t>
            </a:r>
            <a:r>
              <a:rPr kumimoji="1" lang="ja-JP" altLang="en-US" dirty="0" err="1">
                <a:solidFill>
                  <a:schemeClr val="tx1"/>
                </a:solidFill>
                <a:latin typeface="+mn-ea"/>
                <a:ea typeface="+mn-ea"/>
              </a:rPr>
              <a:t>ふん</a:t>
            </a:r>
            <a:r>
              <a:rPr kumimoji="1" lang="ja-JP" altLang="en-US" dirty="0">
                <a:solidFill>
                  <a:schemeClr val="tx1"/>
                </a:solidFill>
                <a:latin typeface="+mn-ea"/>
                <a:ea typeface="+mn-ea"/>
              </a:rPr>
              <a:t>尿」、「家畜の死体」の７品目とその具体例が載せてあります。</a:t>
            </a:r>
            <a:endParaRPr kumimoji="1" lang="en-US" altLang="ja-JP" dirty="0">
              <a:solidFill>
                <a:schemeClr val="tx1"/>
              </a:solidFill>
              <a:latin typeface="+mn-ea"/>
              <a:ea typeface="+mn-ea"/>
            </a:endParaRPr>
          </a:p>
          <a:p>
            <a:endParaRPr kumimoji="1" lang="ja-JP" altLang="en-US"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28440C6F-B9F1-4CA6-ACEF-FB1D8A2B1440}" type="slidenum">
              <a:rPr kumimoji="1" lang="ja-JP" altLang="en-US" smtClean="0"/>
              <a:t>4</a:t>
            </a:fld>
            <a:endParaRPr kumimoji="1" lang="ja-JP" altLang="en-US"/>
          </a:p>
        </p:txBody>
      </p:sp>
    </p:spTree>
    <p:extLst>
      <p:ext uri="{BB962C8B-B14F-4D97-AF65-F5344CB8AC3E}">
        <p14:creationId xmlns:p14="http://schemas.microsoft.com/office/powerpoint/2010/main" val="1423624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ja-JP" altLang="en-US" sz="1200" b="0" dirty="0">
                <a:solidFill>
                  <a:schemeClr val="tx1"/>
                </a:solidFill>
                <a:latin typeface="+mn-ea"/>
                <a:ea typeface="+mn-ea"/>
              </a:rPr>
              <a:t>産業廃棄物の種類①②の違いは、業種指定の有無です。</a:t>
            </a:r>
            <a:endParaRPr lang="en-US" altLang="ja-JP" sz="1200" b="0" dirty="0">
              <a:solidFill>
                <a:schemeClr val="tx1"/>
              </a:solidFill>
              <a:latin typeface="+mn-ea"/>
              <a:ea typeface="+mn-ea"/>
            </a:endParaRPr>
          </a:p>
          <a:p>
            <a:pPr marL="0" indent="0">
              <a:buNone/>
            </a:pPr>
            <a:r>
              <a:rPr lang="ja-JP" altLang="en-US" sz="1200" b="0" dirty="0">
                <a:solidFill>
                  <a:schemeClr val="tx1"/>
                </a:solidFill>
                <a:latin typeface="+mn-ea"/>
                <a:ea typeface="+mn-ea"/>
              </a:rPr>
              <a:t>一度戻ってみましょう。</a:t>
            </a:r>
            <a:endParaRPr lang="en-US" altLang="ja-JP" sz="1200" b="0" dirty="0">
              <a:solidFill>
                <a:schemeClr val="tx1"/>
              </a:solidFill>
              <a:latin typeface="+mn-ea"/>
              <a:ea typeface="+mn-ea"/>
            </a:endParaRPr>
          </a:p>
          <a:p>
            <a:pPr marL="0" indent="0">
              <a:buNone/>
            </a:pPr>
            <a:endParaRPr lang="en-US" altLang="ja-JP" sz="1200" b="0" dirty="0">
              <a:solidFill>
                <a:schemeClr val="tx1"/>
              </a:solidFill>
              <a:latin typeface="+mn-ea"/>
              <a:ea typeface="+mn-ea"/>
            </a:endParaRPr>
          </a:p>
          <a:p>
            <a:pPr marL="0" indent="0">
              <a:buNone/>
            </a:pPr>
            <a:r>
              <a:rPr lang="en-US" altLang="ja-JP" sz="1200" b="0" dirty="0">
                <a:solidFill>
                  <a:schemeClr val="tx1"/>
                </a:solidFill>
                <a:latin typeface="+mn-ea"/>
                <a:ea typeface="+mn-ea"/>
              </a:rPr>
              <a:t>【</a:t>
            </a:r>
            <a:r>
              <a:rPr lang="ja-JP" altLang="en-US" sz="1200" b="0" dirty="0">
                <a:solidFill>
                  <a:schemeClr val="tx1"/>
                </a:solidFill>
                <a:latin typeface="+mn-ea"/>
                <a:ea typeface="+mn-ea"/>
              </a:rPr>
              <a:t>スライドを戻してください。</a:t>
            </a:r>
            <a:r>
              <a:rPr lang="en-US" altLang="ja-JP" sz="1200" b="0" dirty="0">
                <a:solidFill>
                  <a:schemeClr val="tx1"/>
                </a:solidFill>
                <a:latin typeface="+mn-ea"/>
                <a:ea typeface="+mn-ea"/>
              </a:rPr>
              <a:t>】</a:t>
            </a:r>
          </a:p>
          <a:p>
            <a:pPr marL="0" indent="0">
              <a:buNone/>
            </a:pPr>
            <a:endParaRPr lang="en-US" altLang="ja-JP" sz="1200" dirty="0">
              <a:solidFill>
                <a:schemeClr val="tx1"/>
              </a:solidFill>
              <a:latin typeface="+mn-ea"/>
              <a:ea typeface="+mn-ea"/>
            </a:endParaRPr>
          </a:p>
          <a:p>
            <a:pPr marL="0" indent="0">
              <a:buNone/>
            </a:pPr>
            <a:r>
              <a:rPr lang="ja-JP" altLang="en-US" sz="1200" dirty="0">
                <a:solidFill>
                  <a:schemeClr val="tx1"/>
                </a:solidFill>
                <a:latin typeface="+mn-ea"/>
                <a:ea typeface="+mn-ea"/>
              </a:rPr>
              <a:t>業種指定が「有」の物については、指定の業種から排出された場合のみ産廃に該当し、それ以外の業種から排出された場合は産廃に該当しません。</a:t>
            </a:r>
            <a:endParaRPr lang="en-US" altLang="ja-JP" sz="1200" dirty="0">
              <a:solidFill>
                <a:schemeClr val="tx1"/>
              </a:solidFill>
              <a:latin typeface="+mn-ea"/>
              <a:ea typeface="+mn-ea"/>
            </a:endParaRPr>
          </a:p>
          <a:p>
            <a:pPr marL="0" indent="0">
              <a:buNone/>
            </a:pPr>
            <a:r>
              <a:rPr lang="ja-JP" altLang="en-US" sz="1200" dirty="0">
                <a:solidFill>
                  <a:schemeClr val="tx1"/>
                </a:solidFill>
                <a:latin typeface="+mn-ea"/>
                <a:ea typeface="+mn-ea"/>
              </a:rPr>
              <a:t>産廃に該当しないから一廃です。</a:t>
            </a:r>
            <a:endParaRPr lang="en-US" altLang="ja-JP" sz="1200" dirty="0">
              <a:solidFill>
                <a:schemeClr val="tx1"/>
              </a:solidFill>
              <a:latin typeface="+mn-ea"/>
              <a:ea typeface="+mn-ea"/>
            </a:endParaRPr>
          </a:p>
          <a:p>
            <a:pPr marL="0" indent="0">
              <a:buNone/>
            </a:pPr>
            <a:r>
              <a:rPr lang="ja-JP" altLang="en-US" sz="1200" dirty="0">
                <a:solidFill>
                  <a:schemeClr val="tx1"/>
                </a:solidFill>
                <a:latin typeface="+mn-ea"/>
                <a:ea typeface="+mn-ea"/>
              </a:rPr>
              <a:t>慣れるまでは大変だと思いますが、品目を判断し、それが産廃なのか一廃なのかを判断してもらうことになります。</a:t>
            </a:r>
            <a:endParaRPr lang="en-US" altLang="ja-JP" sz="1200"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28440C6F-B9F1-4CA6-ACEF-FB1D8A2B1440}" type="slidenum">
              <a:rPr kumimoji="1" lang="ja-JP" altLang="en-US" smtClean="0"/>
              <a:t>5</a:t>
            </a:fld>
            <a:endParaRPr kumimoji="1" lang="ja-JP" altLang="en-US"/>
          </a:p>
        </p:txBody>
      </p:sp>
    </p:spTree>
    <p:extLst>
      <p:ext uri="{BB962C8B-B14F-4D97-AF65-F5344CB8AC3E}">
        <p14:creationId xmlns:p14="http://schemas.microsoft.com/office/powerpoint/2010/main" val="3666459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少し練習問題をしてみましょう。</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これらの物が廃棄物として排出された場合、産廃なのか一廃なのか、そしてどの品目になるのか。</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一覧を見ながら考えてください。</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en-US" altLang="ja-JP" dirty="0">
                <a:solidFill>
                  <a:schemeClr val="tx1"/>
                </a:solidFill>
                <a:latin typeface="+mn-ea"/>
                <a:ea typeface="+mn-ea"/>
              </a:rPr>
              <a:t>【</a:t>
            </a:r>
            <a:r>
              <a:rPr kumimoji="1" lang="ja-JP" altLang="en-US" dirty="0">
                <a:solidFill>
                  <a:schemeClr val="tx1"/>
                </a:solidFill>
                <a:latin typeface="+mn-ea"/>
                <a:ea typeface="+mn-ea"/>
              </a:rPr>
              <a:t>考える時間をとってください。</a:t>
            </a:r>
            <a:r>
              <a:rPr kumimoji="1" lang="en-US" altLang="ja-JP" dirty="0">
                <a:solidFill>
                  <a:schemeClr val="tx1"/>
                </a:solidFill>
                <a:latin typeface="+mn-ea"/>
                <a:ea typeface="+mn-ea"/>
              </a:rPr>
              <a:t>】</a:t>
            </a:r>
          </a:p>
          <a:p>
            <a:endParaRPr kumimoji="1" lang="ja-JP" altLang="en-US"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28440C6F-B9F1-4CA6-ACEF-FB1D8A2B1440}" type="slidenum">
              <a:rPr kumimoji="1" lang="ja-JP" altLang="en-US" smtClean="0"/>
              <a:t>6</a:t>
            </a:fld>
            <a:endParaRPr kumimoji="1" lang="ja-JP" altLang="en-US"/>
          </a:p>
        </p:txBody>
      </p:sp>
    </p:spTree>
    <p:extLst>
      <p:ext uri="{BB962C8B-B14F-4D97-AF65-F5344CB8AC3E}">
        <p14:creationId xmlns:p14="http://schemas.microsoft.com/office/powerpoint/2010/main" val="3284717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答えはこのとおりです。</a:t>
            </a:r>
            <a:endParaRPr kumimoji="1" lang="en-US" altLang="ja-JP" dirty="0">
              <a:solidFill>
                <a:schemeClr val="tx1"/>
              </a:solidFill>
              <a:latin typeface="+mn-ea"/>
              <a:ea typeface="+mn-ea"/>
            </a:endParaRPr>
          </a:p>
          <a:p>
            <a:pPr marL="0" indent="0">
              <a:buNone/>
            </a:pPr>
            <a:r>
              <a:rPr lang="ja-JP" altLang="en-US" dirty="0">
                <a:solidFill>
                  <a:schemeClr val="tx1"/>
                </a:solidFill>
                <a:latin typeface="+mn-ea"/>
                <a:ea typeface="+mn-ea"/>
              </a:rPr>
              <a:t>造園作業で</a:t>
            </a:r>
            <a:r>
              <a:rPr lang="ja-JP" altLang="en-US" b="0" u="none" dirty="0">
                <a:solidFill>
                  <a:schemeClr val="tx1"/>
                </a:solidFill>
                <a:latin typeface="+mn-ea"/>
                <a:ea typeface="+mn-ea"/>
              </a:rPr>
              <a:t>切った木は、一廃です。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これは、指定業種外の業種から発生しているからです。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ちなみに一廃には品目という概念があまりなく、し尿とごみの２種類しかありません。</a:t>
            </a:r>
            <a:endParaRPr lang="en-US" altLang="ja-JP" b="0" u="none" dirty="0">
              <a:solidFill>
                <a:schemeClr val="tx1"/>
              </a:solidFill>
              <a:latin typeface="+mn-ea"/>
              <a:ea typeface="+mn-ea"/>
            </a:endParaRPr>
          </a:p>
          <a:p>
            <a:pPr marL="0" indent="0">
              <a:buNone/>
            </a:pP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解体工事から発生した廃木材は、産廃で木くずです。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指定業種の建設業の解体工事から発生しているためです。</a:t>
            </a:r>
            <a:endParaRPr lang="en-US" altLang="ja-JP" b="0" u="none" dirty="0">
              <a:solidFill>
                <a:schemeClr val="tx1"/>
              </a:solidFill>
              <a:latin typeface="+mn-ea"/>
              <a:ea typeface="+mn-ea"/>
            </a:endParaRPr>
          </a:p>
          <a:p>
            <a:pPr marL="0" indent="0">
              <a:buNone/>
            </a:pP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使用済み物流用木製パレットは、産廃で木くずです。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これはひっかけ問題です。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表をよく見られた方は、答えられたと思います。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物流で使用された木製パレットは、木製なので当然品目としては木くずになります。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しかし、木くずは業種指定があります。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しかし、表をよくみると、木くずでも全ての業種と書かれている欄があります。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そこに木製パレットと記載されています。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木製パレットだけなのですが、業種ではなく物自体で取扱いが決められています。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間違えやすいので、覚えておいてください。</a:t>
            </a:r>
            <a:endParaRPr lang="en-US" altLang="ja-JP" b="0" u="none" dirty="0">
              <a:solidFill>
                <a:schemeClr val="tx1"/>
              </a:solidFill>
              <a:latin typeface="+mn-ea"/>
              <a:ea typeface="+mn-ea"/>
            </a:endParaRPr>
          </a:p>
          <a:p>
            <a:pPr marL="0" indent="0">
              <a:buNone/>
            </a:pP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製造業の製造工程から発生した樹脂の切れ端は、産廃で廃プラスチック類です。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、廃プラスチック類は業種指定がないので、産廃です。</a:t>
            </a:r>
            <a:endParaRPr lang="en-US" altLang="ja-JP" b="0" u="none" dirty="0">
              <a:solidFill>
                <a:schemeClr val="tx1"/>
              </a:solidFill>
              <a:latin typeface="+mn-ea"/>
              <a:ea typeface="+mn-ea"/>
            </a:endParaRPr>
          </a:p>
          <a:p>
            <a:pPr marL="0" indent="0">
              <a:buNone/>
            </a:pPr>
            <a:endParaRPr lang="en-US" altLang="ja-JP" b="0" u="none" dirty="0">
              <a:solidFill>
                <a:schemeClr val="tx1"/>
              </a:solidFill>
              <a:latin typeface="+mn-ea"/>
              <a:ea typeface="+mn-ea"/>
            </a:endParaRPr>
          </a:p>
          <a:p>
            <a:pPr marL="0" indent="0">
              <a:buNone/>
            </a:pPr>
            <a:r>
              <a:rPr lang="ja-JP" altLang="en-US" dirty="0">
                <a:solidFill>
                  <a:schemeClr val="tx1"/>
                </a:solidFill>
                <a:latin typeface="+mn-ea"/>
                <a:ea typeface="+mn-ea"/>
              </a:rPr>
              <a:t>建設業者の</a:t>
            </a:r>
            <a:r>
              <a:rPr lang="ja-JP" altLang="en-US" b="0" u="none" dirty="0">
                <a:solidFill>
                  <a:schemeClr val="tx1"/>
                </a:solidFill>
                <a:latin typeface="+mn-ea"/>
                <a:ea typeface="+mn-ea"/>
              </a:rPr>
              <a:t>事務所から発生した書類は、一廃です。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書類は紙くずになりますが、これは業種指定があります。建設業者は指定業種です。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しかし、建設業の工事に伴ってでる紙くずは産廃ですが、建設業者の事務所からでる書類は、工事によって発生しているわけではないので一廃となります。</a:t>
            </a: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少し複雑なので、注意が必要です。</a:t>
            </a:r>
            <a:endParaRPr lang="en-US" altLang="ja-JP" b="0" u="none" dirty="0">
              <a:solidFill>
                <a:schemeClr val="tx1"/>
              </a:solidFill>
              <a:latin typeface="+mn-ea"/>
              <a:ea typeface="+mn-ea"/>
            </a:endParaRPr>
          </a:p>
          <a:p>
            <a:pPr marL="0" indent="0">
              <a:buNone/>
            </a:pPr>
            <a:endParaRPr lang="en-US" altLang="ja-JP" b="0" u="none" dirty="0">
              <a:solidFill>
                <a:schemeClr val="tx1"/>
              </a:solidFill>
              <a:latin typeface="+mn-ea"/>
              <a:ea typeface="+mn-ea"/>
            </a:endParaRPr>
          </a:p>
          <a:p>
            <a:pPr marL="0" indent="0">
              <a:buNone/>
            </a:pPr>
            <a:r>
              <a:rPr lang="ja-JP" altLang="en-US" b="0" u="none" dirty="0">
                <a:solidFill>
                  <a:schemeClr val="tx1"/>
                </a:solidFill>
                <a:latin typeface="+mn-ea"/>
                <a:ea typeface="+mn-ea"/>
              </a:rPr>
              <a:t>廃タイヤは、産廃で廃プラスチック類です。</a:t>
            </a:r>
            <a:endParaRPr lang="en-US" altLang="ja-JP" b="0" u="none" dirty="0">
              <a:solidFill>
                <a:schemeClr val="tx1"/>
              </a:solidFill>
              <a:latin typeface="+mn-ea"/>
              <a:ea typeface="+mn-ea"/>
            </a:endParaRPr>
          </a:p>
          <a:p>
            <a:r>
              <a:rPr kumimoji="1" lang="ja-JP" altLang="en-US" dirty="0">
                <a:solidFill>
                  <a:schemeClr val="tx1"/>
                </a:solidFill>
                <a:latin typeface="+mn-ea"/>
                <a:ea typeface="+mn-ea"/>
              </a:rPr>
              <a:t>タイヤはゴムでできているから、ゴムくずではないのかと思うかもしれませんが、ゴムくずは天然ゴムでできた物が該当します。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タイヤは実は樹脂の加工製品になるため事業所から出たものの品目は廃プラスチック類になります。</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28440C6F-B9F1-4CA6-ACEF-FB1D8A2B1440}" type="slidenum">
              <a:rPr kumimoji="1" lang="ja-JP" altLang="en-US" smtClean="0"/>
              <a:t>7</a:t>
            </a:fld>
            <a:endParaRPr kumimoji="1" lang="ja-JP" altLang="en-US"/>
          </a:p>
        </p:txBody>
      </p:sp>
    </p:spTree>
    <p:extLst>
      <p:ext uri="{BB962C8B-B14F-4D97-AF65-F5344CB8AC3E}">
        <p14:creationId xmlns:p14="http://schemas.microsoft.com/office/powerpoint/2010/main" val="3284717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次に、混合物と総体物の考え方をお伝えします。</a:t>
            </a:r>
            <a:endParaRPr kumimoji="1" lang="en-US" altLang="ja-JP" dirty="0">
              <a:solidFill>
                <a:schemeClr val="tx1"/>
              </a:solidFill>
              <a:latin typeface="+mn-ea"/>
              <a:ea typeface="+mn-ea"/>
            </a:endParaRPr>
          </a:p>
          <a:p>
            <a:pPr marL="0" indent="0">
              <a:buNone/>
            </a:pP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混合物と言うのは、</a:t>
            </a:r>
            <a:r>
              <a:rPr lang="ja-JP" altLang="en-US" dirty="0">
                <a:solidFill>
                  <a:schemeClr val="tx1"/>
                </a:solidFill>
                <a:latin typeface="+mn-ea"/>
                <a:ea typeface="+mn-ea"/>
              </a:rPr>
              <a:t>複数</a:t>
            </a:r>
            <a:r>
              <a:rPr kumimoji="1" lang="ja-JP" altLang="en-US" dirty="0">
                <a:solidFill>
                  <a:schemeClr val="tx1"/>
                </a:solidFill>
                <a:latin typeface="+mn-ea"/>
                <a:ea typeface="+mn-ea"/>
              </a:rPr>
              <a:t>の品目が分離不能な状態で混合した物のことを言います。</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言葉でいうと難しくなってしまうのですが、要するに例にあるもののように、色々な品目の部品でできている物で、通常処分する時に分解まではしない物のことです。</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複写機を分解して、各品目ごとの部品に選別して、それを処分しようとする人はいません。</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こういった物を混合物として扱います。</a:t>
            </a:r>
            <a:endParaRPr kumimoji="1" lang="en-US" altLang="ja-JP" dirty="0">
              <a:solidFill>
                <a:schemeClr val="tx1"/>
              </a:solidFill>
              <a:latin typeface="+mn-ea"/>
              <a:ea typeface="+mn-ea"/>
            </a:endParaRPr>
          </a:p>
          <a:p>
            <a:pPr marL="0" indent="0">
              <a:buNone/>
            </a:pP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複写機を構成している部品は主には、</a:t>
            </a:r>
            <a:r>
              <a:rPr lang="ja-JP" altLang="en-US" dirty="0">
                <a:solidFill>
                  <a:schemeClr val="tx1"/>
                </a:solidFill>
                <a:latin typeface="+mn-ea"/>
                <a:ea typeface="+mn-ea"/>
              </a:rPr>
              <a:t>廃プラスチック類とガラスくず等と金属くずなので、この３つの品目の混合物として取り扱います。</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28440C6F-B9F1-4CA6-ACEF-FB1D8A2B1440}" type="slidenum">
              <a:rPr kumimoji="1" lang="ja-JP" altLang="en-US" smtClean="0"/>
              <a:t>8</a:t>
            </a:fld>
            <a:endParaRPr kumimoji="1" lang="ja-JP" altLang="en-US"/>
          </a:p>
        </p:txBody>
      </p:sp>
    </p:spTree>
    <p:extLst>
      <p:ext uri="{BB962C8B-B14F-4D97-AF65-F5344CB8AC3E}">
        <p14:creationId xmlns:p14="http://schemas.microsoft.com/office/powerpoint/2010/main" val="14581047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混合物と紛らわしいのが、総体物という物です。</a:t>
            </a:r>
            <a:endParaRPr kumimoji="1" lang="en-US" altLang="ja-JP" dirty="0">
              <a:solidFill>
                <a:schemeClr val="tx1"/>
              </a:solidFill>
              <a:latin typeface="+mn-ea"/>
              <a:ea typeface="+mn-ea"/>
            </a:endParaRPr>
          </a:p>
          <a:p>
            <a:pPr marL="0" indent="0">
              <a:buNone/>
            </a:pP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混合物との違いは、１つの品目の割合が極端</a:t>
            </a:r>
            <a:r>
              <a:rPr lang="ja-JP" altLang="en-US" dirty="0">
                <a:solidFill>
                  <a:schemeClr val="tx1"/>
                </a:solidFill>
                <a:latin typeface="+mn-ea"/>
                <a:ea typeface="+mn-ea"/>
              </a:rPr>
              <a:t> </a:t>
            </a:r>
            <a:r>
              <a:rPr kumimoji="1" lang="ja-JP" altLang="en-US" dirty="0">
                <a:solidFill>
                  <a:schemeClr val="tx1"/>
                </a:solidFill>
                <a:latin typeface="+mn-ea"/>
                <a:ea typeface="+mn-ea"/>
              </a:rPr>
              <a:t>に高くなっていることです。</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例にあるとおり、廃油混じりの汚泥は、混ざっている廃油の量が５％未満であれば、総体汚泥とし、おおむね５％以上であれば、汚泥と廃油の混合物として取り扱います。</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また、鉄筋コンクリートは、がれき類と金属くずの混合物として取り扱わず、総体がれき類として取り扱うのが通例となっています。</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ただし、５％未満だから含まれないと解してよいわ</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わかりづらい部分ではありますので、判断に迷ったときは豊田市廃棄物対策課に聞いてみましょう。</a:t>
            </a:r>
          </a:p>
        </p:txBody>
      </p:sp>
      <p:sp>
        <p:nvSpPr>
          <p:cNvPr id="4" name="スライド番号プレースホルダー 3"/>
          <p:cNvSpPr>
            <a:spLocks noGrp="1"/>
          </p:cNvSpPr>
          <p:nvPr>
            <p:ph type="sldNum" sz="quarter" idx="10"/>
          </p:nvPr>
        </p:nvSpPr>
        <p:spPr/>
        <p:txBody>
          <a:bodyPr/>
          <a:lstStyle/>
          <a:p>
            <a:fld id="{28440C6F-B9F1-4CA6-ACEF-FB1D8A2B1440}" type="slidenum">
              <a:rPr kumimoji="1" lang="ja-JP" altLang="en-US" smtClean="0"/>
              <a:t>9</a:t>
            </a:fld>
            <a:endParaRPr kumimoji="1" lang="ja-JP" altLang="en-US"/>
          </a:p>
        </p:txBody>
      </p:sp>
    </p:spTree>
    <p:extLst>
      <p:ext uri="{BB962C8B-B14F-4D97-AF65-F5344CB8AC3E}">
        <p14:creationId xmlns:p14="http://schemas.microsoft.com/office/powerpoint/2010/main" val="3913635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85EA50F-0145-4A50-A518-02300A27CEBB}"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2697685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EE05887-1B51-4FF0-9977-2E77387E0896}"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413499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F217997-F767-490E-B427-3A065AFAB1F8}"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56105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B67C0D3-15EF-4402-89BF-6DFFCD686DA2}"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724597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729C845-25AB-4650-9928-5346D5E18D55}"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667371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64AE1EFA-9A0A-425E-8385-6BCA2D6A8207}" type="datetime1">
              <a:rPr kumimoji="1" lang="ja-JP" altLang="en-US" smtClean="0"/>
              <a:t>2023/8/16</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915508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FB128D1-5617-4FF5-8D85-13B05857E531}" type="datetime1">
              <a:rPr kumimoji="1" lang="ja-JP" altLang="en-US" smtClean="0"/>
              <a:t>2023/8/16</a:t>
            </a:fld>
            <a:endParaRPr kumimoji="1" lang="ja-JP" altLang="en-US"/>
          </a:p>
        </p:txBody>
      </p:sp>
      <p:sp>
        <p:nvSpPr>
          <p:cNvPr id="8" name="フッター プレースホルダー 7"/>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9" name="スライド番号プレースホルダー 8"/>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14400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B621CE2-1B64-4B31-B3B2-06C298D47BCE}" type="datetime1">
              <a:rPr kumimoji="1" lang="ja-JP" altLang="en-US" smtClean="0"/>
              <a:t>2023/8/16</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92374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4BD9A1A-D9FB-41C5-9C48-11F8F31308F3}" type="datetime1">
              <a:rPr kumimoji="1" lang="ja-JP" altLang="en-US" smtClean="0"/>
              <a:t>2023/8/16</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456585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7C8F390-F870-4656-82FB-0FFA6D543A47}" type="datetime1">
              <a:rPr kumimoji="1" lang="ja-JP" altLang="en-US" smtClean="0"/>
              <a:t>2023/8/16</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75877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046DD6E-1187-414F-ABEC-B371270BBFCA}" type="datetime1">
              <a:rPr kumimoji="1" lang="ja-JP" altLang="en-US" smtClean="0"/>
              <a:t>2023/8/16</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28959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t="82000" r="-1000" b="2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4B4B87-367F-4329-AA1E-4FE682B38571}" type="datetime1">
              <a:rPr kumimoji="1" lang="ja-JP" altLang="en-US" smtClean="0"/>
              <a:t>2023/8/16</a:t>
            </a:fld>
            <a:endParaRPr kumimoji="1" lang="ja-JP" altLang="en-US"/>
          </a:p>
        </p:txBody>
      </p:sp>
      <p:sp>
        <p:nvSpPr>
          <p:cNvPr id="5" name="フッター プレースホルダー 4"/>
          <p:cNvSpPr>
            <a:spLocks noGrp="1"/>
          </p:cNvSpPr>
          <p:nvPr>
            <p:ph type="ftr" sz="quarter" idx="3"/>
          </p:nvPr>
        </p:nvSpPr>
        <p:spPr>
          <a:xfrm>
            <a:off x="6572944" y="6597352"/>
            <a:ext cx="2895600" cy="365125"/>
          </a:xfrm>
          <a:prstGeom prst="rect">
            <a:avLst/>
          </a:prstGeom>
        </p:spPr>
        <p:txBody>
          <a:bodyPr vert="horz" lIns="91440" tIns="45720" rIns="91440" bIns="45720" rtlCol="0" anchor="ctr"/>
          <a:lstStyle>
            <a:lvl1pPr algn="ctr">
              <a:defRPr sz="1200">
                <a:solidFill>
                  <a:sysClr val="windowText" lastClr="000000"/>
                </a:solidFill>
              </a:defRPr>
            </a:lvl1pPr>
          </a:lstStyle>
          <a:p>
            <a:r>
              <a:rPr lang="zh-TW" altLang="en-US"/>
              <a:t>作成　：　環境部 廃棄物対策課</a:t>
            </a:r>
            <a:endParaRPr lang="ja-JP" altLang="en-US"/>
          </a:p>
        </p:txBody>
      </p:sp>
      <p:sp>
        <p:nvSpPr>
          <p:cNvPr id="6" name="スライド番号プレースホルダー 5"/>
          <p:cNvSpPr>
            <a:spLocks noGrp="1"/>
          </p:cNvSpPr>
          <p:nvPr>
            <p:ph type="sldNum" sz="quarter" idx="4"/>
          </p:nvPr>
        </p:nvSpPr>
        <p:spPr>
          <a:xfrm>
            <a:off x="3505200" y="6592267"/>
            <a:ext cx="2133600" cy="365125"/>
          </a:xfrm>
          <a:prstGeom prst="rect">
            <a:avLst/>
          </a:prstGeom>
        </p:spPr>
        <p:txBody>
          <a:bodyPr vert="horz" lIns="91440" tIns="45720" rIns="91440" bIns="45720" rtlCol="0" anchor="ctr"/>
          <a:lstStyle>
            <a:lvl1pPr algn="ctr">
              <a:defRPr sz="1200">
                <a:solidFill>
                  <a:sysClr val="windowText" lastClr="000000"/>
                </a:solidFill>
              </a:defRPr>
            </a:lvl1pPr>
          </a:lstStyle>
          <a:p>
            <a:fld id="{B19F71B2-C08B-4251-8631-B17A6B7397F4}" type="slidenum">
              <a:rPr lang="ja-JP" altLang="en-US" smtClean="0"/>
              <a:pPr/>
              <a:t>‹#›</a:t>
            </a:fld>
            <a:endParaRPr lang="ja-JP" altLang="en-US"/>
          </a:p>
        </p:txBody>
      </p:sp>
    </p:spTree>
    <p:extLst>
      <p:ext uri="{BB962C8B-B14F-4D97-AF65-F5344CB8AC3E}">
        <p14:creationId xmlns:p14="http://schemas.microsoft.com/office/powerpoint/2010/main" val="679765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kumimoji="1" lang="ja-JP" altLang="en-US" sz="5400" b="1" cap="all" dirty="0">
                <a:ln w="0"/>
                <a:solidFill>
                  <a:srgbClr val="FF0000"/>
                </a:solidFill>
                <a:effectLst>
                  <a:reflection blurRad="12700" stA="50000" endPos="50000" dist="5000" dir="5400000" sy="-100000" rotWithShape="0"/>
                </a:effectLst>
              </a:rPr>
              <a:t>１０分でわかる◎</a:t>
            </a:r>
            <a:br>
              <a:rPr kumimoji="1" lang="en-US" altLang="ja-JP" sz="5400" b="1" cap="all" dirty="0">
                <a:ln w="0"/>
                <a:solidFill>
                  <a:srgbClr val="FF0000"/>
                </a:solidFill>
                <a:effectLst>
                  <a:reflection blurRad="12700" stA="50000" endPos="50000" dist="5000" dir="5400000" sy="-100000" rotWithShape="0"/>
                </a:effectLst>
              </a:rPr>
            </a:br>
            <a:r>
              <a:rPr kumimoji="1" lang="ja-JP" altLang="en-US" sz="5400" b="1" cap="all" dirty="0">
                <a:ln w="0"/>
                <a:solidFill>
                  <a:srgbClr val="FF0000"/>
                </a:solidFill>
                <a:effectLst>
                  <a:reflection blurRad="12700" stA="50000" endPos="50000" dist="5000" dir="5400000" sy="-100000" rotWithShape="0"/>
                </a:effectLst>
              </a:rPr>
              <a:t>産業廃棄物ちょっと講座</a:t>
            </a:r>
          </a:p>
        </p:txBody>
      </p:sp>
      <p:sp>
        <p:nvSpPr>
          <p:cNvPr id="3" name="サブタイトル 2"/>
          <p:cNvSpPr>
            <a:spLocks noGrp="1"/>
          </p:cNvSpPr>
          <p:nvPr>
            <p:ph type="subTitle" idx="1"/>
          </p:nvPr>
        </p:nvSpPr>
        <p:spPr>
          <a:xfrm>
            <a:off x="1371600" y="4221088"/>
            <a:ext cx="6400800" cy="1752600"/>
          </a:xfrm>
        </p:spPr>
        <p:txBody>
          <a:bodyPr/>
          <a:lstStyle/>
          <a:p>
            <a:r>
              <a:rPr kumimoji="1" lang="en-US" altLang="ja-JP" dirty="0"/>
              <a:t>Part </a:t>
            </a:r>
            <a:r>
              <a:rPr lang="ja-JP" altLang="en-US" dirty="0"/>
              <a:t>３　産業廃棄物とは？</a:t>
            </a:r>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2949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産業廃棄物判断の重要性</a:t>
            </a:r>
          </a:p>
        </p:txBody>
      </p:sp>
      <p:sp>
        <p:nvSpPr>
          <p:cNvPr id="3" name="コンテンツ プレースホルダー 2"/>
          <p:cNvSpPr>
            <a:spLocks noGrp="1"/>
          </p:cNvSpPr>
          <p:nvPr>
            <p:ph idx="1"/>
          </p:nvPr>
        </p:nvSpPr>
        <p:spPr>
          <a:xfrm>
            <a:off x="457200" y="1412776"/>
            <a:ext cx="8229600" cy="4713387"/>
          </a:xfrm>
        </p:spPr>
        <p:txBody>
          <a:bodyPr>
            <a:normAutofit lnSpcReduction="10000"/>
          </a:bodyPr>
          <a:lstStyle/>
          <a:p>
            <a:pPr>
              <a:buFont typeface="Wingdings" panose="05000000000000000000" pitchFamily="2" charset="2"/>
              <a:buChar char="Ø"/>
            </a:pPr>
            <a:r>
              <a:rPr lang="ja-JP" altLang="en-US" dirty="0"/>
              <a:t>産廃と一廃では処理のルールが違う。</a:t>
            </a:r>
            <a:endParaRPr lang="en-US" altLang="ja-JP" dirty="0"/>
          </a:p>
          <a:p>
            <a:pPr marL="0" indent="0">
              <a:buNone/>
            </a:pPr>
            <a:r>
              <a:rPr lang="ja-JP" altLang="en-US" dirty="0"/>
              <a:t>　　</a:t>
            </a:r>
            <a:r>
              <a:rPr lang="ja-JP" altLang="en-US" dirty="0">
                <a:solidFill>
                  <a:srgbClr val="FF0000"/>
                </a:solidFill>
              </a:rPr>
              <a:t>委託処理に必要な許可が違う。</a:t>
            </a:r>
            <a:endParaRPr lang="en-US" altLang="ja-JP" dirty="0">
              <a:solidFill>
                <a:srgbClr val="FF0000"/>
              </a:solidFill>
            </a:endParaRPr>
          </a:p>
          <a:p>
            <a:pPr>
              <a:buFont typeface="Wingdings" panose="05000000000000000000" pitchFamily="2" charset="2"/>
              <a:buChar char="Ø"/>
            </a:pPr>
            <a:r>
              <a:rPr lang="ja-JP" altLang="en-US" dirty="0"/>
              <a:t>適正に処理する責任を負う者が違う。</a:t>
            </a:r>
            <a:endParaRPr lang="en-US" altLang="ja-JP" dirty="0"/>
          </a:p>
          <a:p>
            <a:pPr marL="0" indent="0">
              <a:buNone/>
            </a:pPr>
            <a:r>
              <a:rPr lang="ja-JP" altLang="en-US" dirty="0"/>
              <a:t>　　</a:t>
            </a:r>
            <a:r>
              <a:rPr lang="ja-JP" altLang="en-US" dirty="0">
                <a:solidFill>
                  <a:srgbClr val="FF0000"/>
                </a:solidFill>
              </a:rPr>
              <a:t>産廃の処理は排出事業者の責任が</a:t>
            </a:r>
            <a:endParaRPr lang="en-US" altLang="ja-JP" dirty="0">
              <a:solidFill>
                <a:srgbClr val="FF0000"/>
              </a:solidFill>
            </a:endParaRPr>
          </a:p>
          <a:p>
            <a:pPr marL="0" indent="0">
              <a:buNone/>
            </a:pPr>
            <a:r>
              <a:rPr lang="ja-JP" altLang="en-US" dirty="0">
                <a:solidFill>
                  <a:srgbClr val="FF0000"/>
                </a:solidFill>
              </a:rPr>
              <a:t>　　極めて強い</a:t>
            </a:r>
            <a:endParaRPr lang="en-US" altLang="ja-JP" dirty="0">
              <a:solidFill>
                <a:srgbClr val="FF0000"/>
              </a:solidFill>
            </a:endParaRPr>
          </a:p>
          <a:p>
            <a:pPr marL="0" indent="0">
              <a:buNone/>
            </a:pPr>
            <a:endParaRPr lang="en-US" altLang="ja-JP" sz="1600" dirty="0">
              <a:solidFill>
                <a:srgbClr val="FF0000"/>
              </a:solidFill>
            </a:endParaRPr>
          </a:p>
          <a:p>
            <a:pPr marL="0" indent="0">
              <a:buNone/>
            </a:pPr>
            <a:r>
              <a:rPr lang="ja-JP" altLang="en-US" dirty="0"/>
              <a:t>産廃と判断したが、その判断が間違っていた場合、あなたは</a:t>
            </a:r>
            <a:r>
              <a:rPr lang="ja-JP" altLang="en-US" sz="3600" b="1" dirty="0">
                <a:solidFill>
                  <a:srgbClr val="FF0000"/>
                </a:solidFill>
              </a:rPr>
              <a:t>廃棄物処理法違反</a:t>
            </a:r>
            <a:r>
              <a:rPr lang="ja-JP" altLang="en-US" dirty="0"/>
              <a:t>を犯してしまう可能性があります。</a:t>
            </a:r>
            <a:endParaRPr lang="en-US" altLang="ja-JP" dirty="0"/>
          </a:p>
          <a:p>
            <a:pPr marL="0" indent="0">
              <a:buNone/>
            </a:pP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8754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廃棄物の区分イメージ図</a:t>
            </a:r>
          </a:p>
        </p:txBody>
      </p:sp>
      <p:grpSp>
        <p:nvGrpSpPr>
          <p:cNvPr id="4" name="グループ化 3"/>
          <p:cNvGrpSpPr>
            <a:grpSpLocks/>
          </p:cNvGrpSpPr>
          <p:nvPr/>
        </p:nvGrpSpPr>
        <p:grpSpPr bwMode="auto">
          <a:xfrm>
            <a:off x="4027488" y="2057400"/>
            <a:ext cx="4432300" cy="4049713"/>
            <a:chOff x="4027608" y="2056883"/>
            <a:chExt cx="4432824" cy="4050069"/>
          </a:xfrm>
        </p:grpSpPr>
        <p:sp>
          <p:nvSpPr>
            <p:cNvPr id="5" name="Line 13"/>
            <p:cNvSpPr>
              <a:spLocks noChangeShapeType="1"/>
            </p:cNvSpPr>
            <p:nvPr/>
          </p:nvSpPr>
          <p:spPr bwMode="auto">
            <a:xfrm>
              <a:off x="4027608" y="3741295"/>
              <a:ext cx="1727202" cy="0"/>
            </a:xfrm>
            <a:prstGeom prst="line">
              <a:avLst/>
            </a:prstGeom>
            <a:noFill/>
            <a:ln w="5715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 name="Line 22"/>
            <p:cNvSpPr>
              <a:spLocks noChangeShapeType="1"/>
            </p:cNvSpPr>
            <p:nvPr/>
          </p:nvSpPr>
          <p:spPr bwMode="auto">
            <a:xfrm>
              <a:off x="5468266" y="3741295"/>
              <a:ext cx="0" cy="861349"/>
            </a:xfrm>
            <a:prstGeom prst="line">
              <a:avLst/>
            </a:prstGeom>
            <a:noFill/>
            <a:ln w="5715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 name="Line 35"/>
            <p:cNvSpPr>
              <a:spLocks noChangeShapeType="1"/>
            </p:cNvSpPr>
            <p:nvPr/>
          </p:nvSpPr>
          <p:spPr bwMode="auto">
            <a:xfrm>
              <a:off x="5507211" y="4581128"/>
              <a:ext cx="288925" cy="0"/>
            </a:xfrm>
            <a:prstGeom prst="line">
              <a:avLst/>
            </a:prstGeom>
            <a:noFill/>
            <a:ln w="5715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 name="AutoShape 20"/>
            <p:cNvSpPr>
              <a:spLocks noChangeArrowheads="1"/>
            </p:cNvSpPr>
            <p:nvPr/>
          </p:nvSpPr>
          <p:spPr bwMode="auto">
            <a:xfrm>
              <a:off x="5710557" y="3527037"/>
              <a:ext cx="1806789" cy="481055"/>
            </a:xfrm>
            <a:prstGeom prst="roundRect">
              <a:avLst>
                <a:gd name="adj" fmla="val 16667"/>
              </a:avLst>
            </a:prstGeom>
            <a:gradFill rotWithShape="1">
              <a:gsLst>
                <a:gs pos="0">
                  <a:srgbClr val="33CC33"/>
                </a:gs>
                <a:gs pos="100000">
                  <a:srgbClr val="0080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r>
                <a:rPr lang="ja-JP" altLang="en-US" sz="2400" dirty="0">
                  <a:solidFill>
                    <a:schemeClr val="bg1"/>
                  </a:solidFill>
                  <a:effectLst>
                    <a:outerShdw blurRad="38100" dist="38100" dir="2700000" algn="tl">
                      <a:srgbClr val="000000"/>
                    </a:outerShdw>
                  </a:effectLst>
                  <a:ea typeface="HG丸ｺﾞｼｯｸM-PRO" pitchFamily="50" charset="-128"/>
                </a:rPr>
                <a:t>産業廃棄物</a:t>
              </a:r>
            </a:p>
          </p:txBody>
        </p:sp>
        <p:sp>
          <p:nvSpPr>
            <p:cNvPr id="9" name="Line 27"/>
            <p:cNvSpPr>
              <a:spLocks noChangeShapeType="1"/>
            </p:cNvSpPr>
            <p:nvPr/>
          </p:nvSpPr>
          <p:spPr bwMode="auto">
            <a:xfrm>
              <a:off x="5868313" y="3269913"/>
              <a:ext cx="0" cy="266969"/>
            </a:xfrm>
            <a:prstGeom prst="line">
              <a:avLst/>
            </a:prstGeom>
            <a:noFill/>
            <a:ln w="9525">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 name="AutoShape 30"/>
            <p:cNvSpPr>
              <a:spLocks noChangeArrowheads="1"/>
            </p:cNvSpPr>
            <p:nvPr/>
          </p:nvSpPr>
          <p:spPr bwMode="auto">
            <a:xfrm>
              <a:off x="6155109" y="3061859"/>
              <a:ext cx="2305323" cy="373095"/>
            </a:xfrm>
            <a:prstGeom prst="roundRect">
              <a:avLst>
                <a:gd name="adj" fmla="val 16667"/>
              </a:avLst>
            </a:prstGeom>
            <a:gradFill rotWithShape="1">
              <a:gsLst>
                <a:gs pos="0">
                  <a:srgbClr val="FFFFCC"/>
                </a:gs>
                <a:gs pos="100000">
                  <a:srgbClr val="FFFF99"/>
                </a:gs>
              </a:gsLst>
              <a:lin ang="5400000" scaled="1"/>
            </a:gradFill>
            <a:ln w="9525">
              <a:solidFill>
                <a:srgbClr val="008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r>
                <a:rPr lang="ja-JP" altLang="en-US" dirty="0">
                  <a:effectLst>
                    <a:outerShdw blurRad="38100" dist="38100" dir="2700000" algn="tl">
                      <a:srgbClr val="FFFFFF"/>
                    </a:outerShdw>
                  </a:effectLst>
                  <a:ea typeface="HG丸ｺﾞｼｯｸM-PRO" pitchFamily="50" charset="-128"/>
                </a:rPr>
                <a:t>特別管理産業廃棄物</a:t>
              </a:r>
            </a:p>
          </p:txBody>
        </p:sp>
        <p:cxnSp>
          <p:nvCxnSpPr>
            <p:cNvPr id="11" name="AutoShape 31"/>
            <p:cNvCxnSpPr>
              <a:cxnSpLocks noChangeShapeType="1"/>
            </p:cNvCxnSpPr>
            <p:nvPr/>
          </p:nvCxnSpPr>
          <p:spPr bwMode="auto">
            <a:xfrm>
              <a:off x="5868313" y="3269913"/>
              <a:ext cx="287338" cy="0"/>
            </a:xfrm>
            <a:prstGeom prst="straightConnector1">
              <a:avLst/>
            </a:prstGeom>
            <a:noFill/>
            <a:ln w="9525">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AutoShape 32"/>
            <p:cNvSpPr>
              <a:spLocks noChangeArrowheads="1"/>
            </p:cNvSpPr>
            <p:nvPr/>
          </p:nvSpPr>
          <p:spPr bwMode="auto">
            <a:xfrm>
              <a:off x="5770889" y="4336733"/>
              <a:ext cx="2689543" cy="487406"/>
            </a:xfrm>
            <a:prstGeom prst="roundRect">
              <a:avLst>
                <a:gd name="adj" fmla="val 16667"/>
              </a:avLst>
            </a:prstGeom>
            <a:gradFill rotWithShape="1">
              <a:gsLst>
                <a:gs pos="0">
                  <a:srgbClr val="33CC33"/>
                </a:gs>
                <a:gs pos="100000">
                  <a:srgbClr val="0080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r>
                <a:rPr lang="ja-JP" altLang="en-US" sz="2400" dirty="0">
                  <a:solidFill>
                    <a:schemeClr val="bg1"/>
                  </a:solidFill>
                  <a:effectLst>
                    <a:outerShdw blurRad="38100" dist="38100" dir="2700000" algn="tl">
                      <a:srgbClr val="000000"/>
                    </a:outerShdw>
                  </a:effectLst>
                  <a:ea typeface="HG丸ｺﾞｼｯｸM-PRO" pitchFamily="50" charset="-128"/>
                </a:rPr>
                <a:t>事業系一般廃棄物</a:t>
              </a:r>
            </a:p>
          </p:txBody>
        </p:sp>
        <p:sp>
          <p:nvSpPr>
            <p:cNvPr id="13" name="Line 54"/>
            <p:cNvSpPr>
              <a:spLocks noChangeShapeType="1"/>
            </p:cNvSpPr>
            <p:nvPr/>
          </p:nvSpPr>
          <p:spPr bwMode="auto">
            <a:xfrm>
              <a:off x="4204819" y="3775837"/>
              <a:ext cx="0" cy="1669387"/>
            </a:xfrm>
            <a:prstGeom prst="line">
              <a:avLst/>
            </a:prstGeom>
            <a:noFill/>
            <a:ln w="5715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 name="Line 55"/>
            <p:cNvSpPr>
              <a:spLocks noChangeShapeType="1"/>
            </p:cNvSpPr>
            <p:nvPr/>
          </p:nvSpPr>
          <p:spPr bwMode="auto">
            <a:xfrm>
              <a:off x="4172070" y="5415877"/>
              <a:ext cx="1624066" cy="0"/>
            </a:xfrm>
            <a:prstGeom prst="line">
              <a:avLst/>
            </a:prstGeom>
            <a:noFill/>
            <a:ln w="5715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 name="AutoShape 63"/>
            <p:cNvSpPr>
              <a:spLocks noChangeArrowheads="1"/>
            </p:cNvSpPr>
            <p:nvPr/>
          </p:nvSpPr>
          <p:spPr bwMode="auto">
            <a:xfrm>
              <a:off x="5782002" y="5228987"/>
              <a:ext cx="1886173" cy="471529"/>
            </a:xfrm>
            <a:prstGeom prst="roundRect">
              <a:avLst>
                <a:gd name="adj" fmla="val 16667"/>
              </a:avLst>
            </a:prstGeom>
            <a:gradFill rotWithShape="1">
              <a:gsLst>
                <a:gs pos="0">
                  <a:srgbClr val="33CC33"/>
                </a:gs>
                <a:gs pos="100000">
                  <a:srgbClr val="0080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r>
                <a:rPr lang="ja-JP" altLang="en-US" sz="2400" dirty="0">
                  <a:solidFill>
                    <a:schemeClr val="bg1"/>
                  </a:solidFill>
                  <a:effectLst>
                    <a:outerShdw blurRad="38100" dist="38100" dir="2700000" algn="tl">
                      <a:srgbClr val="000000"/>
                    </a:outerShdw>
                  </a:effectLst>
                  <a:ea typeface="HG丸ｺﾞｼｯｸM-PRO" pitchFamily="50" charset="-128"/>
                </a:rPr>
                <a:t>一般廃棄物</a:t>
              </a:r>
            </a:p>
          </p:txBody>
        </p:sp>
        <p:sp>
          <p:nvSpPr>
            <p:cNvPr id="16" name="AutoShape 71"/>
            <p:cNvSpPr>
              <a:spLocks noChangeArrowheads="1"/>
            </p:cNvSpPr>
            <p:nvPr/>
          </p:nvSpPr>
          <p:spPr bwMode="auto">
            <a:xfrm>
              <a:off x="4347033" y="2056883"/>
              <a:ext cx="792578" cy="2035504"/>
            </a:xfrm>
            <a:prstGeom prst="roundRect">
              <a:avLst>
                <a:gd name="adj" fmla="val 16667"/>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ja-JP" sz="2400"/>
            </a:p>
          </p:txBody>
        </p:sp>
        <p:sp>
          <p:nvSpPr>
            <p:cNvPr id="17" name="Text Box 73"/>
            <p:cNvSpPr txBox="1">
              <a:spLocks noChangeArrowheads="1"/>
            </p:cNvSpPr>
            <p:nvPr/>
          </p:nvSpPr>
          <p:spPr bwMode="auto">
            <a:xfrm>
              <a:off x="4347033" y="2056883"/>
              <a:ext cx="800219" cy="2006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ja-JP" altLang="en-US" sz="2000"/>
                <a:t>事業活動に伴って</a:t>
              </a:r>
              <a:endParaRPr lang="en-US" altLang="ja-JP" sz="2000"/>
            </a:p>
            <a:p>
              <a:pPr eaLnBrk="1" hangingPunct="1"/>
              <a:r>
                <a:rPr lang="ja-JP" altLang="en-US" sz="2000"/>
                <a:t>生じた廃棄物</a:t>
              </a:r>
            </a:p>
          </p:txBody>
        </p:sp>
        <p:sp>
          <p:nvSpPr>
            <p:cNvPr id="18" name="AutoShape 74"/>
            <p:cNvSpPr>
              <a:spLocks noChangeArrowheads="1"/>
            </p:cNvSpPr>
            <p:nvPr/>
          </p:nvSpPr>
          <p:spPr bwMode="auto">
            <a:xfrm>
              <a:off x="4367991" y="4144418"/>
              <a:ext cx="837327" cy="1962534"/>
            </a:xfrm>
            <a:prstGeom prst="roundRect">
              <a:avLst>
                <a:gd name="adj" fmla="val 16667"/>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ja-JP" sz="2400"/>
            </a:p>
          </p:txBody>
        </p:sp>
        <p:sp>
          <p:nvSpPr>
            <p:cNvPr id="19" name="Text Box 75"/>
            <p:cNvSpPr txBox="1">
              <a:spLocks noChangeArrowheads="1"/>
            </p:cNvSpPr>
            <p:nvPr/>
          </p:nvSpPr>
          <p:spPr bwMode="auto">
            <a:xfrm>
              <a:off x="4367992" y="4144418"/>
              <a:ext cx="800219" cy="1846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ja-JP" altLang="en-US" sz="2000"/>
                <a:t>家庭から生じた</a:t>
              </a:r>
              <a:endParaRPr lang="en-US" altLang="ja-JP" sz="2000"/>
            </a:p>
            <a:p>
              <a:pPr eaLnBrk="1" hangingPunct="1"/>
              <a:r>
                <a:rPr lang="ja-JP" altLang="en-US" sz="2000"/>
                <a:t>廃棄物</a:t>
              </a:r>
            </a:p>
          </p:txBody>
        </p:sp>
      </p:grpSp>
      <p:grpSp>
        <p:nvGrpSpPr>
          <p:cNvPr id="20" name="グループ化 19"/>
          <p:cNvGrpSpPr>
            <a:grpSpLocks/>
          </p:cNvGrpSpPr>
          <p:nvPr/>
        </p:nvGrpSpPr>
        <p:grpSpPr bwMode="auto">
          <a:xfrm>
            <a:off x="2051050" y="1719263"/>
            <a:ext cx="2009775" cy="2362200"/>
            <a:chOff x="2051720" y="1719986"/>
            <a:chExt cx="2008563" cy="2361388"/>
          </a:xfrm>
        </p:grpSpPr>
        <p:sp>
          <p:nvSpPr>
            <p:cNvPr id="21" name="Line 13"/>
            <p:cNvSpPr>
              <a:spLocks noChangeShapeType="1"/>
            </p:cNvSpPr>
            <p:nvPr/>
          </p:nvSpPr>
          <p:spPr bwMode="auto">
            <a:xfrm>
              <a:off x="2699793" y="3734545"/>
              <a:ext cx="648072" cy="0"/>
            </a:xfrm>
            <a:prstGeom prst="line">
              <a:avLst/>
            </a:prstGeom>
            <a:noFill/>
            <a:ln w="5715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 name="Line 13"/>
            <p:cNvSpPr>
              <a:spLocks noChangeShapeType="1"/>
            </p:cNvSpPr>
            <p:nvPr/>
          </p:nvSpPr>
          <p:spPr bwMode="auto">
            <a:xfrm>
              <a:off x="2699793" y="2064330"/>
              <a:ext cx="648072" cy="0"/>
            </a:xfrm>
            <a:prstGeom prst="line">
              <a:avLst/>
            </a:prstGeom>
            <a:noFill/>
            <a:ln w="5715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 name="AutoShape 11"/>
            <p:cNvSpPr>
              <a:spLocks noChangeArrowheads="1"/>
            </p:cNvSpPr>
            <p:nvPr/>
          </p:nvSpPr>
          <p:spPr bwMode="auto">
            <a:xfrm>
              <a:off x="2849751" y="3406918"/>
              <a:ext cx="1210532" cy="674456"/>
            </a:xfrm>
            <a:prstGeom prst="roundRect">
              <a:avLst>
                <a:gd name="adj" fmla="val 16667"/>
              </a:avLst>
            </a:prstGeom>
            <a:gradFill rotWithShape="1">
              <a:gsLst>
                <a:gs pos="0">
                  <a:srgbClr val="33CC33"/>
                </a:gs>
                <a:gs pos="100000">
                  <a:srgbClr val="0080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r>
                <a:rPr lang="ja-JP" altLang="en-US" sz="2400" dirty="0">
                  <a:solidFill>
                    <a:schemeClr val="bg1"/>
                  </a:solidFill>
                  <a:effectLst>
                    <a:outerShdw blurRad="38100" dist="38100" dir="2700000" algn="tl">
                      <a:srgbClr val="000000"/>
                    </a:outerShdw>
                  </a:effectLst>
                  <a:ea typeface="HG丸ｺﾞｼｯｸM-PRO" pitchFamily="50" charset="-128"/>
                </a:rPr>
                <a:t>廃棄物</a:t>
              </a:r>
            </a:p>
          </p:txBody>
        </p:sp>
        <p:sp>
          <p:nvSpPr>
            <p:cNvPr id="24" name="AutoShape 20"/>
            <p:cNvSpPr>
              <a:spLocks noChangeArrowheads="1"/>
            </p:cNvSpPr>
            <p:nvPr/>
          </p:nvSpPr>
          <p:spPr bwMode="auto">
            <a:xfrm>
              <a:off x="2841818" y="1719986"/>
              <a:ext cx="1208946" cy="674455"/>
            </a:xfrm>
            <a:prstGeom prst="roundRect">
              <a:avLst>
                <a:gd name="adj" fmla="val 16667"/>
              </a:avLst>
            </a:prstGeom>
            <a:gradFill rotWithShape="1">
              <a:gsLst>
                <a:gs pos="0">
                  <a:srgbClr val="33CC33"/>
                </a:gs>
                <a:gs pos="100000">
                  <a:srgbClr val="0080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r>
                <a:rPr lang="ja-JP" altLang="en-US" sz="2400" dirty="0">
                  <a:solidFill>
                    <a:schemeClr val="bg1"/>
                  </a:solidFill>
                  <a:effectLst>
                    <a:outerShdw blurRad="38100" dist="38100" dir="2700000" algn="tl">
                      <a:srgbClr val="000000"/>
                    </a:outerShdw>
                  </a:effectLst>
                  <a:ea typeface="HG丸ｺﾞｼｯｸM-PRO" pitchFamily="50" charset="-128"/>
                </a:rPr>
                <a:t>有価物</a:t>
              </a:r>
            </a:p>
          </p:txBody>
        </p:sp>
        <p:sp>
          <p:nvSpPr>
            <p:cNvPr id="25" name="Line 54"/>
            <p:cNvSpPr>
              <a:spLocks noChangeShapeType="1"/>
            </p:cNvSpPr>
            <p:nvPr/>
          </p:nvSpPr>
          <p:spPr bwMode="auto">
            <a:xfrm>
              <a:off x="2699791" y="2060848"/>
              <a:ext cx="1" cy="1707102"/>
            </a:xfrm>
            <a:prstGeom prst="line">
              <a:avLst/>
            </a:prstGeom>
            <a:noFill/>
            <a:ln w="5715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 name="Line 13"/>
            <p:cNvSpPr>
              <a:spLocks noChangeShapeType="1"/>
            </p:cNvSpPr>
            <p:nvPr/>
          </p:nvSpPr>
          <p:spPr bwMode="auto">
            <a:xfrm>
              <a:off x="2051720" y="2843194"/>
              <a:ext cx="648072" cy="0"/>
            </a:xfrm>
            <a:prstGeom prst="line">
              <a:avLst/>
            </a:prstGeom>
            <a:noFill/>
            <a:ln w="5715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7" name="AutoShape 20"/>
          <p:cNvSpPr>
            <a:spLocks noChangeArrowheads="1"/>
          </p:cNvSpPr>
          <p:nvPr/>
        </p:nvSpPr>
        <p:spPr bwMode="auto">
          <a:xfrm>
            <a:off x="539750" y="2528888"/>
            <a:ext cx="2003425" cy="684212"/>
          </a:xfrm>
          <a:prstGeom prst="roundRect">
            <a:avLst>
              <a:gd name="adj" fmla="val 16667"/>
            </a:avLst>
          </a:prstGeom>
          <a:gradFill rotWithShape="1">
            <a:gsLst>
              <a:gs pos="0">
                <a:srgbClr val="33CC33"/>
              </a:gs>
              <a:gs pos="100000">
                <a:srgbClr val="0080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r>
              <a:rPr lang="ja-JP" altLang="en-US" sz="2400" dirty="0">
                <a:solidFill>
                  <a:schemeClr val="bg1"/>
                </a:solidFill>
                <a:effectLst>
                  <a:outerShdw blurRad="38100" dist="38100" dir="2700000" algn="tl">
                    <a:srgbClr val="000000"/>
                  </a:outerShdw>
                </a:effectLst>
                <a:ea typeface="HG丸ｺﾞｼｯｸM-PRO" pitchFamily="50" charset="-128"/>
              </a:rPr>
              <a:t>処分したい物</a:t>
            </a:r>
          </a:p>
        </p:txBody>
      </p:sp>
      <p:grpSp>
        <p:nvGrpSpPr>
          <p:cNvPr id="28" name="グループ化 27"/>
          <p:cNvGrpSpPr>
            <a:grpSpLocks/>
          </p:cNvGrpSpPr>
          <p:nvPr/>
        </p:nvGrpSpPr>
        <p:grpSpPr bwMode="auto">
          <a:xfrm>
            <a:off x="5507038" y="1628775"/>
            <a:ext cx="2736850" cy="1008063"/>
            <a:chOff x="5507211" y="1628800"/>
            <a:chExt cx="2737197" cy="1008112"/>
          </a:xfrm>
        </p:grpSpPr>
        <p:sp>
          <p:nvSpPr>
            <p:cNvPr id="29" name="雲形吹き出し 83"/>
            <p:cNvSpPr>
              <a:spLocks noChangeArrowheads="1"/>
            </p:cNvSpPr>
            <p:nvPr/>
          </p:nvSpPr>
          <p:spPr bwMode="auto">
            <a:xfrm>
              <a:off x="5507211" y="1628800"/>
              <a:ext cx="2737197" cy="1008112"/>
            </a:xfrm>
            <a:prstGeom prst="cloudCallout">
              <a:avLst>
                <a:gd name="adj1" fmla="val -101102"/>
                <a:gd name="adj2" fmla="val -31986"/>
              </a:avLst>
            </a:prstGeom>
            <a:noFill/>
            <a:ln w="66675">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endParaRPr lang="ja-JP" altLang="en-US"/>
            </a:p>
          </p:txBody>
        </p:sp>
        <p:sp>
          <p:nvSpPr>
            <p:cNvPr id="30" name="テキスト ボックス 85"/>
            <p:cNvSpPr txBox="1">
              <a:spLocks noChangeArrowheads="1"/>
            </p:cNvSpPr>
            <p:nvPr/>
          </p:nvSpPr>
          <p:spPr bwMode="auto">
            <a:xfrm>
              <a:off x="5827077" y="1790469"/>
              <a:ext cx="2044408" cy="64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ja-JP" altLang="en-US" b="1" dirty="0">
                  <a:latin typeface="HG丸ｺﾞｼｯｸM-PRO" pitchFamily="50" charset="-128"/>
                  <a:ea typeface="HG丸ｺﾞｼｯｸM-PRO" pitchFamily="50" charset="-128"/>
                </a:rPr>
                <a:t>廃棄物処理法の</a:t>
              </a:r>
              <a:endParaRPr lang="en-US" altLang="ja-JP" b="1" dirty="0">
                <a:latin typeface="HG丸ｺﾞｼｯｸM-PRO" pitchFamily="50" charset="-128"/>
                <a:ea typeface="HG丸ｺﾞｼｯｸM-PRO" pitchFamily="50" charset="-128"/>
              </a:endParaRPr>
            </a:p>
            <a:p>
              <a:pPr eaLnBrk="1" hangingPunct="1"/>
              <a:r>
                <a:rPr lang="ja-JP" altLang="en-US" b="1" dirty="0">
                  <a:latin typeface="HG丸ｺﾞｼｯｸM-PRO" pitchFamily="50" charset="-128"/>
                  <a:ea typeface="HG丸ｺﾞｼｯｸM-PRO" pitchFamily="50" charset="-128"/>
                </a:rPr>
                <a:t>制限を受けない！</a:t>
              </a:r>
            </a:p>
          </p:txBody>
        </p:sp>
      </p:grpSp>
      <p:grpSp>
        <p:nvGrpSpPr>
          <p:cNvPr id="31" name="グループ化 30"/>
          <p:cNvGrpSpPr>
            <a:grpSpLocks/>
          </p:cNvGrpSpPr>
          <p:nvPr/>
        </p:nvGrpSpPr>
        <p:grpSpPr bwMode="auto">
          <a:xfrm>
            <a:off x="755650" y="2800349"/>
            <a:ext cx="8137525" cy="3306763"/>
            <a:chOff x="755576" y="2800826"/>
            <a:chExt cx="8136904" cy="3306622"/>
          </a:xfrm>
        </p:grpSpPr>
        <p:sp>
          <p:nvSpPr>
            <p:cNvPr id="32" name="雲形吹き出し 84"/>
            <p:cNvSpPr>
              <a:spLocks noChangeArrowheads="1"/>
            </p:cNvSpPr>
            <p:nvPr/>
          </p:nvSpPr>
          <p:spPr bwMode="auto">
            <a:xfrm>
              <a:off x="755576" y="4171968"/>
              <a:ext cx="3168351" cy="1705303"/>
            </a:xfrm>
            <a:prstGeom prst="cloudCallout">
              <a:avLst>
                <a:gd name="adj1" fmla="val 90935"/>
                <a:gd name="adj2" fmla="val -66958"/>
              </a:avLst>
            </a:prstGeom>
            <a:noFill/>
            <a:ln w="66675">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endParaRPr lang="ja-JP" altLang="en-US"/>
            </a:p>
          </p:txBody>
        </p:sp>
        <p:sp>
          <p:nvSpPr>
            <p:cNvPr id="33" name="円/楕円 86"/>
            <p:cNvSpPr>
              <a:spLocks noChangeArrowheads="1"/>
            </p:cNvSpPr>
            <p:nvPr/>
          </p:nvSpPr>
          <p:spPr bwMode="auto">
            <a:xfrm>
              <a:off x="5186108" y="2800826"/>
              <a:ext cx="3706372" cy="3306622"/>
            </a:xfrm>
            <a:prstGeom prst="ellipse">
              <a:avLst/>
            </a:prstGeom>
            <a:noFill/>
            <a:ln w="66675">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endParaRPr lang="ja-JP" altLang="en-US"/>
            </a:p>
          </p:txBody>
        </p:sp>
        <p:sp>
          <p:nvSpPr>
            <p:cNvPr id="34" name="テキスト ボックス 87"/>
            <p:cNvSpPr txBox="1">
              <a:spLocks noChangeArrowheads="1"/>
            </p:cNvSpPr>
            <p:nvPr/>
          </p:nvSpPr>
          <p:spPr bwMode="auto">
            <a:xfrm>
              <a:off x="1066657" y="4727280"/>
              <a:ext cx="2508829" cy="646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ja-JP" altLang="en-US" b="1" dirty="0">
                  <a:latin typeface="HG丸ｺﾞｼｯｸM-PRO" pitchFamily="50" charset="-128"/>
                  <a:ea typeface="HG丸ｺﾞｼｯｸM-PRO" pitchFamily="50" charset="-128"/>
                </a:rPr>
                <a:t>処理には、</a:t>
              </a:r>
              <a:endParaRPr lang="en-US" altLang="ja-JP" b="1" dirty="0">
                <a:latin typeface="HG丸ｺﾞｼｯｸM-PRO" pitchFamily="50" charset="-128"/>
                <a:ea typeface="HG丸ｺﾞｼｯｸM-PRO" pitchFamily="50" charset="-128"/>
              </a:endParaRPr>
            </a:p>
            <a:p>
              <a:pPr eaLnBrk="1" hangingPunct="1"/>
              <a:r>
                <a:rPr lang="ja-JP" altLang="en-US" b="1" dirty="0">
                  <a:latin typeface="HG丸ｺﾞｼｯｸM-PRO" pitchFamily="50" charset="-128"/>
                  <a:ea typeface="HG丸ｺﾞｼｯｸM-PRO" pitchFamily="50" charset="-128"/>
                </a:rPr>
                <a:t>十分な注意が必要！！</a:t>
              </a:r>
            </a:p>
          </p:txBody>
        </p:sp>
      </p:grpSp>
      <p:sp>
        <p:nvSpPr>
          <p:cNvPr id="35" name="スライド番号プレースホルダー 1"/>
          <p:cNvSpPr>
            <a:spLocks noGrp="1"/>
          </p:cNvSpPr>
          <p:nvPr>
            <p:ph type="sldNum" sz="quarter" idx="12"/>
          </p:nvPr>
        </p:nvSpPr>
        <p:spPr>
          <a:xfrm>
            <a:off x="3505200" y="6525344"/>
            <a:ext cx="2133600" cy="457200"/>
          </a:xfrm>
        </p:spPr>
        <p:txBody>
          <a:bodyPr/>
          <a:lstStyle/>
          <a:p>
            <a:pPr>
              <a:defRPr/>
            </a:pPr>
            <a:fld id="{60CC2F2B-4B78-429D-8CD8-73BF2B0B6872}" type="slidenum">
              <a:rPr lang="en-US" altLang="ja-JP" smtClean="0"/>
              <a:pPr>
                <a:defRPr/>
              </a:pPr>
              <a:t>11</a:t>
            </a:fld>
            <a:endParaRPr lang="en-US" altLang="ja-JP" dirty="0"/>
          </a:p>
        </p:txBody>
      </p:sp>
      <p:sp>
        <p:nvSpPr>
          <p:cNvPr id="36" name="フッター プレースホルダー 35"/>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37"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206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down)">
                                      <p:cBhvr>
                                        <p:cTn id="2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18864" y="980728"/>
            <a:ext cx="8229600" cy="5256584"/>
          </a:xfrm>
        </p:spPr>
        <p:txBody>
          <a:bodyPr>
            <a:normAutofit lnSpcReduction="10000"/>
          </a:bodyPr>
          <a:lstStyle/>
          <a:p>
            <a:pPr marL="0" indent="0">
              <a:buNone/>
            </a:pPr>
            <a:r>
              <a:rPr lang="en-US" altLang="ja-JP" dirty="0"/>
              <a:t>『</a:t>
            </a:r>
            <a:r>
              <a:rPr lang="ja-JP" altLang="en-US" dirty="0"/>
              <a:t>第３回　産業廃棄物とは？</a:t>
            </a:r>
            <a:r>
              <a:rPr lang="en-US" altLang="ja-JP" dirty="0"/>
              <a:t>』</a:t>
            </a:r>
            <a:r>
              <a:rPr lang="ja-JP" altLang="en-US" dirty="0"/>
              <a:t>　は以上になります。</a:t>
            </a:r>
            <a:endParaRPr lang="en-US" altLang="ja-JP" dirty="0"/>
          </a:p>
          <a:p>
            <a:pPr marL="0" indent="0">
              <a:buNone/>
            </a:pPr>
            <a:endParaRPr kumimoji="1" lang="en-US" altLang="ja-JP" dirty="0"/>
          </a:p>
          <a:p>
            <a:pPr marL="0" indent="0">
              <a:buNone/>
            </a:pPr>
            <a:r>
              <a:rPr lang="ja-JP" altLang="en-US" dirty="0"/>
              <a:t>産廃が２０種類しかないことに驚きましたか？</a:t>
            </a:r>
            <a:endParaRPr kumimoji="1" lang="en-US" altLang="ja-JP" dirty="0"/>
          </a:p>
          <a:p>
            <a:pPr marL="0" indent="0">
              <a:buNone/>
            </a:pPr>
            <a:endParaRPr kumimoji="1" lang="en-US" altLang="ja-JP" dirty="0"/>
          </a:p>
          <a:p>
            <a:pPr marL="0" indent="0">
              <a:buNone/>
            </a:pPr>
            <a:r>
              <a:rPr lang="ja-JP" altLang="en-US" dirty="0"/>
              <a:t>次回は、</a:t>
            </a:r>
            <a:r>
              <a:rPr lang="en-US" altLang="ja-JP" dirty="0"/>
              <a:t>『</a:t>
            </a:r>
            <a:r>
              <a:rPr lang="ja-JP" altLang="en-US" dirty="0"/>
              <a:t>許可制度</a:t>
            </a:r>
            <a:r>
              <a:rPr lang="en-US" altLang="ja-JP" dirty="0"/>
              <a:t>』</a:t>
            </a:r>
            <a:r>
              <a:rPr lang="ja-JP" altLang="en-US" dirty="0"/>
              <a:t>です。</a:t>
            </a:r>
            <a:endParaRPr lang="en-US" altLang="ja-JP" dirty="0"/>
          </a:p>
          <a:p>
            <a:pPr marL="0" indent="0">
              <a:buNone/>
            </a:pPr>
            <a:endParaRPr kumimoji="1" lang="en-US" altLang="ja-JP" dirty="0"/>
          </a:p>
          <a:p>
            <a:pPr marL="0" indent="0">
              <a:buNone/>
            </a:pPr>
            <a:r>
              <a:rPr lang="ja-JP" altLang="en-US" dirty="0"/>
              <a:t>自分が排出した廃棄物以外を扱うには、許可が必要です。許可は産廃処理において必須知識です。</a:t>
            </a:r>
            <a:endParaRPr lang="en-US" altLang="ja-JP" dirty="0"/>
          </a:p>
          <a:p>
            <a:pPr marL="0" indent="0">
              <a:buNone/>
            </a:pPr>
            <a:endParaRPr kumimoji="1" lang="en-US" altLang="ja-JP" dirty="0"/>
          </a:p>
          <a:p>
            <a:pPr marL="0" indent="0">
              <a:buNone/>
            </a:pPr>
            <a:endParaRPr kumimoji="1" lang="ja-JP" altLang="en-US" dirty="0"/>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12</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2605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spc="600" dirty="0"/>
              <a:t>産業廃棄物とは？</a:t>
            </a:r>
          </a:p>
        </p:txBody>
      </p:sp>
      <p:sp>
        <p:nvSpPr>
          <p:cNvPr id="3" name="コンテンツ プレースホルダー 2"/>
          <p:cNvSpPr>
            <a:spLocks noGrp="1"/>
          </p:cNvSpPr>
          <p:nvPr>
            <p:ph idx="1"/>
          </p:nvPr>
        </p:nvSpPr>
        <p:spPr>
          <a:xfrm>
            <a:off x="251520" y="1484784"/>
            <a:ext cx="8579296" cy="4525963"/>
          </a:xfrm>
        </p:spPr>
        <p:txBody>
          <a:bodyPr>
            <a:normAutofit/>
          </a:bodyPr>
          <a:lstStyle/>
          <a:p>
            <a:pPr marL="0" indent="0">
              <a:buNone/>
            </a:pPr>
            <a:r>
              <a:rPr lang="ja-JP" altLang="en-US" dirty="0"/>
              <a:t>一般廃棄物：産業廃棄物以外の廃棄物</a:t>
            </a:r>
            <a:endParaRPr lang="en-US" altLang="ja-JP" dirty="0"/>
          </a:p>
          <a:p>
            <a:pPr marL="0" indent="0">
              <a:buNone/>
            </a:pPr>
            <a:endParaRPr lang="en-US" altLang="ja-JP" dirty="0"/>
          </a:p>
          <a:p>
            <a:pPr marL="0" indent="0">
              <a:buNone/>
            </a:pPr>
            <a:r>
              <a:rPr lang="ja-JP" altLang="en-US" dirty="0"/>
              <a:t>産業廃棄物：事業活動に伴って生じた廃棄物の　　</a:t>
            </a:r>
            <a:endParaRPr lang="en-US" altLang="ja-JP" dirty="0"/>
          </a:p>
          <a:p>
            <a:pPr marL="0" indent="0">
              <a:buNone/>
            </a:pPr>
            <a:r>
              <a:rPr lang="ja-JP" altLang="en-US" dirty="0"/>
              <a:t>　　　　　　　　 うち、法令で定める</a:t>
            </a:r>
            <a:r>
              <a:rPr lang="ja-JP" altLang="en-US" sz="4000" b="1" dirty="0">
                <a:solidFill>
                  <a:srgbClr val="FF0000"/>
                </a:solidFill>
              </a:rPr>
              <a:t>２０種</a:t>
            </a:r>
            <a:r>
              <a:rPr lang="ja-JP" altLang="en-US" dirty="0"/>
              <a:t>の廃棄物</a:t>
            </a:r>
            <a:endParaRPr lang="en-US" altLang="ja-JP" dirty="0"/>
          </a:p>
          <a:p>
            <a:pPr marL="0" indent="0">
              <a:buNone/>
            </a:pPr>
            <a:endParaRPr lang="en-US" altLang="ja-JP" dirty="0"/>
          </a:p>
          <a:p>
            <a:pPr marL="0" indent="0">
              <a:buNone/>
            </a:pPr>
            <a:r>
              <a:rPr lang="ja-JP" altLang="en-US" dirty="0"/>
              <a:t>事業活動に伴って生じた廃棄物の</a:t>
            </a:r>
            <a:r>
              <a:rPr lang="ja-JP" altLang="en-US" sz="4000" b="1" dirty="0">
                <a:solidFill>
                  <a:srgbClr val="FF0000"/>
                </a:solidFill>
              </a:rPr>
              <a:t>全て</a:t>
            </a:r>
            <a:r>
              <a:rPr lang="ja-JP" altLang="en-US" dirty="0"/>
              <a:t>が</a:t>
            </a:r>
            <a:r>
              <a:rPr lang="ja-JP" altLang="en-US" sz="4000" b="1" dirty="0">
                <a:solidFill>
                  <a:srgbClr val="FF0000"/>
                </a:solidFill>
              </a:rPr>
              <a:t>産業廃棄物</a:t>
            </a:r>
            <a:r>
              <a:rPr lang="ja-JP" altLang="en-US" dirty="0"/>
              <a:t>になるわけではない。</a:t>
            </a:r>
            <a:endParaRPr lang="en-US" altLang="ja-JP" dirty="0"/>
          </a:p>
        </p:txBody>
      </p:sp>
      <p:sp>
        <p:nvSpPr>
          <p:cNvPr id="4" name="下矢印 3"/>
          <p:cNvSpPr/>
          <p:nvPr/>
        </p:nvSpPr>
        <p:spPr>
          <a:xfrm>
            <a:off x="3923928" y="4005064"/>
            <a:ext cx="1296144" cy="648072"/>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2</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7"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3600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spc="600" dirty="0"/>
              <a:t>産業廃棄物の種類①</a:t>
            </a:r>
          </a:p>
        </p:txBody>
      </p:sp>
      <p:pic>
        <p:nvPicPr>
          <p:cNvPr id="5" name="Picture 34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1268761"/>
            <a:ext cx="8280920" cy="472381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2"/>
          <p:cNvSpPr>
            <a:spLocks noGrp="1"/>
          </p:cNvSpPr>
          <p:nvPr>
            <p:ph type="sldNum" sz="quarter" idx="12"/>
          </p:nvPr>
        </p:nvSpPr>
        <p:spPr/>
        <p:txBody>
          <a:bodyPr/>
          <a:lstStyle/>
          <a:p>
            <a:fld id="{B19F71B2-C08B-4251-8631-B17A6B7397F4}" type="slidenum">
              <a:rPr kumimoji="1" lang="ja-JP" altLang="en-US" smtClean="0"/>
              <a:t>3</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0759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b="1" spc="600" dirty="0"/>
              <a:t>産業廃棄物の種類②</a:t>
            </a:r>
            <a:endParaRPr kumimoji="1" lang="ja-JP" altLang="en-US" b="1" spc="600" dirty="0"/>
          </a:p>
        </p:txBody>
      </p:sp>
      <p:sp>
        <p:nvSpPr>
          <p:cNvPr id="3" name="スライド番号プレースホルダー 2"/>
          <p:cNvSpPr>
            <a:spLocks noGrp="1"/>
          </p:cNvSpPr>
          <p:nvPr>
            <p:ph type="sldNum" sz="quarter" idx="12"/>
          </p:nvPr>
        </p:nvSpPr>
        <p:spPr/>
        <p:txBody>
          <a:bodyPr/>
          <a:lstStyle/>
          <a:p>
            <a:fld id="{B19F71B2-C08B-4251-8631-B17A6B7397F4}" type="slidenum">
              <a:rPr kumimoji="1" lang="ja-JP" altLang="en-US" smtClean="0"/>
              <a:t>4</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a:extLst>
              <a:ext uri="{FF2B5EF4-FFF2-40B4-BE49-F238E27FC236}">
                <a16:creationId xmlns:a16="http://schemas.microsoft.com/office/drawing/2014/main" id="{F4AF83BA-2EBE-A6D5-7650-4EFF8D3A4AA7}"/>
              </a:ext>
            </a:extLst>
          </p:cNvPr>
          <p:cNvGrpSpPr>
            <a:grpSpLocks noGrp="1" noUngrp="1" noRot="1" noChangeAspect="1" noMove="1" noResize="1"/>
          </p:cNvGrpSpPr>
          <p:nvPr/>
        </p:nvGrpSpPr>
        <p:grpSpPr bwMode="auto">
          <a:xfrm>
            <a:off x="323850" y="1258888"/>
            <a:ext cx="8362956" cy="4667250"/>
            <a:chOff x="204" y="793"/>
            <a:chExt cx="5268" cy="2940"/>
          </a:xfrm>
        </p:grpSpPr>
        <p:sp>
          <p:nvSpPr>
            <p:cNvPr id="8" name="AutoShape 3">
              <a:extLst>
                <a:ext uri="{FF2B5EF4-FFF2-40B4-BE49-F238E27FC236}">
                  <a16:creationId xmlns:a16="http://schemas.microsoft.com/office/drawing/2014/main" id="{2560FD0A-4A79-D9DA-B76A-6A5C28ECBFDB}"/>
                </a:ext>
              </a:extLst>
            </p:cNvPr>
            <p:cNvSpPr>
              <a:spLocks noGrp="1" noRot="1" noChangeAspect="1" noMove="1" noResize="1" noEditPoints="1" noAdjustHandles="1" noChangeArrowheads="1" noChangeShapeType="1"/>
            </p:cNvSpPr>
            <p:nvPr/>
          </p:nvSpPr>
          <p:spPr bwMode="auto">
            <a:xfrm>
              <a:off x="210" y="799"/>
              <a:ext cx="5262" cy="293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 name="Rectangle 5">
              <a:extLst>
                <a:ext uri="{FF2B5EF4-FFF2-40B4-BE49-F238E27FC236}">
                  <a16:creationId xmlns:a16="http://schemas.microsoft.com/office/drawing/2014/main" id="{94965AB6-D55C-6408-2B90-867046802428}"/>
                </a:ext>
              </a:extLst>
            </p:cNvPr>
            <p:cNvSpPr>
              <a:spLocks noGrp="1" noRot="1" noMove="1" noResize="1" noEditPoints="1" noAdjustHandles="1" noChangeArrowheads="1" noChangeShapeType="1"/>
            </p:cNvSpPr>
            <p:nvPr/>
          </p:nvSpPr>
          <p:spPr bwMode="auto">
            <a:xfrm>
              <a:off x="210" y="799"/>
              <a:ext cx="5262" cy="15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 name="Rectangle 6">
              <a:extLst>
                <a:ext uri="{FF2B5EF4-FFF2-40B4-BE49-F238E27FC236}">
                  <a16:creationId xmlns:a16="http://schemas.microsoft.com/office/drawing/2014/main" id="{FFAFBB57-9AF2-DA8F-A08A-BAD697CDA4E6}"/>
                </a:ext>
              </a:extLst>
            </p:cNvPr>
            <p:cNvSpPr>
              <a:spLocks noGrp="1" noRot="1" noMove="1" noResize="1" noEditPoints="1" noAdjustHandles="1" noChangeArrowheads="1" noChangeShapeType="1"/>
            </p:cNvSpPr>
            <p:nvPr/>
          </p:nvSpPr>
          <p:spPr bwMode="auto">
            <a:xfrm>
              <a:off x="210" y="946"/>
              <a:ext cx="1202" cy="2787"/>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 name="Rectangle 7">
              <a:extLst>
                <a:ext uri="{FF2B5EF4-FFF2-40B4-BE49-F238E27FC236}">
                  <a16:creationId xmlns:a16="http://schemas.microsoft.com/office/drawing/2014/main" id="{26EF1634-5B19-7FB9-931C-F1946040162F}"/>
                </a:ext>
              </a:extLst>
            </p:cNvPr>
            <p:cNvSpPr>
              <a:spLocks noGrp="1" noRot="1" noMove="1" noResize="1" noEditPoints="1" noAdjustHandles="1" noChangeArrowheads="1" noChangeShapeType="1"/>
            </p:cNvSpPr>
            <p:nvPr/>
          </p:nvSpPr>
          <p:spPr bwMode="auto">
            <a:xfrm>
              <a:off x="1406" y="946"/>
              <a:ext cx="4066" cy="27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 name="Rectangle 8">
              <a:extLst>
                <a:ext uri="{FF2B5EF4-FFF2-40B4-BE49-F238E27FC236}">
                  <a16:creationId xmlns:a16="http://schemas.microsoft.com/office/drawing/2014/main" id="{A5E36656-EF2C-2C2C-72D9-83618F3164AB}"/>
                </a:ext>
              </a:extLst>
            </p:cNvPr>
            <p:cNvSpPr>
              <a:spLocks noGrp="1" noRot="1" noMove="1" noResize="1" noEditPoints="1" noAdjustHandles="1" noChangeArrowheads="1" noChangeShapeType="1"/>
            </p:cNvSpPr>
            <p:nvPr/>
          </p:nvSpPr>
          <p:spPr bwMode="auto">
            <a:xfrm>
              <a:off x="713" y="830"/>
              <a:ext cx="147"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HG創英角ｺﾞｼｯｸUB" panose="020B0909000000000000" pitchFamily="49" charset="-128"/>
                  <a:ea typeface="HG創英角ｺﾞｼｯｸUB" panose="020B0909000000000000" pitchFamily="49" charset="-128"/>
                </a:rPr>
                <a:t>種類</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3" name="Rectangle 9">
              <a:extLst>
                <a:ext uri="{FF2B5EF4-FFF2-40B4-BE49-F238E27FC236}">
                  <a16:creationId xmlns:a16="http://schemas.microsoft.com/office/drawing/2014/main" id="{AFBA271C-7593-9F4C-9170-6D0FA05EE081}"/>
                </a:ext>
              </a:extLst>
            </p:cNvPr>
            <p:cNvSpPr>
              <a:spLocks noGrp="1" noRot="1" noMove="1" noResize="1" noEditPoints="1" noAdjustHandles="1" noChangeArrowheads="1" noChangeShapeType="1"/>
            </p:cNvSpPr>
            <p:nvPr/>
          </p:nvSpPr>
          <p:spPr bwMode="auto">
            <a:xfrm>
              <a:off x="2191" y="830"/>
              <a:ext cx="147"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HG創英角ｺﾞｼｯｸUB" panose="020B0909000000000000" pitchFamily="49" charset="-128"/>
                  <a:ea typeface="HG創英角ｺﾞｼｯｸUB" panose="020B0909000000000000" pitchFamily="49" charset="-128"/>
                </a:rPr>
                <a:t>業種</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4" name="Rectangle 10">
              <a:extLst>
                <a:ext uri="{FF2B5EF4-FFF2-40B4-BE49-F238E27FC236}">
                  <a16:creationId xmlns:a16="http://schemas.microsoft.com/office/drawing/2014/main" id="{45512D5A-DF8B-86A0-B8E6-D6D9A07B6753}"/>
                </a:ext>
              </a:extLst>
            </p:cNvPr>
            <p:cNvSpPr>
              <a:spLocks noGrp="1" noRot="1" noMove="1" noResize="1" noEditPoints="1" noAdjustHandles="1" noChangeArrowheads="1" noChangeShapeType="1"/>
            </p:cNvSpPr>
            <p:nvPr/>
          </p:nvSpPr>
          <p:spPr bwMode="auto">
            <a:xfrm>
              <a:off x="4074" y="830"/>
              <a:ext cx="343"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HG創英角ｺﾞｼｯｸUB" panose="020B0909000000000000" pitchFamily="49" charset="-128"/>
                  <a:ea typeface="HG創英角ｺﾞｼｯｸUB" panose="020B0909000000000000" pitchFamily="49" charset="-128"/>
                </a:rPr>
                <a:t>主な具体例</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5" name="Rectangle 11">
              <a:extLst>
                <a:ext uri="{FF2B5EF4-FFF2-40B4-BE49-F238E27FC236}">
                  <a16:creationId xmlns:a16="http://schemas.microsoft.com/office/drawing/2014/main" id="{D602ED49-5345-286E-D96E-BB947E383CD2}"/>
                </a:ext>
              </a:extLst>
            </p:cNvPr>
            <p:cNvSpPr>
              <a:spLocks noGrp="1" noRot="1" noMove="1" noResize="1" noEditPoints="1" noAdjustHandles="1" noChangeArrowheads="1" noChangeShapeType="1"/>
            </p:cNvSpPr>
            <p:nvPr/>
          </p:nvSpPr>
          <p:spPr bwMode="auto">
            <a:xfrm>
              <a:off x="1424" y="977"/>
              <a:ext cx="877"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パルプ製造業、紙加工品製造業、印刷</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6" name="Rectangle 12">
              <a:extLst>
                <a:ext uri="{FF2B5EF4-FFF2-40B4-BE49-F238E27FC236}">
                  <a16:creationId xmlns:a16="http://schemas.microsoft.com/office/drawing/2014/main" id="{3DF18742-7B61-7D05-8DCC-39B4603EE25F}"/>
                </a:ext>
              </a:extLst>
            </p:cNvPr>
            <p:cNvSpPr>
              <a:spLocks noGrp="1" noRot="1" noMove="1" noResize="1" noEditPoints="1" noAdjustHandles="1" noChangeArrowheads="1" noChangeShapeType="1"/>
            </p:cNvSpPr>
            <p:nvPr/>
          </p:nvSpPr>
          <p:spPr bwMode="auto">
            <a:xfrm>
              <a:off x="1424" y="1087"/>
              <a:ext cx="785"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出版業、製本業、印刷物加工業等</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7" name="Rectangle 13">
              <a:extLst>
                <a:ext uri="{FF2B5EF4-FFF2-40B4-BE49-F238E27FC236}">
                  <a16:creationId xmlns:a16="http://schemas.microsoft.com/office/drawing/2014/main" id="{2DA41BBB-C047-E5F3-C69E-5A2B331CDB0C}"/>
                </a:ext>
              </a:extLst>
            </p:cNvPr>
            <p:cNvSpPr>
              <a:spLocks noGrp="1" noRot="1" noMove="1" noResize="1" noEditPoints="1" noAdjustHandles="1" noChangeArrowheads="1" noChangeShapeType="1"/>
            </p:cNvSpPr>
            <p:nvPr/>
          </p:nvSpPr>
          <p:spPr bwMode="auto">
            <a:xfrm>
              <a:off x="3184" y="1032"/>
              <a:ext cx="417"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すべての紙くず</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8" name="Rectangle 14">
              <a:extLst>
                <a:ext uri="{FF2B5EF4-FFF2-40B4-BE49-F238E27FC236}">
                  <a16:creationId xmlns:a16="http://schemas.microsoft.com/office/drawing/2014/main" id="{BC9E1779-0203-5FEF-3531-2ECC34089D8E}"/>
                </a:ext>
              </a:extLst>
            </p:cNvPr>
            <p:cNvSpPr>
              <a:spLocks noGrp="1" noRot="1" noMove="1" noResize="1" noEditPoints="1" noAdjustHandles="1" noChangeArrowheads="1" noChangeShapeType="1"/>
            </p:cNvSpPr>
            <p:nvPr/>
          </p:nvSpPr>
          <p:spPr bwMode="auto">
            <a:xfrm>
              <a:off x="1424" y="1284"/>
              <a:ext cx="23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建設業</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9" name="Rectangle 15">
              <a:extLst>
                <a:ext uri="{FF2B5EF4-FFF2-40B4-BE49-F238E27FC236}">
                  <a16:creationId xmlns:a16="http://schemas.microsoft.com/office/drawing/2014/main" id="{2DDA78DD-952B-7484-6440-333D1977475B}"/>
                </a:ext>
              </a:extLst>
            </p:cNvPr>
            <p:cNvSpPr>
              <a:spLocks noGrp="1" noRot="1" noMove="1" noResize="1" noEditPoints="1" noAdjustHandles="1" noChangeArrowheads="1" noChangeShapeType="1"/>
            </p:cNvSpPr>
            <p:nvPr/>
          </p:nvSpPr>
          <p:spPr bwMode="auto">
            <a:xfrm>
              <a:off x="3184" y="1284"/>
              <a:ext cx="1061"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工作物の新築、改築又は除去に伴って出る紙くず</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0" name="Rectangle 16">
              <a:extLst>
                <a:ext uri="{FF2B5EF4-FFF2-40B4-BE49-F238E27FC236}">
                  <a16:creationId xmlns:a16="http://schemas.microsoft.com/office/drawing/2014/main" id="{30F2765D-D981-E7D9-48D1-3A70852DF270}"/>
                </a:ext>
              </a:extLst>
            </p:cNvPr>
            <p:cNvSpPr>
              <a:spLocks noGrp="1" noRot="1" noMove="1" noResize="1" noEditPoints="1" noAdjustHandles="1" noChangeArrowheads="1" noChangeShapeType="1"/>
            </p:cNvSpPr>
            <p:nvPr/>
          </p:nvSpPr>
          <p:spPr bwMode="auto">
            <a:xfrm>
              <a:off x="1424" y="1480"/>
              <a:ext cx="877"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木材製造業、木製品製造業、家具製造</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1" name="Rectangle 17">
              <a:extLst>
                <a:ext uri="{FF2B5EF4-FFF2-40B4-BE49-F238E27FC236}">
                  <a16:creationId xmlns:a16="http://schemas.microsoft.com/office/drawing/2014/main" id="{210B0431-61E4-0632-67DB-82FC3461F4F3}"/>
                </a:ext>
              </a:extLst>
            </p:cNvPr>
            <p:cNvSpPr>
              <a:spLocks noGrp="1" noRot="1" noMove="1" noResize="1" noEditPoints="1" noAdjustHandles="1" noChangeArrowheads="1" noChangeShapeType="1"/>
            </p:cNvSpPr>
            <p:nvPr/>
          </p:nvSpPr>
          <p:spPr bwMode="auto">
            <a:xfrm>
              <a:off x="1424" y="1591"/>
              <a:ext cx="877"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業、パルプ製造業、輸入木材卸売業、</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2" name="Rectangle 18">
              <a:extLst>
                <a:ext uri="{FF2B5EF4-FFF2-40B4-BE49-F238E27FC236}">
                  <a16:creationId xmlns:a16="http://schemas.microsoft.com/office/drawing/2014/main" id="{FFD56E86-1AD3-D77B-F501-2C86154E3ED9}"/>
                </a:ext>
              </a:extLst>
            </p:cNvPr>
            <p:cNvSpPr>
              <a:spLocks noGrp="1" noRot="1" noMove="1" noResize="1" noEditPoints="1" noAdjustHandles="1" noChangeArrowheads="1" noChangeShapeType="1"/>
            </p:cNvSpPr>
            <p:nvPr/>
          </p:nvSpPr>
          <p:spPr bwMode="auto">
            <a:xfrm>
              <a:off x="1424" y="1701"/>
              <a:ext cx="325"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物品賃貸業</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3" name="Rectangle 19">
              <a:extLst>
                <a:ext uri="{FF2B5EF4-FFF2-40B4-BE49-F238E27FC236}">
                  <a16:creationId xmlns:a16="http://schemas.microsoft.com/office/drawing/2014/main" id="{614160A8-BF8C-3806-1B79-F51FD8FE9223}"/>
                </a:ext>
              </a:extLst>
            </p:cNvPr>
            <p:cNvSpPr>
              <a:spLocks noGrp="1" noRot="1" noMove="1" noResize="1" noEditPoints="1" noAdjustHandles="1" noChangeArrowheads="1" noChangeShapeType="1"/>
            </p:cNvSpPr>
            <p:nvPr/>
          </p:nvSpPr>
          <p:spPr bwMode="auto">
            <a:xfrm>
              <a:off x="3184" y="1591"/>
              <a:ext cx="877"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000000"/>
                  </a:solidFill>
                  <a:effectLst/>
                  <a:latin typeface="ＭＳ ゴシック" panose="020B0609070205080204" pitchFamily="49" charset="-128"/>
                  <a:ea typeface="ＭＳ ゴシック" panose="020B0609070205080204" pitchFamily="49" charset="-128"/>
                </a:rPr>
                <a:t>木材片、おがくずなどすべての木くず</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24" name="Rectangle 20">
              <a:extLst>
                <a:ext uri="{FF2B5EF4-FFF2-40B4-BE49-F238E27FC236}">
                  <a16:creationId xmlns:a16="http://schemas.microsoft.com/office/drawing/2014/main" id="{D0178EA5-40A5-D8F2-8118-ACE41F146DC5}"/>
                </a:ext>
              </a:extLst>
            </p:cNvPr>
            <p:cNvSpPr>
              <a:spLocks noGrp="1" noRot="1" noMove="1" noResize="1" noEditPoints="1" noAdjustHandles="1" noChangeArrowheads="1" noChangeShapeType="1"/>
            </p:cNvSpPr>
            <p:nvPr/>
          </p:nvSpPr>
          <p:spPr bwMode="auto">
            <a:xfrm>
              <a:off x="1424" y="1898"/>
              <a:ext cx="23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建設業</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5" name="Rectangle 21">
              <a:extLst>
                <a:ext uri="{FF2B5EF4-FFF2-40B4-BE49-F238E27FC236}">
                  <a16:creationId xmlns:a16="http://schemas.microsoft.com/office/drawing/2014/main" id="{5032C198-D020-2D4C-86A6-7E1A40A70A16}"/>
                </a:ext>
              </a:extLst>
            </p:cNvPr>
            <p:cNvSpPr>
              <a:spLocks noGrp="1" noRot="1" noMove="1" noResize="1" noEditPoints="1" noAdjustHandles="1" noChangeArrowheads="1" noChangeShapeType="1"/>
            </p:cNvSpPr>
            <p:nvPr/>
          </p:nvSpPr>
          <p:spPr bwMode="auto">
            <a:xfrm>
              <a:off x="3184" y="1842"/>
              <a:ext cx="213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000000"/>
                  </a:solidFill>
                  <a:effectLst/>
                  <a:latin typeface="ＭＳ ゴシック" panose="020B0609070205080204" pitchFamily="49" charset="-128"/>
                  <a:ea typeface="ＭＳ ゴシック" panose="020B0609070205080204" pitchFamily="49" charset="-128"/>
                </a:rPr>
                <a:t>工作物の新築、改築又は除去に伴って出る木くず</a:t>
              </a:r>
              <a:endParaRPr kumimoji="0" lang="en-US" altLang="ja-JP" sz="1200" b="0" i="0" u="none" strike="noStrike" cap="none" normalizeH="0" baseline="0" dirty="0">
                <a:ln>
                  <a:noFill/>
                </a:ln>
                <a:solidFill>
                  <a:srgbClr val="000000"/>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200" b="0" i="0" u="none" strike="noStrike" cap="none" normalizeH="0" baseline="0" dirty="0">
                  <a:ln>
                    <a:noFill/>
                  </a:ln>
                  <a:solidFill>
                    <a:srgbClr val="000000"/>
                  </a:solidFill>
                  <a:effectLst/>
                  <a:latin typeface="ＭＳ ゴシック" panose="020B0609070205080204" pitchFamily="49" charset="-128"/>
                  <a:ea typeface="ＭＳ ゴシック" panose="020B0609070205080204" pitchFamily="49" charset="-128"/>
                </a:rPr>
                <a:t>（梱包用木材を含む）</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26" name="Rectangle 22">
              <a:extLst>
                <a:ext uri="{FF2B5EF4-FFF2-40B4-BE49-F238E27FC236}">
                  <a16:creationId xmlns:a16="http://schemas.microsoft.com/office/drawing/2014/main" id="{89AF18A4-F8C7-90CB-93F3-81FF19078900}"/>
                </a:ext>
              </a:extLst>
            </p:cNvPr>
            <p:cNvSpPr>
              <a:spLocks noGrp="1" noRot="1" noMove="1" noResize="1" noEditPoints="1" noAdjustHandles="1" noChangeArrowheads="1" noChangeShapeType="1"/>
            </p:cNvSpPr>
            <p:nvPr/>
          </p:nvSpPr>
          <p:spPr bwMode="auto">
            <a:xfrm>
              <a:off x="1424" y="2100"/>
              <a:ext cx="325"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すべての業種</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7" name="Rectangle 23">
              <a:extLst>
                <a:ext uri="{FF2B5EF4-FFF2-40B4-BE49-F238E27FC236}">
                  <a16:creationId xmlns:a16="http://schemas.microsoft.com/office/drawing/2014/main" id="{B2A578EE-E0ED-9802-9D8C-D17B526B2E8B}"/>
                </a:ext>
              </a:extLst>
            </p:cNvPr>
            <p:cNvSpPr>
              <a:spLocks noGrp="1" noRot="1" noMove="1" noResize="1" noEditPoints="1" noAdjustHandles="1" noChangeArrowheads="1" noChangeShapeType="1"/>
            </p:cNvSpPr>
            <p:nvPr/>
          </p:nvSpPr>
          <p:spPr bwMode="auto">
            <a:xfrm>
              <a:off x="3184" y="2100"/>
              <a:ext cx="969"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貨物の流通のために使用した木製パレット</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8" name="Rectangle 24">
              <a:extLst>
                <a:ext uri="{FF2B5EF4-FFF2-40B4-BE49-F238E27FC236}">
                  <a16:creationId xmlns:a16="http://schemas.microsoft.com/office/drawing/2014/main" id="{17A23C7C-810F-449B-F67F-EE82F9A6972C}"/>
                </a:ext>
              </a:extLst>
            </p:cNvPr>
            <p:cNvSpPr>
              <a:spLocks noGrp="1" noRot="1" noMove="1" noResize="1" noEditPoints="1" noAdjustHandles="1" noChangeArrowheads="1" noChangeShapeType="1"/>
            </p:cNvSpPr>
            <p:nvPr/>
          </p:nvSpPr>
          <p:spPr bwMode="auto">
            <a:xfrm>
              <a:off x="1424" y="2248"/>
              <a:ext cx="877"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繊維工業（繊維製品製造業を除く。）</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9" name="Rectangle 25">
              <a:extLst>
                <a:ext uri="{FF2B5EF4-FFF2-40B4-BE49-F238E27FC236}">
                  <a16:creationId xmlns:a16="http://schemas.microsoft.com/office/drawing/2014/main" id="{2CA4DC7F-270E-8355-A047-9690A5BAD62F}"/>
                </a:ext>
              </a:extLst>
            </p:cNvPr>
            <p:cNvSpPr>
              <a:spLocks noGrp="1" noRot="1" noMove="1" noResize="1" noEditPoints="1" noAdjustHandles="1" noChangeArrowheads="1" noChangeShapeType="1"/>
            </p:cNvSpPr>
            <p:nvPr/>
          </p:nvSpPr>
          <p:spPr bwMode="auto">
            <a:xfrm>
              <a:off x="3184" y="2248"/>
              <a:ext cx="877"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木綿くず、羊毛くず等の天然繊維くず</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30" name="Rectangle 26">
              <a:extLst>
                <a:ext uri="{FF2B5EF4-FFF2-40B4-BE49-F238E27FC236}">
                  <a16:creationId xmlns:a16="http://schemas.microsoft.com/office/drawing/2014/main" id="{5401CCB8-286F-A9EF-0298-C974D49A593D}"/>
                </a:ext>
              </a:extLst>
            </p:cNvPr>
            <p:cNvSpPr>
              <a:spLocks noGrp="1" noRot="1" noMove="1" noResize="1" noEditPoints="1" noAdjustHandles="1" noChangeArrowheads="1" noChangeShapeType="1"/>
            </p:cNvSpPr>
            <p:nvPr/>
          </p:nvSpPr>
          <p:spPr bwMode="auto">
            <a:xfrm>
              <a:off x="1424" y="2444"/>
              <a:ext cx="23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建設業</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31" name="Rectangle 27">
              <a:extLst>
                <a:ext uri="{FF2B5EF4-FFF2-40B4-BE49-F238E27FC236}">
                  <a16:creationId xmlns:a16="http://schemas.microsoft.com/office/drawing/2014/main" id="{523E1D4B-CB52-2207-454C-2072084A7ACB}"/>
                </a:ext>
              </a:extLst>
            </p:cNvPr>
            <p:cNvSpPr>
              <a:spLocks noGrp="1" noRot="1" noMove="1" noResize="1" noEditPoints="1" noAdjustHandles="1" noChangeArrowheads="1" noChangeShapeType="1"/>
            </p:cNvSpPr>
            <p:nvPr/>
          </p:nvSpPr>
          <p:spPr bwMode="auto">
            <a:xfrm>
              <a:off x="3184" y="2444"/>
              <a:ext cx="115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000000"/>
                  </a:solidFill>
                  <a:effectLst/>
                  <a:latin typeface="ＭＳ ゴシック" panose="020B0609070205080204" pitchFamily="49" charset="-128"/>
                  <a:ea typeface="ＭＳ ゴシック" panose="020B0609070205080204" pitchFamily="49" charset="-128"/>
                </a:rPr>
                <a:t>工作物の新築、改築又は除去に伴って出る繊維くず</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32" name="Rectangle 28">
              <a:extLst>
                <a:ext uri="{FF2B5EF4-FFF2-40B4-BE49-F238E27FC236}">
                  <a16:creationId xmlns:a16="http://schemas.microsoft.com/office/drawing/2014/main" id="{CAE17E5D-4023-14F7-F450-7FB8ECBE230C}"/>
                </a:ext>
              </a:extLst>
            </p:cNvPr>
            <p:cNvSpPr>
              <a:spLocks noGrp="1" noRot="1" noMove="1" noResize="1" noEditPoints="1" noAdjustHandles="1" noChangeArrowheads="1" noChangeShapeType="1"/>
            </p:cNvSpPr>
            <p:nvPr/>
          </p:nvSpPr>
          <p:spPr bwMode="auto">
            <a:xfrm>
              <a:off x="517" y="2751"/>
              <a:ext cx="325"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HG創英角ｺﾞｼｯｸUB" panose="020B0909000000000000" pitchFamily="49" charset="-128"/>
                  <a:ea typeface="HG創英角ｺﾞｼｯｸUB" panose="020B0909000000000000" pitchFamily="49" charset="-128"/>
                </a:rPr>
                <a:t>動植物性残さ</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33" name="Rectangle 29">
              <a:extLst>
                <a:ext uri="{FF2B5EF4-FFF2-40B4-BE49-F238E27FC236}">
                  <a16:creationId xmlns:a16="http://schemas.microsoft.com/office/drawing/2014/main" id="{D43F6A7B-959B-732B-122D-F0FB5185230F}"/>
                </a:ext>
              </a:extLst>
            </p:cNvPr>
            <p:cNvSpPr>
              <a:spLocks noGrp="1" noRot="1" noMove="1" noResize="1" noEditPoints="1" noAdjustHandles="1" noChangeArrowheads="1" noChangeShapeType="1"/>
            </p:cNvSpPr>
            <p:nvPr/>
          </p:nvSpPr>
          <p:spPr bwMode="auto">
            <a:xfrm>
              <a:off x="1424" y="2696"/>
              <a:ext cx="877"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食料品製造業、医薬品製造業、香料製</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34" name="Rectangle 30">
              <a:extLst>
                <a:ext uri="{FF2B5EF4-FFF2-40B4-BE49-F238E27FC236}">
                  <a16:creationId xmlns:a16="http://schemas.microsoft.com/office/drawing/2014/main" id="{9D737311-8F38-6707-AEF4-4F5A75D44D3F}"/>
                </a:ext>
              </a:extLst>
            </p:cNvPr>
            <p:cNvSpPr>
              <a:spLocks noGrp="1" noRot="1" noMove="1" noResize="1" noEditPoints="1" noAdjustHandles="1" noChangeArrowheads="1" noChangeShapeType="1"/>
            </p:cNvSpPr>
            <p:nvPr/>
          </p:nvSpPr>
          <p:spPr bwMode="auto">
            <a:xfrm>
              <a:off x="1424" y="2806"/>
              <a:ext cx="141"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000000"/>
                  </a:solidFill>
                  <a:effectLst/>
                  <a:latin typeface="ＭＳ ゴシック" panose="020B0609070205080204" pitchFamily="49" charset="-128"/>
                  <a:ea typeface="ＭＳ ゴシック" panose="020B0609070205080204" pitchFamily="49" charset="-128"/>
                </a:rPr>
                <a:t>造業</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35" name="Rectangle 31">
              <a:extLst>
                <a:ext uri="{FF2B5EF4-FFF2-40B4-BE49-F238E27FC236}">
                  <a16:creationId xmlns:a16="http://schemas.microsoft.com/office/drawing/2014/main" id="{3787E524-3A86-C949-D046-74ADC9DB3DCA}"/>
                </a:ext>
              </a:extLst>
            </p:cNvPr>
            <p:cNvSpPr>
              <a:spLocks noGrp="1" noRot="1" noMove="1" noResize="1" noEditPoints="1" noAdjustHandles="1" noChangeArrowheads="1" noChangeShapeType="1"/>
            </p:cNvSpPr>
            <p:nvPr/>
          </p:nvSpPr>
          <p:spPr bwMode="auto">
            <a:xfrm>
              <a:off x="3184" y="2640"/>
              <a:ext cx="115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原料として使用した動物や植物にかかる固形状の不</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36" name="Rectangle 32">
              <a:extLst>
                <a:ext uri="{FF2B5EF4-FFF2-40B4-BE49-F238E27FC236}">
                  <a16:creationId xmlns:a16="http://schemas.microsoft.com/office/drawing/2014/main" id="{6F980A25-1813-E483-8BB9-2D3C8A23EFF5}"/>
                </a:ext>
              </a:extLst>
            </p:cNvPr>
            <p:cNvSpPr>
              <a:spLocks noGrp="1" noRot="1" noMove="1" noResize="1" noEditPoints="1" noAdjustHandles="1" noChangeArrowheads="1" noChangeShapeType="1"/>
            </p:cNvSpPr>
            <p:nvPr/>
          </p:nvSpPr>
          <p:spPr bwMode="auto">
            <a:xfrm>
              <a:off x="3184" y="2751"/>
              <a:ext cx="115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要物（あめかす、のりかす、醸造かす、発酵かす、</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37" name="Rectangle 33">
              <a:extLst>
                <a:ext uri="{FF2B5EF4-FFF2-40B4-BE49-F238E27FC236}">
                  <a16:creationId xmlns:a16="http://schemas.microsoft.com/office/drawing/2014/main" id="{5AA95354-F6CD-7BBE-CB4A-5BAA657667F0}"/>
                </a:ext>
              </a:extLst>
            </p:cNvPr>
            <p:cNvSpPr>
              <a:spLocks noGrp="1" noRot="1" noMove="1" noResize="1" noEditPoints="1" noAdjustHandles="1" noChangeArrowheads="1" noChangeShapeType="1"/>
            </p:cNvSpPr>
            <p:nvPr/>
          </p:nvSpPr>
          <p:spPr bwMode="auto">
            <a:xfrm>
              <a:off x="3184" y="2861"/>
              <a:ext cx="509"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魚・獣のあらなど）</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38" name="Rectangle 34">
              <a:extLst>
                <a:ext uri="{FF2B5EF4-FFF2-40B4-BE49-F238E27FC236}">
                  <a16:creationId xmlns:a16="http://schemas.microsoft.com/office/drawing/2014/main" id="{9B2332F7-A65E-517C-DA45-8E7162190F62}"/>
                </a:ext>
              </a:extLst>
            </p:cNvPr>
            <p:cNvSpPr>
              <a:spLocks noGrp="1" noRot="1" noMove="1" noResize="1" noEditPoints="1" noAdjustHandles="1" noChangeArrowheads="1" noChangeShapeType="1"/>
            </p:cNvSpPr>
            <p:nvPr/>
          </p:nvSpPr>
          <p:spPr bwMode="auto">
            <a:xfrm>
              <a:off x="419" y="3058"/>
              <a:ext cx="417"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HG創英角ｺﾞｼｯｸUB" panose="020B0909000000000000" pitchFamily="49" charset="-128"/>
                  <a:ea typeface="HG創英角ｺﾞｼｯｸUB" panose="020B0909000000000000" pitchFamily="49" charset="-128"/>
                </a:rPr>
                <a:t>動物系固形不要物</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39" name="Rectangle 35">
              <a:extLst>
                <a:ext uri="{FF2B5EF4-FFF2-40B4-BE49-F238E27FC236}">
                  <a16:creationId xmlns:a16="http://schemas.microsoft.com/office/drawing/2014/main" id="{C1DBD06A-1A5C-90E0-A412-99146EC9FC9D}"/>
                </a:ext>
              </a:extLst>
            </p:cNvPr>
            <p:cNvSpPr>
              <a:spLocks noGrp="1" noRot="1" noMove="1" noResize="1" noEditPoints="1" noAdjustHandles="1" noChangeArrowheads="1" noChangeShapeType="1"/>
            </p:cNvSpPr>
            <p:nvPr/>
          </p:nvSpPr>
          <p:spPr bwMode="auto">
            <a:xfrm>
              <a:off x="1424" y="3058"/>
              <a:ext cx="509"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と畜場、食鳥処理場</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40" name="Rectangle 36">
              <a:extLst>
                <a:ext uri="{FF2B5EF4-FFF2-40B4-BE49-F238E27FC236}">
                  <a16:creationId xmlns:a16="http://schemas.microsoft.com/office/drawing/2014/main" id="{4ECE73A6-C16F-B923-199F-0298E3376EF7}"/>
                </a:ext>
              </a:extLst>
            </p:cNvPr>
            <p:cNvSpPr>
              <a:spLocks noGrp="1" noRot="1" noMove="1" noResize="1" noEditPoints="1" noAdjustHandles="1" noChangeArrowheads="1" noChangeShapeType="1"/>
            </p:cNvSpPr>
            <p:nvPr/>
          </p:nvSpPr>
          <p:spPr bwMode="auto">
            <a:xfrm>
              <a:off x="3184" y="3003"/>
              <a:ext cx="115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と殺・解体した獣畜、食鳥処理をした食鳥に係る固</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41" name="Rectangle 37">
              <a:extLst>
                <a:ext uri="{FF2B5EF4-FFF2-40B4-BE49-F238E27FC236}">
                  <a16:creationId xmlns:a16="http://schemas.microsoft.com/office/drawing/2014/main" id="{89A877B2-A4D0-A981-1180-072153543CE2}"/>
                </a:ext>
              </a:extLst>
            </p:cNvPr>
            <p:cNvSpPr>
              <a:spLocks noGrp="1" noRot="1" noMove="1" noResize="1" noEditPoints="1" noAdjustHandles="1" noChangeArrowheads="1" noChangeShapeType="1"/>
            </p:cNvSpPr>
            <p:nvPr/>
          </p:nvSpPr>
          <p:spPr bwMode="auto">
            <a:xfrm>
              <a:off x="3184" y="3113"/>
              <a:ext cx="325"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形状不要物</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42" name="Rectangle 38">
              <a:extLst>
                <a:ext uri="{FF2B5EF4-FFF2-40B4-BE49-F238E27FC236}">
                  <a16:creationId xmlns:a16="http://schemas.microsoft.com/office/drawing/2014/main" id="{3D6CBB31-F738-51BC-DCAA-D31AABC5EEC7}"/>
                </a:ext>
              </a:extLst>
            </p:cNvPr>
            <p:cNvSpPr>
              <a:spLocks noGrp="1" noRot="1" noMove="1" noResize="1" noEditPoints="1" noAdjustHandles="1" noChangeArrowheads="1" noChangeShapeType="1"/>
            </p:cNvSpPr>
            <p:nvPr/>
          </p:nvSpPr>
          <p:spPr bwMode="auto">
            <a:xfrm>
              <a:off x="517" y="3309"/>
              <a:ext cx="325"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000000"/>
                  </a:solidFill>
                  <a:effectLst/>
                  <a:latin typeface="HG創英角ｺﾞｼｯｸUB" panose="020B0909000000000000" pitchFamily="49" charset="-128"/>
                  <a:ea typeface="HG創英角ｺﾞｼｯｸUB" panose="020B0909000000000000" pitchFamily="49" charset="-128"/>
                </a:rPr>
                <a:t>家畜のふん尿</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43" name="Rectangle 39">
              <a:extLst>
                <a:ext uri="{FF2B5EF4-FFF2-40B4-BE49-F238E27FC236}">
                  <a16:creationId xmlns:a16="http://schemas.microsoft.com/office/drawing/2014/main" id="{A010D04E-7158-953D-4D4C-F22A5448CA98}"/>
                </a:ext>
              </a:extLst>
            </p:cNvPr>
            <p:cNvSpPr>
              <a:spLocks noGrp="1" noRot="1" noMove="1" noResize="1" noEditPoints="1" noAdjustHandles="1" noChangeArrowheads="1" noChangeShapeType="1"/>
            </p:cNvSpPr>
            <p:nvPr/>
          </p:nvSpPr>
          <p:spPr bwMode="auto">
            <a:xfrm>
              <a:off x="3184" y="3309"/>
              <a:ext cx="969"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牛、馬、豚、ニワトリ、ヤギ、羊等のふん尿</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44" name="Rectangle 40">
              <a:extLst>
                <a:ext uri="{FF2B5EF4-FFF2-40B4-BE49-F238E27FC236}">
                  <a16:creationId xmlns:a16="http://schemas.microsoft.com/office/drawing/2014/main" id="{B8E03C9C-2460-BA9C-0965-FE6B40C6AB77}"/>
                </a:ext>
              </a:extLst>
            </p:cNvPr>
            <p:cNvSpPr>
              <a:spLocks noGrp="1" noRot="1" noMove="1" noResize="1" noEditPoints="1" noAdjustHandles="1" noChangeArrowheads="1" noChangeShapeType="1"/>
            </p:cNvSpPr>
            <p:nvPr/>
          </p:nvSpPr>
          <p:spPr bwMode="auto">
            <a:xfrm>
              <a:off x="566" y="3561"/>
              <a:ext cx="325"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HG創英角ｺﾞｼｯｸUB" panose="020B0909000000000000" pitchFamily="49" charset="-128"/>
                  <a:ea typeface="HG創英角ｺﾞｼｯｸUB" panose="020B0909000000000000" pitchFamily="49" charset="-128"/>
                </a:rPr>
                <a:t>家畜の死体</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45" name="Rectangle 41">
              <a:extLst>
                <a:ext uri="{FF2B5EF4-FFF2-40B4-BE49-F238E27FC236}">
                  <a16:creationId xmlns:a16="http://schemas.microsoft.com/office/drawing/2014/main" id="{31E8238A-E5F5-3C53-FBDE-C89D03AA8133}"/>
                </a:ext>
              </a:extLst>
            </p:cNvPr>
            <p:cNvSpPr>
              <a:spLocks noGrp="1" noRot="1" noMove="1" noResize="1" noEditPoints="1" noAdjustHandles="1" noChangeArrowheads="1" noChangeShapeType="1"/>
            </p:cNvSpPr>
            <p:nvPr/>
          </p:nvSpPr>
          <p:spPr bwMode="auto">
            <a:xfrm>
              <a:off x="3184" y="3561"/>
              <a:ext cx="969"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牛、馬、豚、ニワトリ、ヤギ、羊等の死体</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46" name="Rectangle 42">
              <a:extLst>
                <a:ext uri="{FF2B5EF4-FFF2-40B4-BE49-F238E27FC236}">
                  <a16:creationId xmlns:a16="http://schemas.microsoft.com/office/drawing/2014/main" id="{D1C11729-FCE0-9378-E576-B3AB96083D98}"/>
                </a:ext>
              </a:extLst>
            </p:cNvPr>
            <p:cNvSpPr>
              <a:spLocks noGrp="1" noRot="1" noMove="1" noResize="1" noEditPoints="1" noAdjustHandles="1" noChangeArrowheads="1" noChangeShapeType="1"/>
            </p:cNvSpPr>
            <p:nvPr/>
          </p:nvSpPr>
          <p:spPr bwMode="auto">
            <a:xfrm>
              <a:off x="664" y="1787"/>
              <a:ext cx="23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HG創英角ｺﾞｼｯｸUB" panose="020B0909000000000000" pitchFamily="49" charset="-128"/>
                  <a:ea typeface="HG創英角ｺﾞｼｯｸUB" panose="020B0909000000000000" pitchFamily="49" charset="-128"/>
                </a:rPr>
                <a:t>木くず</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47" name="Rectangle 43">
              <a:extLst>
                <a:ext uri="{FF2B5EF4-FFF2-40B4-BE49-F238E27FC236}">
                  <a16:creationId xmlns:a16="http://schemas.microsoft.com/office/drawing/2014/main" id="{D40E061C-CEFC-F4D6-2635-74F88F012101}"/>
                </a:ext>
              </a:extLst>
            </p:cNvPr>
            <p:cNvSpPr>
              <a:spLocks noGrp="1" noRot="1" noMove="1" noResize="1" noEditPoints="1" noAdjustHandles="1" noChangeArrowheads="1" noChangeShapeType="1"/>
            </p:cNvSpPr>
            <p:nvPr/>
          </p:nvSpPr>
          <p:spPr bwMode="auto">
            <a:xfrm>
              <a:off x="615" y="2370"/>
              <a:ext cx="23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HG創英角ｺﾞｼｯｸUB" panose="020B0909000000000000" pitchFamily="49" charset="-128"/>
                  <a:ea typeface="HG創英角ｺﾞｼｯｸUB" panose="020B0909000000000000" pitchFamily="49" charset="-128"/>
                </a:rPr>
                <a:t>繊維くず</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48" name="Rectangle 44">
              <a:extLst>
                <a:ext uri="{FF2B5EF4-FFF2-40B4-BE49-F238E27FC236}">
                  <a16:creationId xmlns:a16="http://schemas.microsoft.com/office/drawing/2014/main" id="{64E46A71-3BC4-6414-F605-9792FBFF6BE1}"/>
                </a:ext>
              </a:extLst>
            </p:cNvPr>
            <p:cNvSpPr>
              <a:spLocks noGrp="1" noRot="1" noMove="1" noResize="1" noEditPoints="1" noAdjustHandles="1" noChangeArrowheads="1" noChangeShapeType="1"/>
            </p:cNvSpPr>
            <p:nvPr/>
          </p:nvSpPr>
          <p:spPr bwMode="auto">
            <a:xfrm>
              <a:off x="1424" y="3432"/>
              <a:ext cx="23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rPr>
                <a:t>畜産農業</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49" name="Rectangle 45">
              <a:extLst>
                <a:ext uri="{FF2B5EF4-FFF2-40B4-BE49-F238E27FC236}">
                  <a16:creationId xmlns:a16="http://schemas.microsoft.com/office/drawing/2014/main" id="{AB454081-27A5-29BC-345D-EB1932434E8D}"/>
                </a:ext>
              </a:extLst>
            </p:cNvPr>
            <p:cNvSpPr>
              <a:spLocks noGrp="1" noRot="1" noMove="1" noResize="1" noEditPoints="1" noAdjustHandles="1" noChangeArrowheads="1" noChangeShapeType="1"/>
            </p:cNvSpPr>
            <p:nvPr/>
          </p:nvSpPr>
          <p:spPr bwMode="auto">
            <a:xfrm>
              <a:off x="664" y="1161"/>
              <a:ext cx="23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HG創英角ｺﾞｼｯｸUB" panose="020B0909000000000000" pitchFamily="49" charset="-128"/>
                  <a:ea typeface="HG創英角ｺﾞｼｯｸUB" panose="020B0909000000000000" pitchFamily="49" charset="-128"/>
                </a:rPr>
                <a:t>紙くず</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50" name="Line 46">
              <a:extLst>
                <a:ext uri="{FF2B5EF4-FFF2-40B4-BE49-F238E27FC236}">
                  <a16:creationId xmlns:a16="http://schemas.microsoft.com/office/drawing/2014/main" id="{1AA572B0-B9A2-0AFF-AA3C-4368B251A209}"/>
                </a:ext>
              </a:extLst>
            </p:cNvPr>
            <p:cNvSpPr>
              <a:spLocks noGrp="1" noRot="1" noMove="1" noResize="1" noEditPoints="1" noAdjustHandles="1" noChangeArrowheads="1" noChangeShapeType="1"/>
            </p:cNvSpPr>
            <p:nvPr/>
          </p:nvSpPr>
          <p:spPr bwMode="auto">
            <a:xfrm>
              <a:off x="1406" y="805"/>
              <a:ext cx="0" cy="13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Rectangle 47">
              <a:extLst>
                <a:ext uri="{FF2B5EF4-FFF2-40B4-BE49-F238E27FC236}">
                  <a16:creationId xmlns:a16="http://schemas.microsoft.com/office/drawing/2014/main" id="{928C8F03-E629-7AEE-D627-215457AD198F}"/>
                </a:ext>
              </a:extLst>
            </p:cNvPr>
            <p:cNvSpPr>
              <a:spLocks noGrp="1" noRot="1" noMove="1" noResize="1" noEditPoints="1" noAdjustHandles="1" noChangeArrowheads="1" noChangeShapeType="1"/>
            </p:cNvSpPr>
            <p:nvPr/>
          </p:nvSpPr>
          <p:spPr bwMode="auto">
            <a:xfrm>
              <a:off x="1406" y="805"/>
              <a:ext cx="6" cy="13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Line 48">
              <a:extLst>
                <a:ext uri="{FF2B5EF4-FFF2-40B4-BE49-F238E27FC236}">
                  <a16:creationId xmlns:a16="http://schemas.microsoft.com/office/drawing/2014/main" id="{1EEDB1A4-71A7-A312-E5BD-D51387AB76F5}"/>
                </a:ext>
              </a:extLst>
            </p:cNvPr>
            <p:cNvSpPr>
              <a:spLocks noGrp="1" noRot="1" noMove="1" noResize="1" noEditPoints="1" noAdjustHandles="1" noChangeArrowheads="1" noChangeShapeType="1"/>
            </p:cNvSpPr>
            <p:nvPr/>
          </p:nvSpPr>
          <p:spPr bwMode="auto">
            <a:xfrm>
              <a:off x="3166" y="805"/>
              <a:ext cx="0" cy="13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Rectangle 49">
              <a:extLst>
                <a:ext uri="{FF2B5EF4-FFF2-40B4-BE49-F238E27FC236}">
                  <a16:creationId xmlns:a16="http://schemas.microsoft.com/office/drawing/2014/main" id="{63619EAE-0BBC-5CAE-7043-65771234BE82}"/>
                </a:ext>
              </a:extLst>
            </p:cNvPr>
            <p:cNvSpPr>
              <a:spLocks noGrp="1" noRot="1" noMove="1" noResize="1" noEditPoints="1" noAdjustHandles="1" noChangeArrowheads="1" noChangeShapeType="1"/>
            </p:cNvSpPr>
            <p:nvPr/>
          </p:nvSpPr>
          <p:spPr bwMode="auto">
            <a:xfrm>
              <a:off x="3166" y="805"/>
              <a:ext cx="6" cy="13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Line 50">
              <a:extLst>
                <a:ext uri="{FF2B5EF4-FFF2-40B4-BE49-F238E27FC236}">
                  <a16:creationId xmlns:a16="http://schemas.microsoft.com/office/drawing/2014/main" id="{1FC8B306-974C-95FB-8914-B8FF5CFD9C11}"/>
                </a:ext>
              </a:extLst>
            </p:cNvPr>
            <p:cNvSpPr>
              <a:spLocks noGrp="1" noRot="1" noMove="1" noResize="1" noEditPoints="1" noAdjustHandles="1" noChangeArrowheads="1" noChangeShapeType="1"/>
            </p:cNvSpPr>
            <p:nvPr/>
          </p:nvSpPr>
          <p:spPr bwMode="auto">
            <a:xfrm>
              <a:off x="216" y="3475"/>
              <a:ext cx="119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Rectangle 51">
              <a:extLst>
                <a:ext uri="{FF2B5EF4-FFF2-40B4-BE49-F238E27FC236}">
                  <a16:creationId xmlns:a16="http://schemas.microsoft.com/office/drawing/2014/main" id="{8DF9A316-2368-1619-5E29-D35A3611B230}"/>
                </a:ext>
              </a:extLst>
            </p:cNvPr>
            <p:cNvSpPr>
              <a:spLocks noGrp="1" noRot="1" noMove="1" noResize="1" noEditPoints="1" noAdjustHandles="1" noChangeArrowheads="1" noChangeShapeType="1"/>
            </p:cNvSpPr>
            <p:nvPr/>
          </p:nvSpPr>
          <p:spPr bwMode="auto">
            <a:xfrm>
              <a:off x="216" y="3475"/>
              <a:ext cx="119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Rectangle 52">
              <a:extLst>
                <a:ext uri="{FF2B5EF4-FFF2-40B4-BE49-F238E27FC236}">
                  <a16:creationId xmlns:a16="http://schemas.microsoft.com/office/drawing/2014/main" id="{20713E57-BF99-77DF-5908-1B7633882593}"/>
                </a:ext>
              </a:extLst>
            </p:cNvPr>
            <p:cNvSpPr>
              <a:spLocks noGrp="1" noRot="1" noMove="1" noResize="1" noEditPoints="1" noAdjustHandles="1" noChangeArrowheads="1" noChangeShapeType="1"/>
            </p:cNvSpPr>
            <p:nvPr/>
          </p:nvSpPr>
          <p:spPr bwMode="auto">
            <a:xfrm>
              <a:off x="204" y="793"/>
              <a:ext cx="12" cy="294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Line 53">
              <a:extLst>
                <a:ext uri="{FF2B5EF4-FFF2-40B4-BE49-F238E27FC236}">
                  <a16:creationId xmlns:a16="http://schemas.microsoft.com/office/drawing/2014/main" id="{9511F93E-B0E5-6ECA-C23B-A6641402C671}"/>
                </a:ext>
              </a:extLst>
            </p:cNvPr>
            <p:cNvSpPr>
              <a:spLocks noGrp="1" noRot="1" noMove="1" noResize="1" noEditPoints="1" noAdjustHandles="1" noChangeArrowheads="1" noChangeShapeType="1"/>
            </p:cNvSpPr>
            <p:nvPr/>
          </p:nvSpPr>
          <p:spPr bwMode="auto">
            <a:xfrm>
              <a:off x="1406" y="959"/>
              <a:ext cx="0" cy="276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Rectangle 54">
              <a:extLst>
                <a:ext uri="{FF2B5EF4-FFF2-40B4-BE49-F238E27FC236}">
                  <a16:creationId xmlns:a16="http://schemas.microsoft.com/office/drawing/2014/main" id="{1ECDF61A-78A2-1A59-C4FB-C2D2107CE53C}"/>
                </a:ext>
              </a:extLst>
            </p:cNvPr>
            <p:cNvSpPr>
              <a:spLocks noGrp="1" noRot="1" noMove="1" noResize="1" noEditPoints="1" noAdjustHandles="1" noChangeArrowheads="1" noChangeShapeType="1"/>
            </p:cNvSpPr>
            <p:nvPr/>
          </p:nvSpPr>
          <p:spPr bwMode="auto">
            <a:xfrm>
              <a:off x="1406" y="959"/>
              <a:ext cx="6" cy="2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Line 55">
              <a:extLst>
                <a:ext uri="{FF2B5EF4-FFF2-40B4-BE49-F238E27FC236}">
                  <a16:creationId xmlns:a16="http://schemas.microsoft.com/office/drawing/2014/main" id="{05CF9BB4-5D97-C8DA-9260-3EBAC5B49C09}"/>
                </a:ext>
              </a:extLst>
            </p:cNvPr>
            <p:cNvSpPr>
              <a:spLocks noGrp="1" noRot="1" noMove="1" noResize="1" noEditPoints="1" noAdjustHandles="1" noChangeArrowheads="1" noChangeShapeType="1"/>
            </p:cNvSpPr>
            <p:nvPr/>
          </p:nvSpPr>
          <p:spPr bwMode="auto">
            <a:xfrm>
              <a:off x="3166" y="959"/>
              <a:ext cx="0" cy="276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Rectangle 56">
              <a:extLst>
                <a:ext uri="{FF2B5EF4-FFF2-40B4-BE49-F238E27FC236}">
                  <a16:creationId xmlns:a16="http://schemas.microsoft.com/office/drawing/2014/main" id="{C3E9B422-CAB5-D6D9-B921-FEDECACB2E4C}"/>
                </a:ext>
              </a:extLst>
            </p:cNvPr>
            <p:cNvSpPr>
              <a:spLocks noGrp="1" noRot="1" noMove="1" noResize="1" noEditPoints="1" noAdjustHandles="1" noChangeArrowheads="1" noChangeShapeType="1"/>
            </p:cNvSpPr>
            <p:nvPr/>
          </p:nvSpPr>
          <p:spPr bwMode="auto">
            <a:xfrm>
              <a:off x="3166" y="959"/>
              <a:ext cx="6" cy="2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Rectangle 57">
              <a:extLst>
                <a:ext uri="{FF2B5EF4-FFF2-40B4-BE49-F238E27FC236}">
                  <a16:creationId xmlns:a16="http://schemas.microsoft.com/office/drawing/2014/main" id="{450C08EB-AC94-1F00-3A86-D841212AB04F}"/>
                </a:ext>
              </a:extLst>
            </p:cNvPr>
            <p:cNvSpPr>
              <a:spLocks noGrp="1" noRot="1" noMove="1" noResize="1" noEditPoints="1" noAdjustHandles="1" noChangeArrowheads="1" noChangeShapeType="1"/>
            </p:cNvSpPr>
            <p:nvPr/>
          </p:nvSpPr>
          <p:spPr bwMode="auto">
            <a:xfrm>
              <a:off x="5460" y="805"/>
              <a:ext cx="12" cy="292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Rectangle 58">
              <a:extLst>
                <a:ext uri="{FF2B5EF4-FFF2-40B4-BE49-F238E27FC236}">
                  <a16:creationId xmlns:a16="http://schemas.microsoft.com/office/drawing/2014/main" id="{7EFEC420-011B-186C-98F2-82C4C4E3E507}"/>
                </a:ext>
              </a:extLst>
            </p:cNvPr>
            <p:cNvSpPr>
              <a:spLocks noGrp="1" noRot="1" noMove="1" noResize="1" noEditPoints="1" noAdjustHandles="1" noChangeArrowheads="1" noChangeShapeType="1"/>
            </p:cNvSpPr>
            <p:nvPr/>
          </p:nvSpPr>
          <p:spPr bwMode="auto">
            <a:xfrm>
              <a:off x="216" y="793"/>
              <a:ext cx="5256"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Line 59">
              <a:extLst>
                <a:ext uri="{FF2B5EF4-FFF2-40B4-BE49-F238E27FC236}">
                  <a16:creationId xmlns:a16="http://schemas.microsoft.com/office/drawing/2014/main" id="{30322A92-2EF8-2554-48A4-173FCC42480C}"/>
                </a:ext>
              </a:extLst>
            </p:cNvPr>
            <p:cNvSpPr>
              <a:spLocks noGrp="1" noRot="1" noMove="1" noResize="1" noEditPoints="1" noAdjustHandles="1" noChangeArrowheads="1" noChangeShapeType="1"/>
            </p:cNvSpPr>
            <p:nvPr/>
          </p:nvSpPr>
          <p:spPr bwMode="auto">
            <a:xfrm>
              <a:off x="216" y="940"/>
              <a:ext cx="524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Rectangle 60">
              <a:extLst>
                <a:ext uri="{FF2B5EF4-FFF2-40B4-BE49-F238E27FC236}">
                  <a16:creationId xmlns:a16="http://schemas.microsoft.com/office/drawing/2014/main" id="{7FBA3CB7-CC68-727D-3073-CEA933179EC8}"/>
                </a:ext>
              </a:extLst>
            </p:cNvPr>
            <p:cNvSpPr>
              <a:spLocks noGrp="1" noRot="1" noMove="1" noResize="1" noEditPoints="1" noAdjustHandles="1" noChangeArrowheads="1" noChangeShapeType="1"/>
            </p:cNvSpPr>
            <p:nvPr/>
          </p:nvSpPr>
          <p:spPr bwMode="auto">
            <a:xfrm>
              <a:off x="216" y="940"/>
              <a:ext cx="524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Line 61">
              <a:extLst>
                <a:ext uri="{FF2B5EF4-FFF2-40B4-BE49-F238E27FC236}">
                  <a16:creationId xmlns:a16="http://schemas.microsoft.com/office/drawing/2014/main" id="{58B5022D-2A09-26D6-AA35-E0736DC78486}"/>
                </a:ext>
              </a:extLst>
            </p:cNvPr>
            <p:cNvSpPr>
              <a:spLocks noGrp="1" noRot="1" noMove="1" noResize="1" noEditPoints="1" noAdjustHandles="1" noChangeArrowheads="1" noChangeShapeType="1"/>
            </p:cNvSpPr>
            <p:nvPr/>
          </p:nvSpPr>
          <p:spPr bwMode="auto">
            <a:xfrm>
              <a:off x="216" y="952"/>
              <a:ext cx="524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Rectangle 62">
              <a:extLst>
                <a:ext uri="{FF2B5EF4-FFF2-40B4-BE49-F238E27FC236}">
                  <a16:creationId xmlns:a16="http://schemas.microsoft.com/office/drawing/2014/main" id="{501FBC83-749A-285B-9DCE-1BA1A110FBC5}"/>
                </a:ext>
              </a:extLst>
            </p:cNvPr>
            <p:cNvSpPr>
              <a:spLocks noGrp="1" noRot="1" noMove="1" noResize="1" noEditPoints="1" noAdjustHandles="1" noChangeArrowheads="1" noChangeShapeType="1"/>
            </p:cNvSpPr>
            <p:nvPr/>
          </p:nvSpPr>
          <p:spPr bwMode="auto">
            <a:xfrm>
              <a:off x="216" y="952"/>
              <a:ext cx="5244"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Line 63">
              <a:extLst>
                <a:ext uri="{FF2B5EF4-FFF2-40B4-BE49-F238E27FC236}">
                  <a16:creationId xmlns:a16="http://schemas.microsoft.com/office/drawing/2014/main" id="{3779DE0E-AA68-A92D-D5FA-4DDCEC6945F6}"/>
                </a:ext>
              </a:extLst>
            </p:cNvPr>
            <p:cNvSpPr>
              <a:spLocks noGrp="1" noRot="1" noMove="1" noResize="1" noEditPoints="1" noAdjustHandles="1" noChangeArrowheads="1" noChangeShapeType="1"/>
            </p:cNvSpPr>
            <p:nvPr/>
          </p:nvSpPr>
          <p:spPr bwMode="auto">
            <a:xfrm>
              <a:off x="1412" y="1198"/>
              <a:ext cx="404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Rectangle 64">
              <a:extLst>
                <a:ext uri="{FF2B5EF4-FFF2-40B4-BE49-F238E27FC236}">
                  <a16:creationId xmlns:a16="http://schemas.microsoft.com/office/drawing/2014/main" id="{4B041BB7-F8C6-09EC-98FA-10D64FDD00EE}"/>
                </a:ext>
              </a:extLst>
            </p:cNvPr>
            <p:cNvSpPr>
              <a:spLocks noGrp="1" noRot="1" noMove="1" noResize="1" noEditPoints="1" noAdjustHandles="1" noChangeArrowheads="1" noChangeShapeType="1"/>
            </p:cNvSpPr>
            <p:nvPr/>
          </p:nvSpPr>
          <p:spPr bwMode="auto">
            <a:xfrm>
              <a:off x="1412" y="1198"/>
              <a:ext cx="4048"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Line 65">
              <a:extLst>
                <a:ext uri="{FF2B5EF4-FFF2-40B4-BE49-F238E27FC236}">
                  <a16:creationId xmlns:a16="http://schemas.microsoft.com/office/drawing/2014/main" id="{ADB7CCC1-318B-267E-39DD-6107A2C19082}"/>
                </a:ext>
              </a:extLst>
            </p:cNvPr>
            <p:cNvSpPr>
              <a:spLocks noGrp="1" noRot="1" noMove="1" noResize="1" noEditPoints="1" noAdjustHandles="1" noChangeArrowheads="1" noChangeShapeType="1"/>
            </p:cNvSpPr>
            <p:nvPr/>
          </p:nvSpPr>
          <p:spPr bwMode="auto">
            <a:xfrm>
              <a:off x="216" y="1450"/>
              <a:ext cx="524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Rectangle 66">
              <a:extLst>
                <a:ext uri="{FF2B5EF4-FFF2-40B4-BE49-F238E27FC236}">
                  <a16:creationId xmlns:a16="http://schemas.microsoft.com/office/drawing/2014/main" id="{499DB135-C462-FDD1-20C5-A70AF88834A9}"/>
                </a:ext>
              </a:extLst>
            </p:cNvPr>
            <p:cNvSpPr>
              <a:spLocks noGrp="1" noRot="1" noMove="1" noResize="1" noEditPoints="1" noAdjustHandles="1" noChangeArrowheads="1" noChangeShapeType="1"/>
            </p:cNvSpPr>
            <p:nvPr/>
          </p:nvSpPr>
          <p:spPr bwMode="auto">
            <a:xfrm>
              <a:off x="216" y="1450"/>
              <a:ext cx="524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Line 67">
              <a:extLst>
                <a:ext uri="{FF2B5EF4-FFF2-40B4-BE49-F238E27FC236}">
                  <a16:creationId xmlns:a16="http://schemas.microsoft.com/office/drawing/2014/main" id="{2D6465CC-B2B6-9773-91A0-99F3F984E0B5}"/>
                </a:ext>
              </a:extLst>
            </p:cNvPr>
            <p:cNvSpPr>
              <a:spLocks noGrp="1" noRot="1" noMove="1" noResize="1" noEditPoints="1" noAdjustHandles="1" noChangeArrowheads="1" noChangeShapeType="1"/>
            </p:cNvSpPr>
            <p:nvPr/>
          </p:nvSpPr>
          <p:spPr bwMode="auto">
            <a:xfrm>
              <a:off x="1412" y="1812"/>
              <a:ext cx="404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Rectangle 68">
              <a:extLst>
                <a:ext uri="{FF2B5EF4-FFF2-40B4-BE49-F238E27FC236}">
                  <a16:creationId xmlns:a16="http://schemas.microsoft.com/office/drawing/2014/main" id="{F6EB7E63-D682-0E20-4E6B-D2D982F53AB6}"/>
                </a:ext>
              </a:extLst>
            </p:cNvPr>
            <p:cNvSpPr>
              <a:spLocks noGrp="1" noRot="1" noMove="1" noResize="1" noEditPoints="1" noAdjustHandles="1" noChangeArrowheads="1" noChangeShapeType="1"/>
            </p:cNvSpPr>
            <p:nvPr/>
          </p:nvSpPr>
          <p:spPr bwMode="auto">
            <a:xfrm>
              <a:off x="1412" y="1812"/>
              <a:ext cx="4048"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Line 69">
              <a:extLst>
                <a:ext uri="{FF2B5EF4-FFF2-40B4-BE49-F238E27FC236}">
                  <a16:creationId xmlns:a16="http://schemas.microsoft.com/office/drawing/2014/main" id="{BEC9C573-DA58-0365-1788-1D66BDBA8621}"/>
                </a:ext>
              </a:extLst>
            </p:cNvPr>
            <p:cNvSpPr>
              <a:spLocks noGrp="1" noRot="1" noMove="1" noResize="1" noEditPoints="1" noAdjustHandles="1" noChangeArrowheads="1" noChangeShapeType="1"/>
            </p:cNvSpPr>
            <p:nvPr/>
          </p:nvSpPr>
          <p:spPr bwMode="auto">
            <a:xfrm>
              <a:off x="1412" y="2063"/>
              <a:ext cx="404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Rectangle 70">
              <a:extLst>
                <a:ext uri="{FF2B5EF4-FFF2-40B4-BE49-F238E27FC236}">
                  <a16:creationId xmlns:a16="http://schemas.microsoft.com/office/drawing/2014/main" id="{B4B01C10-EDD3-5886-E7BC-AF54C7669008}"/>
                </a:ext>
              </a:extLst>
            </p:cNvPr>
            <p:cNvSpPr>
              <a:spLocks noGrp="1" noRot="1" noMove="1" noResize="1" noEditPoints="1" noAdjustHandles="1" noChangeArrowheads="1" noChangeShapeType="1"/>
            </p:cNvSpPr>
            <p:nvPr/>
          </p:nvSpPr>
          <p:spPr bwMode="auto">
            <a:xfrm>
              <a:off x="1412" y="2063"/>
              <a:ext cx="4048"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Line 71">
              <a:extLst>
                <a:ext uri="{FF2B5EF4-FFF2-40B4-BE49-F238E27FC236}">
                  <a16:creationId xmlns:a16="http://schemas.microsoft.com/office/drawing/2014/main" id="{1694C311-84C3-E94C-C8B5-8584E0A525CA}"/>
                </a:ext>
              </a:extLst>
            </p:cNvPr>
            <p:cNvSpPr>
              <a:spLocks noGrp="1" noRot="1" noMove="1" noResize="1" noEditPoints="1" noAdjustHandles="1" noChangeArrowheads="1" noChangeShapeType="1"/>
            </p:cNvSpPr>
            <p:nvPr/>
          </p:nvSpPr>
          <p:spPr bwMode="auto">
            <a:xfrm>
              <a:off x="216" y="2211"/>
              <a:ext cx="524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Rectangle 72">
              <a:extLst>
                <a:ext uri="{FF2B5EF4-FFF2-40B4-BE49-F238E27FC236}">
                  <a16:creationId xmlns:a16="http://schemas.microsoft.com/office/drawing/2014/main" id="{0F40F10F-6812-6326-996F-9378622942AA}"/>
                </a:ext>
              </a:extLst>
            </p:cNvPr>
            <p:cNvSpPr>
              <a:spLocks noGrp="1" noRot="1" noMove="1" noResize="1" noEditPoints="1" noAdjustHandles="1" noChangeArrowheads="1" noChangeShapeType="1"/>
            </p:cNvSpPr>
            <p:nvPr/>
          </p:nvSpPr>
          <p:spPr bwMode="auto">
            <a:xfrm>
              <a:off x="216" y="2211"/>
              <a:ext cx="524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Line 73">
              <a:extLst>
                <a:ext uri="{FF2B5EF4-FFF2-40B4-BE49-F238E27FC236}">
                  <a16:creationId xmlns:a16="http://schemas.microsoft.com/office/drawing/2014/main" id="{2D105729-5AC0-B288-3E73-F739D2BC92EF}"/>
                </a:ext>
              </a:extLst>
            </p:cNvPr>
            <p:cNvSpPr>
              <a:spLocks noGrp="1" noRot="1" noMove="1" noResize="1" noEditPoints="1" noAdjustHandles="1" noChangeArrowheads="1" noChangeShapeType="1"/>
            </p:cNvSpPr>
            <p:nvPr/>
          </p:nvSpPr>
          <p:spPr bwMode="auto">
            <a:xfrm>
              <a:off x="1412" y="2358"/>
              <a:ext cx="404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Rectangle 74">
              <a:extLst>
                <a:ext uri="{FF2B5EF4-FFF2-40B4-BE49-F238E27FC236}">
                  <a16:creationId xmlns:a16="http://schemas.microsoft.com/office/drawing/2014/main" id="{257E4D47-D04F-5658-467B-41158C403E09}"/>
                </a:ext>
              </a:extLst>
            </p:cNvPr>
            <p:cNvSpPr>
              <a:spLocks noGrp="1" noRot="1" noMove="1" noResize="1" noEditPoints="1" noAdjustHandles="1" noChangeArrowheads="1" noChangeShapeType="1"/>
            </p:cNvSpPr>
            <p:nvPr/>
          </p:nvSpPr>
          <p:spPr bwMode="auto">
            <a:xfrm>
              <a:off x="1412" y="2358"/>
              <a:ext cx="4048"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Line 75">
              <a:extLst>
                <a:ext uri="{FF2B5EF4-FFF2-40B4-BE49-F238E27FC236}">
                  <a16:creationId xmlns:a16="http://schemas.microsoft.com/office/drawing/2014/main" id="{2B15E133-52FD-FEDA-BE87-3EA402FC5B54}"/>
                </a:ext>
              </a:extLst>
            </p:cNvPr>
            <p:cNvSpPr>
              <a:spLocks noGrp="1" noRot="1" noMove="1" noResize="1" noEditPoints="1" noAdjustHandles="1" noChangeArrowheads="1" noChangeShapeType="1"/>
            </p:cNvSpPr>
            <p:nvPr/>
          </p:nvSpPr>
          <p:spPr bwMode="auto">
            <a:xfrm>
              <a:off x="216" y="2610"/>
              <a:ext cx="524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Rectangle 76">
              <a:extLst>
                <a:ext uri="{FF2B5EF4-FFF2-40B4-BE49-F238E27FC236}">
                  <a16:creationId xmlns:a16="http://schemas.microsoft.com/office/drawing/2014/main" id="{1642C4A2-D3CF-368F-27E3-E10A1BF33B17}"/>
                </a:ext>
              </a:extLst>
            </p:cNvPr>
            <p:cNvSpPr>
              <a:spLocks noGrp="1" noRot="1" noMove="1" noResize="1" noEditPoints="1" noAdjustHandles="1" noChangeArrowheads="1" noChangeShapeType="1"/>
            </p:cNvSpPr>
            <p:nvPr/>
          </p:nvSpPr>
          <p:spPr bwMode="auto">
            <a:xfrm>
              <a:off x="216" y="2610"/>
              <a:ext cx="524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Line 77">
              <a:extLst>
                <a:ext uri="{FF2B5EF4-FFF2-40B4-BE49-F238E27FC236}">
                  <a16:creationId xmlns:a16="http://schemas.microsoft.com/office/drawing/2014/main" id="{0A35A020-2D42-F2AA-5FDB-3F5B207C0E2C}"/>
                </a:ext>
              </a:extLst>
            </p:cNvPr>
            <p:cNvSpPr>
              <a:spLocks noGrp="1" noRot="1" noMove="1" noResize="1" noEditPoints="1" noAdjustHandles="1" noChangeArrowheads="1" noChangeShapeType="1"/>
            </p:cNvSpPr>
            <p:nvPr/>
          </p:nvSpPr>
          <p:spPr bwMode="auto">
            <a:xfrm>
              <a:off x="216" y="2972"/>
              <a:ext cx="524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Rectangle 78">
              <a:extLst>
                <a:ext uri="{FF2B5EF4-FFF2-40B4-BE49-F238E27FC236}">
                  <a16:creationId xmlns:a16="http://schemas.microsoft.com/office/drawing/2014/main" id="{443A14E8-725B-DDAA-B2D6-E0D7CEF2B77E}"/>
                </a:ext>
              </a:extLst>
            </p:cNvPr>
            <p:cNvSpPr>
              <a:spLocks noGrp="1" noRot="1" noMove="1" noResize="1" noEditPoints="1" noAdjustHandles="1" noChangeArrowheads="1" noChangeShapeType="1"/>
            </p:cNvSpPr>
            <p:nvPr/>
          </p:nvSpPr>
          <p:spPr bwMode="auto">
            <a:xfrm>
              <a:off x="216" y="2972"/>
              <a:ext cx="524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Line 79">
              <a:extLst>
                <a:ext uri="{FF2B5EF4-FFF2-40B4-BE49-F238E27FC236}">
                  <a16:creationId xmlns:a16="http://schemas.microsoft.com/office/drawing/2014/main" id="{5F6117AB-07AC-BF6D-13AA-B5AD74C41307}"/>
                </a:ext>
              </a:extLst>
            </p:cNvPr>
            <p:cNvSpPr>
              <a:spLocks noGrp="1" noRot="1" noMove="1" noResize="1" noEditPoints="1" noAdjustHandles="1" noChangeArrowheads="1" noChangeShapeType="1"/>
            </p:cNvSpPr>
            <p:nvPr/>
          </p:nvSpPr>
          <p:spPr bwMode="auto">
            <a:xfrm>
              <a:off x="216" y="3224"/>
              <a:ext cx="524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Rectangle 80">
              <a:extLst>
                <a:ext uri="{FF2B5EF4-FFF2-40B4-BE49-F238E27FC236}">
                  <a16:creationId xmlns:a16="http://schemas.microsoft.com/office/drawing/2014/main" id="{BDE4BCBB-9EBB-4B5E-37B9-F16F52640694}"/>
                </a:ext>
              </a:extLst>
            </p:cNvPr>
            <p:cNvSpPr>
              <a:spLocks noGrp="1" noRot="1" noMove="1" noResize="1" noEditPoints="1" noAdjustHandles="1" noChangeArrowheads="1" noChangeShapeType="1"/>
            </p:cNvSpPr>
            <p:nvPr/>
          </p:nvSpPr>
          <p:spPr bwMode="auto">
            <a:xfrm>
              <a:off x="216" y="3224"/>
              <a:ext cx="524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Line 81">
              <a:extLst>
                <a:ext uri="{FF2B5EF4-FFF2-40B4-BE49-F238E27FC236}">
                  <a16:creationId xmlns:a16="http://schemas.microsoft.com/office/drawing/2014/main" id="{4C3CF396-8341-3EE2-DA81-025827E554C8}"/>
                </a:ext>
              </a:extLst>
            </p:cNvPr>
            <p:cNvSpPr>
              <a:spLocks noGrp="1" noRot="1" noMove="1" noResize="1" noEditPoints="1" noAdjustHandles="1" noChangeArrowheads="1" noChangeShapeType="1"/>
            </p:cNvSpPr>
            <p:nvPr/>
          </p:nvSpPr>
          <p:spPr bwMode="auto">
            <a:xfrm>
              <a:off x="3172" y="3475"/>
              <a:ext cx="22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Rectangle 82">
              <a:extLst>
                <a:ext uri="{FF2B5EF4-FFF2-40B4-BE49-F238E27FC236}">
                  <a16:creationId xmlns:a16="http://schemas.microsoft.com/office/drawing/2014/main" id="{1F40AD9E-2E03-B145-6491-E710864E367C}"/>
                </a:ext>
              </a:extLst>
            </p:cNvPr>
            <p:cNvSpPr>
              <a:spLocks noGrp="1" noRot="1" noMove="1" noResize="1" noEditPoints="1" noAdjustHandles="1" noChangeArrowheads="1" noChangeShapeType="1"/>
            </p:cNvSpPr>
            <p:nvPr/>
          </p:nvSpPr>
          <p:spPr bwMode="auto">
            <a:xfrm>
              <a:off x="3172" y="3475"/>
              <a:ext cx="2288"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Rectangle 83">
              <a:extLst>
                <a:ext uri="{FF2B5EF4-FFF2-40B4-BE49-F238E27FC236}">
                  <a16:creationId xmlns:a16="http://schemas.microsoft.com/office/drawing/2014/main" id="{89F4CB19-3F7C-603E-4E34-B5EADBB74677}"/>
                </a:ext>
              </a:extLst>
            </p:cNvPr>
            <p:cNvSpPr>
              <a:spLocks noGrp="1" noRot="1" noMove="1" noResize="1" noEditPoints="1" noAdjustHandles="1" noChangeArrowheads="1" noChangeShapeType="1"/>
            </p:cNvSpPr>
            <p:nvPr/>
          </p:nvSpPr>
          <p:spPr bwMode="auto">
            <a:xfrm>
              <a:off x="216" y="3721"/>
              <a:ext cx="5256"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Tree>
    <p:extLst>
      <p:ext uri="{BB962C8B-B14F-4D97-AF65-F5344CB8AC3E}">
        <p14:creationId xmlns:p14="http://schemas.microsoft.com/office/powerpoint/2010/main" val="993596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b="1" spc="600" dirty="0"/>
              <a:t>産業廃棄物の種類③</a:t>
            </a:r>
            <a:endParaRPr kumimoji="1" lang="ja-JP" altLang="en-US" b="1" spc="600" dirty="0"/>
          </a:p>
        </p:txBody>
      </p:sp>
      <p:sp>
        <p:nvSpPr>
          <p:cNvPr id="3" name="コンテンツ プレースホルダー 2"/>
          <p:cNvSpPr>
            <a:spLocks noGrp="1"/>
          </p:cNvSpPr>
          <p:nvPr>
            <p:ph idx="1"/>
          </p:nvPr>
        </p:nvSpPr>
        <p:spPr/>
        <p:txBody>
          <a:bodyPr/>
          <a:lstStyle/>
          <a:p>
            <a:pPr marL="0" indent="0">
              <a:buNone/>
            </a:pPr>
            <a:r>
              <a:rPr lang="ja-JP" altLang="en-US" dirty="0"/>
              <a:t>産業廃棄物の種類①②の違いは、</a:t>
            </a:r>
            <a:endParaRPr lang="en-US" altLang="ja-JP" dirty="0"/>
          </a:p>
          <a:p>
            <a:pPr marL="0" indent="0">
              <a:buNone/>
            </a:pPr>
            <a:r>
              <a:rPr lang="ja-JP" altLang="en-US" sz="3600" b="1" dirty="0">
                <a:solidFill>
                  <a:srgbClr val="FF0000"/>
                </a:solidFill>
              </a:rPr>
              <a:t>業種指定の有無</a:t>
            </a:r>
            <a:endParaRPr lang="en-US" altLang="ja-JP" sz="3600" b="1" dirty="0">
              <a:solidFill>
                <a:srgbClr val="FF0000"/>
              </a:solidFill>
            </a:endParaRPr>
          </a:p>
          <a:p>
            <a:pPr marL="0" indent="0">
              <a:buNone/>
            </a:pPr>
            <a:endParaRPr lang="en-US" altLang="ja-JP" dirty="0"/>
          </a:p>
          <a:p>
            <a:pPr marL="0" indent="0">
              <a:buNone/>
            </a:pPr>
            <a:r>
              <a:rPr lang="ja-JP" altLang="en-US" dirty="0"/>
              <a:t>業種指定が「有」の物については、指定の業種以外から排出された廃棄物は産廃ではない。</a:t>
            </a:r>
            <a:endParaRPr lang="en-US" altLang="ja-JP" dirty="0"/>
          </a:p>
          <a:p>
            <a:pPr marL="0" indent="0">
              <a:buNone/>
            </a:pPr>
            <a:r>
              <a:rPr lang="ja-JP" altLang="en-US" dirty="0"/>
              <a:t>　⇒一廃</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1362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b="1" spc="600" dirty="0"/>
              <a:t>産業廃棄物の種類④</a:t>
            </a:r>
            <a:endParaRPr kumimoji="1" lang="ja-JP" altLang="en-US" b="1" spc="600" dirty="0"/>
          </a:p>
        </p:txBody>
      </p:sp>
      <p:sp>
        <p:nvSpPr>
          <p:cNvPr id="3" name="コンテンツ プレースホルダー 2"/>
          <p:cNvSpPr>
            <a:spLocks noGrp="1"/>
          </p:cNvSpPr>
          <p:nvPr>
            <p:ph idx="1"/>
          </p:nvPr>
        </p:nvSpPr>
        <p:spPr/>
        <p:txBody>
          <a:bodyPr>
            <a:normAutofit lnSpcReduction="10000"/>
          </a:bodyPr>
          <a:lstStyle/>
          <a:p>
            <a:pPr marL="0" indent="0">
              <a:buNone/>
            </a:pPr>
            <a:r>
              <a:rPr lang="en-US" altLang="ja-JP" dirty="0"/>
              <a:t>【</a:t>
            </a:r>
            <a:r>
              <a:rPr lang="ja-JP" altLang="en-US" dirty="0"/>
              <a:t>練習問題</a:t>
            </a:r>
            <a:r>
              <a:rPr lang="en-US" altLang="ja-JP" dirty="0"/>
              <a:t>】</a:t>
            </a:r>
          </a:p>
          <a:p>
            <a:pPr marL="0" indent="0">
              <a:buNone/>
            </a:pPr>
            <a:r>
              <a:rPr lang="ja-JP" altLang="en-US" dirty="0"/>
              <a:t>造園作業で切った木⇒</a:t>
            </a:r>
            <a:endParaRPr lang="en-US" altLang="ja-JP" u="sng" dirty="0"/>
          </a:p>
          <a:p>
            <a:pPr marL="0" indent="0">
              <a:buNone/>
            </a:pPr>
            <a:r>
              <a:rPr lang="ja-JP" altLang="en-US" dirty="0"/>
              <a:t>解体工事から発生した廃木材⇒</a:t>
            </a:r>
            <a:endParaRPr lang="en-US" altLang="ja-JP" u="sng" dirty="0"/>
          </a:p>
          <a:p>
            <a:pPr marL="0" indent="0">
              <a:buNone/>
            </a:pPr>
            <a:r>
              <a:rPr lang="ja-JP" altLang="en-US" dirty="0"/>
              <a:t>使用済み物流用木製パレット⇒</a:t>
            </a:r>
            <a:endParaRPr lang="en-US" altLang="ja-JP" u="sng" dirty="0"/>
          </a:p>
          <a:p>
            <a:pPr marL="0" indent="0">
              <a:buNone/>
            </a:pPr>
            <a:r>
              <a:rPr lang="ja-JP" altLang="en-US" dirty="0"/>
              <a:t>製造業の製造工程から発生した樹脂の切れ端　　　　</a:t>
            </a:r>
            <a:endParaRPr lang="en-US" altLang="ja-JP" dirty="0"/>
          </a:p>
          <a:p>
            <a:pPr marL="0" indent="0">
              <a:buNone/>
            </a:pPr>
            <a:r>
              <a:rPr lang="ja-JP" altLang="en-US" dirty="0"/>
              <a:t>　　　　　　　　　　　　　⇒</a:t>
            </a:r>
            <a:endParaRPr lang="en-US" altLang="ja-JP" u="sng" dirty="0"/>
          </a:p>
          <a:p>
            <a:pPr marL="0" indent="0">
              <a:buNone/>
            </a:pPr>
            <a:r>
              <a:rPr lang="ja-JP" altLang="en-US" dirty="0"/>
              <a:t>建設業者の事務所から発生した書類⇒</a:t>
            </a:r>
            <a:endParaRPr lang="en-US" altLang="ja-JP" u="sng" dirty="0"/>
          </a:p>
          <a:p>
            <a:pPr marL="0" indent="0">
              <a:buNone/>
            </a:pPr>
            <a:r>
              <a:rPr lang="ja-JP" altLang="en-US" dirty="0"/>
              <a:t>廃タイヤ⇒</a:t>
            </a:r>
            <a:endParaRPr lang="en-US" altLang="ja-JP" u="sng" dirty="0"/>
          </a:p>
          <a:p>
            <a:pPr marL="0" indent="0">
              <a:buNone/>
            </a:pP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5977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b="1" spc="600" dirty="0"/>
              <a:t>産業廃棄物の種類④</a:t>
            </a:r>
            <a:endParaRPr kumimoji="1" lang="ja-JP" altLang="en-US" b="1" spc="600" dirty="0"/>
          </a:p>
        </p:txBody>
      </p:sp>
      <p:sp>
        <p:nvSpPr>
          <p:cNvPr id="3" name="コンテンツ プレースホルダー 2"/>
          <p:cNvSpPr>
            <a:spLocks noGrp="1"/>
          </p:cNvSpPr>
          <p:nvPr>
            <p:ph idx="1"/>
          </p:nvPr>
        </p:nvSpPr>
        <p:spPr/>
        <p:txBody>
          <a:bodyPr>
            <a:normAutofit lnSpcReduction="10000"/>
          </a:bodyPr>
          <a:lstStyle/>
          <a:p>
            <a:pPr marL="0" indent="0">
              <a:buNone/>
            </a:pPr>
            <a:r>
              <a:rPr lang="en-US" altLang="ja-JP" dirty="0"/>
              <a:t>【</a:t>
            </a:r>
            <a:r>
              <a:rPr lang="ja-JP" altLang="en-US" dirty="0"/>
              <a:t>練習問題</a:t>
            </a:r>
            <a:r>
              <a:rPr lang="en-US" altLang="ja-JP" dirty="0"/>
              <a:t>】</a:t>
            </a:r>
          </a:p>
          <a:p>
            <a:pPr marL="0" indent="0">
              <a:buNone/>
            </a:pPr>
            <a:r>
              <a:rPr lang="ja-JP" altLang="en-US" dirty="0"/>
              <a:t>造園作業で切った木⇒</a:t>
            </a:r>
            <a:r>
              <a:rPr lang="ja-JP" altLang="en-US" b="1" u="sng" dirty="0">
                <a:solidFill>
                  <a:srgbClr val="FF0000"/>
                </a:solidFill>
              </a:rPr>
              <a:t>一廃</a:t>
            </a:r>
            <a:endParaRPr lang="en-US" altLang="ja-JP" b="1" u="sng" dirty="0">
              <a:solidFill>
                <a:srgbClr val="FF0000"/>
              </a:solidFill>
            </a:endParaRPr>
          </a:p>
          <a:p>
            <a:pPr marL="0" indent="0">
              <a:buNone/>
            </a:pPr>
            <a:r>
              <a:rPr lang="ja-JP" altLang="en-US" dirty="0"/>
              <a:t>解体工事から発生した廃木材⇒</a:t>
            </a:r>
            <a:r>
              <a:rPr lang="ja-JP" altLang="en-US" b="1" u="sng" dirty="0">
                <a:solidFill>
                  <a:srgbClr val="FF0000"/>
                </a:solidFill>
              </a:rPr>
              <a:t>産廃・木</a:t>
            </a:r>
            <a:r>
              <a:rPr lang="ja-JP" altLang="en-US" b="1" u="sng" dirty="0" err="1">
                <a:solidFill>
                  <a:srgbClr val="FF0000"/>
                </a:solidFill>
              </a:rPr>
              <a:t>くず</a:t>
            </a:r>
            <a:endParaRPr lang="en-US" altLang="ja-JP" b="1" u="sng" dirty="0">
              <a:solidFill>
                <a:srgbClr val="FF0000"/>
              </a:solidFill>
            </a:endParaRPr>
          </a:p>
          <a:p>
            <a:pPr marL="0" indent="0">
              <a:buNone/>
            </a:pPr>
            <a:r>
              <a:rPr lang="ja-JP" altLang="en-US" dirty="0"/>
              <a:t>使用済み物流用木製パレット⇒</a:t>
            </a:r>
            <a:r>
              <a:rPr lang="ja-JP" altLang="en-US" b="1" u="sng" dirty="0">
                <a:solidFill>
                  <a:srgbClr val="FF0000"/>
                </a:solidFill>
              </a:rPr>
              <a:t>産廃・木</a:t>
            </a:r>
            <a:r>
              <a:rPr lang="ja-JP" altLang="en-US" b="1" u="sng" dirty="0" err="1">
                <a:solidFill>
                  <a:srgbClr val="FF0000"/>
                </a:solidFill>
              </a:rPr>
              <a:t>くず</a:t>
            </a:r>
            <a:endParaRPr lang="en-US" altLang="ja-JP" b="1" u="sng" dirty="0">
              <a:solidFill>
                <a:srgbClr val="FF0000"/>
              </a:solidFill>
            </a:endParaRPr>
          </a:p>
          <a:p>
            <a:pPr marL="0" indent="0">
              <a:buNone/>
            </a:pPr>
            <a:r>
              <a:rPr lang="ja-JP" altLang="en-US" dirty="0"/>
              <a:t>製造業の製造工程から発生した樹脂の切れ端　　　　</a:t>
            </a:r>
            <a:endParaRPr lang="en-US" altLang="ja-JP" dirty="0"/>
          </a:p>
          <a:p>
            <a:pPr marL="0" indent="0">
              <a:buNone/>
            </a:pPr>
            <a:r>
              <a:rPr lang="ja-JP" altLang="en-US" dirty="0"/>
              <a:t>　　　　　　　　　　　　　⇒</a:t>
            </a:r>
            <a:r>
              <a:rPr lang="ja-JP" altLang="en-US" b="1" u="sng" dirty="0">
                <a:solidFill>
                  <a:srgbClr val="FF0000"/>
                </a:solidFill>
              </a:rPr>
              <a:t>産廃・廃プラスチック類</a:t>
            </a:r>
            <a:endParaRPr lang="en-US" altLang="ja-JP" b="1" u="sng" dirty="0">
              <a:solidFill>
                <a:srgbClr val="FF0000"/>
              </a:solidFill>
            </a:endParaRPr>
          </a:p>
          <a:p>
            <a:pPr marL="0" indent="0">
              <a:buNone/>
            </a:pPr>
            <a:r>
              <a:rPr lang="ja-JP" altLang="en-US" dirty="0"/>
              <a:t>建設業者の事務所から発生した書類⇒</a:t>
            </a:r>
            <a:r>
              <a:rPr lang="ja-JP" altLang="en-US" b="1" u="sng" dirty="0">
                <a:solidFill>
                  <a:srgbClr val="FF0000"/>
                </a:solidFill>
              </a:rPr>
              <a:t>一廃</a:t>
            </a:r>
            <a:endParaRPr lang="en-US" altLang="ja-JP" b="1" u="sng" dirty="0">
              <a:solidFill>
                <a:srgbClr val="FF0000"/>
              </a:solidFill>
            </a:endParaRPr>
          </a:p>
          <a:p>
            <a:pPr marL="0" indent="0">
              <a:buNone/>
            </a:pPr>
            <a:r>
              <a:rPr lang="ja-JP" altLang="en-US" dirty="0"/>
              <a:t>廃タイヤ⇒</a:t>
            </a:r>
            <a:r>
              <a:rPr lang="ja-JP" altLang="en-US" b="1" u="sng" dirty="0">
                <a:solidFill>
                  <a:srgbClr val="FF0000"/>
                </a:solidFill>
              </a:rPr>
              <a:t>産廃・廃プラスチック類</a:t>
            </a:r>
            <a:endParaRPr lang="en-US" altLang="ja-JP" b="1" u="sng" dirty="0">
              <a:solidFill>
                <a:srgbClr val="FF0000"/>
              </a:solidFill>
            </a:endParaRPr>
          </a:p>
          <a:p>
            <a:pPr marL="0" indent="0">
              <a:buNone/>
            </a:pP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7225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混合物と総体物の考え方</a:t>
            </a:r>
            <a:r>
              <a:rPr lang="ja-JP" altLang="en-US" dirty="0"/>
              <a:t>①</a:t>
            </a:r>
            <a:endParaRPr kumimoji="1" lang="ja-JP" altLang="en-US" dirty="0"/>
          </a:p>
        </p:txBody>
      </p:sp>
      <p:sp>
        <p:nvSpPr>
          <p:cNvPr id="3" name="コンテンツ プレースホルダー 2"/>
          <p:cNvSpPr>
            <a:spLocks noGrp="1"/>
          </p:cNvSpPr>
          <p:nvPr>
            <p:ph idx="1"/>
          </p:nvPr>
        </p:nvSpPr>
        <p:spPr>
          <a:xfrm>
            <a:off x="457200" y="1268760"/>
            <a:ext cx="8229600" cy="4857403"/>
          </a:xfrm>
        </p:spPr>
        <p:txBody>
          <a:bodyPr>
            <a:normAutofit lnSpcReduction="10000"/>
          </a:bodyPr>
          <a:lstStyle/>
          <a:p>
            <a:pPr marL="0" indent="0">
              <a:buNone/>
            </a:pPr>
            <a:r>
              <a:rPr kumimoji="1" lang="ja-JP" altLang="en-US" dirty="0"/>
              <a:t>混合物</a:t>
            </a:r>
            <a:r>
              <a:rPr lang="ja-JP" altLang="en-US" dirty="0"/>
              <a:t>：複数</a:t>
            </a:r>
            <a:r>
              <a:rPr kumimoji="1" lang="ja-JP" altLang="en-US" dirty="0"/>
              <a:t>の品目が分離不能な状態で混合　</a:t>
            </a:r>
            <a:endParaRPr kumimoji="1" lang="en-US" altLang="ja-JP" dirty="0"/>
          </a:p>
          <a:p>
            <a:pPr marL="0" indent="0">
              <a:buNone/>
            </a:pPr>
            <a:r>
              <a:rPr lang="ja-JP" altLang="en-US" dirty="0"/>
              <a:t>　　　　　 </a:t>
            </a:r>
            <a:r>
              <a:rPr kumimoji="1" lang="ja-JP" altLang="en-US" dirty="0"/>
              <a:t>した物</a:t>
            </a:r>
            <a:endParaRPr kumimoji="1" lang="en-US" altLang="ja-JP" dirty="0"/>
          </a:p>
          <a:p>
            <a:pPr marL="0" indent="0">
              <a:buNone/>
            </a:pPr>
            <a:endParaRPr kumimoji="1" lang="en-US" altLang="ja-JP" sz="1300" dirty="0"/>
          </a:p>
          <a:p>
            <a:pPr marL="0" indent="0">
              <a:buNone/>
            </a:pPr>
            <a:r>
              <a:rPr lang="en-US" altLang="ja-JP" dirty="0"/>
              <a:t>【</a:t>
            </a:r>
            <a:r>
              <a:rPr lang="ja-JP" altLang="en-US" dirty="0"/>
              <a:t>例</a:t>
            </a:r>
            <a:r>
              <a:rPr lang="en-US" altLang="ja-JP" dirty="0"/>
              <a:t>】</a:t>
            </a:r>
            <a:r>
              <a:rPr lang="ja-JP" altLang="en-US" dirty="0"/>
              <a:t>複写機：廃プラスチック類＋ガラスくず等＋</a:t>
            </a:r>
            <a:endParaRPr lang="en-US" altLang="ja-JP" dirty="0"/>
          </a:p>
          <a:p>
            <a:pPr marL="0" indent="0">
              <a:buNone/>
            </a:pPr>
            <a:r>
              <a:rPr lang="ja-JP" altLang="en-US" dirty="0"/>
              <a:t>　　　　　　　　金属</a:t>
            </a:r>
            <a:r>
              <a:rPr lang="ja-JP" altLang="en-US" dirty="0" err="1"/>
              <a:t>くず</a:t>
            </a:r>
            <a:endParaRPr lang="en-US" altLang="ja-JP" dirty="0"/>
          </a:p>
          <a:p>
            <a:pPr marL="0" indent="0">
              <a:buNone/>
            </a:pPr>
            <a:r>
              <a:rPr lang="ja-JP" altLang="en-US" dirty="0"/>
              <a:t>　　　蛍光灯：ガラスくず等（</a:t>
            </a:r>
            <a:r>
              <a:rPr lang="ja-JP" altLang="ja-JP" dirty="0"/>
              <a:t>水銀使用製品産業</a:t>
            </a:r>
            <a:endParaRPr lang="en-US" altLang="ja-JP" dirty="0"/>
          </a:p>
          <a:p>
            <a:pPr marL="0" indent="0">
              <a:buNone/>
            </a:pPr>
            <a:r>
              <a:rPr lang="ja-JP" altLang="en-US" dirty="0"/>
              <a:t>　　　　　　　　</a:t>
            </a:r>
            <a:r>
              <a:rPr lang="ja-JP" altLang="ja-JP" dirty="0"/>
              <a:t>廃棄物</a:t>
            </a:r>
            <a:r>
              <a:rPr lang="ja-JP" altLang="en-US" dirty="0"/>
              <a:t>）＋金属</a:t>
            </a:r>
            <a:r>
              <a:rPr lang="ja-JP" altLang="en-US" dirty="0" err="1"/>
              <a:t>くず</a:t>
            </a:r>
            <a:r>
              <a:rPr lang="ja-JP" altLang="en-US" dirty="0"/>
              <a:t>（</a:t>
            </a:r>
            <a:r>
              <a:rPr lang="ja-JP" altLang="ja-JP" dirty="0"/>
              <a:t>水銀使用製</a:t>
            </a:r>
            <a:endParaRPr lang="en-US" altLang="ja-JP" dirty="0"/>
          </a:p>
          <a:p>
            <a:pPr marL="0" indent="0">
              <a:buNone/>
            </a:pPr>
            <a:r>
              <a:rPr lang="ja-JP" altLang="en-US" dirty="0"/>
              <a:t>　　　　　　　　</a:t>
            </a:r>
            <a:r>
              <a:rPr lang="ja-JP" altLang="ja-JP" dirty="0"/>
              <a:t>品産業廃棄物</a:t>
            </a:r>
            <a:r>
              <a:rPr lang="ja-JP" altLang="en-US" dirty="0"/>
              <a:t>）　</a:t>
            </a:r>
            <a:endParaRPr lang="en-US" altLang="ja-JP" dirty="0"/>
          </a:p>
          <a:p>
            <a:pPr marL="0" indent="0">
              <a:buNone/>
            </a:pPr>
            <a:r>
              <a:rPr lang="ja-JP" altLang="en-US" dirty="0"/>
              <a:t>　　　</a:t>
            </a:r>
            <a:r>
              <a:rPr lang="en-US" altLang="ja-JP" sz="2200" dirty="0"/>
              <a:t>※</a:t>
            </a:r>
            <a:r>
              <a:rPr lang="ja-JP" altLang="en-US" sz="2200" dirty="0"/>
              <a:t>ガラスくず等：ガラスくず、コンクリートくず及び陶磁器</a:t>
            </a:r>
            <a:r>
              <a:rPr lang="ja-JP" altLang="en-US" sz="2200" dirty="0" err="1"/>
              <a:t>くず</a:t>
            </a:r>
            <a:endParaRPr lang="en-US" altLang="ja-JP" sz="2200" dirty="0"/>
          </a:p>
          <a:p>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97271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混合物と総体物の考え方</a:t>
            </a:r>
            <a:r>
              <a:rPr lang="ja-JP" altLang="en-US" dirty="0"/>
              <a:t>②</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a:t>総体物：複数</a:t>
            </a:r>
            <a:r>
              <a:rPr kumimoji="1" lang="ja-JP" altLang="en-US" dirty="0"/>
              <a:t>の品目が分離不能な状態で混合　</a:t>
            </a:r>
            <a:endParaRPr kumimoji="1" lang="en-US" altLang="ja-JP" dirty="0"/>
          </a:p>
          <a:p>
            <a:pPr marL="0" indent="0">
              <a:buNone/>
            </a:pPr>
            <a:r>
              <a:rPr lang="ja-JP" altLang="en-US" dirty="0"/>
              <a:t>　　　　　 </a:t>
            </a:r>
            <a:r>
              <a:rPr kumimoji="1" lang="ja-JP" altLang="en-US" dirty="0"/>
              <a:t>した物だが、１つの品目の割合が極端</a:t>
            </a:r>
            <a:endParaRPr kumimoji="1" lang="en-US" altLang="ja-JP" dirty="0"/>
          </a:p>
          <a:p>
            <a:pPr marL="0" indent="0">
              <a:buNone/>
            </a:pPr>
            <a:r>
              <a:rPr lang="ja-JP" altLang="en-US" dirty="0"/>
              <a:t>　　　　　 </a:t>
            </a:r>
            <a:r>
              <a:rPr kumimoji="1" lang="ja-JP" altLang="en-US" dirty="0"/>
              <a:t>に高くなっている物</a:t>
            </a:r>
            <a:endParaRPr kumimoji="1" lang="en-US" altLang="ja-JP" dirty="0"/>
          </a:p>
          <a:p>
            <a:pPr marL="0" indent="0">
              <a:buNone/>
            </a:pPr>
            <a:endParaRPr kumimoji="1" lang="en-US" altLang="ja-JP" dirty="0"/>
          </a:p>
          <a:p>
            <a:pPr marL="896938" indent="-896938">
              <a:buNone/>
            </a:pPr>
            <a:r>
              <a:rPr lang="en-US" altLang="ja-JP" dirty="0"/>
              <a:t>【</a:t>
            </a:r>
            <a:r>
              <a:rPr lang="ja-JP" altLang="en-US" dirty="0"/>
              <a:t>例</a:t>
            </a:r>
            <a:r>
              <a:rPr lang="en-US" altLang="ja-JP" dirty="0"/>
              <a:t>】</a:t>
            </a:r>
            <a:r>
              <a:rPr lang="ja-JP" altLang="en-US" dirty="0"/>
              <a:t>廃油混じりの汚泥（総体　汚泥）　　　　　　　　　　　　</a:t>
            </a:r>
            <a:r>
              <a:rPr lang="en-US" altLang="ja-JP" dirty="0"/>
              <a:t>※</a:t>
            </a:r>
            <a:r>
              <a:rPr lang="ja-JP" altLang="en-US" dirty="0"/>
              <a:t>廃油の混入量が５％未満の物に限る。</a:t>
            </a:r>
            <a:r>
              <a:rPr lang="ja-JP" altLang="en-US" sz="3600" dirty="0"/>
              <a:t>　</a:t>
            </a:r>
            <a:endParaRPr lang="en-US" altLang="ja-JP" sz="3600" dirty="0"/>
          </a:p>
          <a:p>
            <a:pPr marL="0" indent="0">
              <a:buNone/>
            </a:pPr>
            <a:r>
              <a:rPr kumimoji="1" lang="ja-JP" altLang="en-US" dirty="0"/>
              <a:t>　　　</a:t>
            </a:r>
            <a:r>
              <a:rPr lang="ja-JP" altLang="en-US" dirty="0"/>
              <a:t>鉄筋コンクリート（総体　がれき類）</a:t>
            </a:r>
            <a:endParaRPr lang="en-US" altLang="ja-JP" dirty="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735294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763</TotalTime>
  <Words>2612</Words>
  <Application>Microsoft Office PowerPoint</Application>
  <PresentationFormat>画面に合わせる (4:3)</PresentationFormat>
  <Paragraphs>272</Paragraphs>
  <Slides>12</Slides>
  <Notes>12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12</vt:i4>
      </vt:variant>
    </vt:vector>
  </HeadingPairs>
  <TitlesOfParts>
    <vt:vector size="20" baseType="lpstr">
      <vt:lpstr>HG丸ｺﾞｼｯｸM-PRO</vt:lpstr>
      <vt:lpstr>HG創英角ｺﾞｼｯｸUB</vt:lpstr>
      <vt:lpstr>ＭＳ Ｐゴシック</vt:lpstr>
      <vt:lpstr>ＭＳ ゴシック</vt:lpstr>
      <vt:lpstr>Arial</vt:lpstr>
      <vt:lpstr>Calibri</vt:lpstr>
      <vt:lpstr>Wingdings</vt:lpstr>
      <vt:lpstr>Office ​​テーマ</vt:lpstr>
      <vt:lpstr>１０分でわかる◎ 産業廃棄物ちょっと講座</vt:lpstr>
      <vt:lpstr>産業廃棄物とは？</vt:lpstr>
      <vt:lpstr>産業廃棄物の種類①</vt:lpstr>
      <vt:lpstr>産業廃棄物の種類②</vt:lpstr>
      <vt:lpstr>産業廃棄物の種類③</vt:lpstr>
      <vt:lpstr>産業廃棄物の種類④</vt:lpstr>
      <vt:lpstr>産業廃棄物の種類④</vt:lpstr>
      <vt:lpstr>混合物と総体物の考え方①</vt:lpstr>
      <vt:lpstr>混合物と総体物の考え方②</vt:lpstr>
      <vt:lpstr>産業廃棄物判断の重要性</vt:lpstr>
      <vt:lpstr>廃棄物の区分イメージ図</vt:lpstr>
      <vt:lpstr>PowerPoint プレゼンテーション</vt:lpstr>
    </vt:vector>
  </TitlesOfParts>
  <Company>豊田市役所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沢田　浩明</dc:creator>
  <cp:lastModifiedBy>市村　理沙</cp:lastModifiedBy>
  <cp:revision>48</cp:revision>
  <dcterms:created xsi:type="dcterms:W3CDTF">2015-10-21T01:57:29Z</dcterms:created>
  <dcterms:modified xsi:type="dcterms:W3CDTF">2023-08-16T07:37:12Z</dcterms:modified>
</cp:coreProperties>
</file>