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64" r:id="rId3"/>
    <p:sldId id="273" r:id="rId4"/>
    <p:sldId id="275" r:id="rId5"/>
    <p:sldId id="276" r:id="rId6"/>
    <p:sldId id="277" r:id="rId7"/>
    <p:sldId id="274" r:id="rId8"/>
    <p:sldId id="278" r:id="rId9"/>
    <p:sldId id="280" r:id="rId10"/>
    <p:sldId id="279" r:id="rId11"/>
    <p:sldId id="281" r:id="rId12"/>
    <p:sldId id="282" r:id="rId13"/>
    <p:sldId id="263" r:id="rId14"/>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中間スタイル 3 - アクセント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テーマ スタイル 1 - アクセント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9C7853C-536D-4A76-A0AE-DD22124D55A5}" styleName="テーマ スタイル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505E3EF-67EA-436B-97B2-0124C06EBD24}" styleName="中間スタイル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3782" autoAdjust="0"/>
  </p:normalViewPr>
  <p:slideViewPr>
    <p:cSldViewPr>
      <p:cViewPr>
        <p:scale>
          <a:sx n="40" d="100"/>
          <a:sy n="40" d="100"/>
        </p:scale>
        <p:origin x="444" y="3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56215E0-8D75-4CDC-8367-B11194A9029B}" type="datetimeFigureOut">
              <a:rPr kumimoji="1" lang="ja-JP" altLang="en-US" smtClean="0"/>
              <a:t>2026/3/17</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7219AAD-5F95-4E47-A5EE-E30E00A0333C}" type="slidenum">
              <a:rPr kumimoji="1" lang="ja-JP" altLang="en-US" smtClean="0"/>
              <a:t>‹#›</a:t>
            </a:fld>
            <a:endParaRPr kumimoji="1" lang="ja-JP" altLang="en-US"/>
          </a:p>
        </p:txBody>
      </p:sp>
    </p:spTree>
    <p:extLst>
      <p:ext uri="{BB962C8B-B14F-4D97-AF65-F5344CB8AC3E}">
        <p14:creationId xmlns:p14="http://schemas.microsoft.com/office/powerpoint/2010/main" val="366798077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今回のテーマは「許可がいる場合、いらない場合」です。  </a:t>
            </a:r>
          </a:p>
          <a:p>
            <a:r>
              <a:rPr lang="ja-JP" altLang="en-US" dirty="0"/>
              <a:t>産業廃棄物の処理では、誰が排出した廃棄物を、誰が、どのように扱うのかによって、許可の要否が決まります。</a:t>
            </a:r>
          </a:p>
          <a:p>
            <a:r>
              <a:rPr lang="ja-JP" altLang="en-US" dirty="0"/>
              <a:t>　</a:t>
            </a:r>
          </a:p>
          <a:p>
            <a:r>
              <a:rPr lang="ja-JP" altLang="en-US" dirty="0"/>
              <a:t>許可制度は、廃棄物処理法の中でも非常に重要な制度であり、違反した場合の罰則も重く設定されています。  </a:t>
            </a:r>
          </a:p>
          <a:p>
            <a:r>
              <a:rPr lang="ja-JP" altLang="en-US" dirty="0"/>
              <a:t>そのため、実務の中で迷いやすい場面を整理しながら、基本的な考え方を押さえていきます。</a:t>
            </a:r>
          </a:p>
          <a:p>
            <a:r>
              <a:rPr lang="ja-JP" altLang="en-US" dirty="0"/>
              <a:t>　</a:t>
            </a:r>
          </a:p>
          <a:p>
            <a:r>
              <a:rPr lang="ja-JP" altLang="en-US" dirty="0"/>
              <a:t>まずは、許可制度の考え方を分かりやすく理解するために、運転免許を例に確認していきます。</a:t>
            </a:r>
          </a:p>
          <a:p>
            <a:r>
              <a:rPr lang="ja-JP" altLang="en-US" dirty="0"/>
              <a:t>　</a:t>
            </a:r>
          </a:p>
          <a:p>
            <a:r>
              <a:rPr lang="ja-JP" altLang="en-US" dirty="0"/>
              <a:t>では、次のスライドに進みます。</a:t>
            </a:r>
          </a:p>
          <a:p>
            <a:pPr fontAlgn="t"/>
            <a:endParaRPr lang="ja-JP" altLang="en-US" b="0" i="0" dirty="0">
              <a:effectLst/>
              <a:latin typeface="Segoe UI" panose="020B0502040204020203" pitchFamily="34" charset="0"/>
            </a:endParaRPr>
          </a:p>
        </p:txBody>
      </p:sp>
      <p:sp>
        <p:nvSpPr>
          <p:cNvPr id="4" name="スライド番号プレースホルダー 3"/>
          <p:cNvSpPr>
            <a:spLocks noGrp="1"/>
          </p:cNvSpPr>
          <p:nvPr>
            <p:ph type="sldNum" sz="quarter" idx="10"/>
          </p:nvPr>
        </p:nvSpPr>
        <p:spPr/>
        <p:txBody>
          <a:bodyPr/>
          <a:lstStyle/>
          <a:p>
            <a:fld id="{97219AAD-5F95-4E47-A5EE-E30E00A0333C}" type="slidenum">
              <a:rPr kumimoji="1" lang="ja-JP" altLang="en-US" smtClean="0"/>
              <a:t>1</a:t>
            </a:fld>
            <a:endParaRPr kumimoji="1" lang="ja-JP" altLang="en-US"/>
          </a:p>
        </p:txBody>
      </p:sp>
    </p:spTree>
    <p:extLst>
      <p:ext uri="{BB962C8B-B14F-4D97-AF65-F5344CB8AC3E}">
        <p14:creationId xmlns:p14="http://schemas.microsoft.com/office/powerpoint/2010/main" val="32185353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収集運搬の許可が必要かどうかは、積む場所と降ろす場所の二つで判断されます。  </a:t>
            </a:r>
          </a:p>
          <a:p>
            <a:r>
              <a:rPr lang="ja-JP" altLang="en-US" dirty="0"/>
              <a:t>通過するだけの自治体の許可は不要で、あくまで出発地と到着地が基準になります。</a:t>
            </a:r>
          </a:p>
          <a:p>
            <a:r>
              <a:rPr lang="ja-JP" altLang="en-US" dirty="0"/>
              <a:t>　</a:t>
            </a:r>
          </a:p>
          <a:p>
            <a:r>
              <a:rPr lang="ja-JP" altLang="en-US" dirty="0"/>
              <a:t>積替えや保管を伴わない場合は、都道府県が許可権者になります。  </a:t>
            </a:r>
          </a:p>
          <a:p>
            <a:r>
              <a:rPr lang="ja-JP" altLang="en-US" dirty="0"/>
              <a:t>県境をまたぐ場合には、それぞれの都道府県の許可が必要になります。</a:t>
            </a:r>
          </a:p>
          <a:p>
            <a:r>
              <a:rPr lang="ja-JP" altLang="en-US" dirty="0"/>
              <a:t>　</a:t>
            </a:r>
          </a:p>
          <a:p>
            <a:r>
              <a:rPr lang="ja-JP" altLang="en-US" dirty="0"/>
              <a:t>運搬経路そのものではなく、積む場所と降ろす場所を正しく押さえることが重要です。  </a:t>
            </a:r>
          </a:p>
          <a:p>
            <a:r>
              <a:rPr lang="ja-JP" altLang="en-US" dirty="0"/>
              <a:t>委託時には、どこの許可を持っている業者が必要かを誤らないよう確認します。</a:t>
            </a:r>
          </a:p>
          <a:p>
            <a:r>
              <a:rPr lang="ja-JP" altLang="en-US" dirty="0"/>
              <a:t>　</a:t>
            </a:r>
          </a:p>
          <a:p>
            <a:r>
              <a:rPr lang="ja-JP" altLang="en-US" dirty="0"/>
              <a:t>では、次のスライドに進みます。</a:t>
            </a:r>
          </a:p>
          <a:p>
            <a:endParaRPr kumimoji="1"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97219AAD-5F95-4E47-A5EE-E30E00A0333C}" type="slidenum">
              <a:rPr kumimoji="1" lang="ja-JP" altLang="en-US" smtClean="0"/>
              <a:t>10</a:t>
            </a:fld>
            <a:endParaRPr kumimoji="1" lang="ja-JP" altLang="en-US"/>
          </a:p>
        </p:txBody>
      </p:sp>
    </p:spTree>
    <p:extLst>
      <p:ext uri="{BB962C8B-B14F-4D97-AF65-F5344CB8AC3E}">
        <p14:creationId xmlns:p14="http://schemas.microsoft.com/office/powerpoint/2010/main" val="19573646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積替えや保管を行う場合は、施設がどこにあるかによって許可を出す自治体が変わります。  </a:t>
            </a:r>
          </a:p>
          <a:p>
            <a:r>
              <a:rPr lang="ja-JP" altLang="en-US" dirty="0"/>
              <a:t>政令市内に施設がある場合は政令市が許可し、政令市外であれば都道府県が許可します。</a:t>
            </a:r>
          </a:p>
          <a:p>
            <a:r>
              <a:rPr lang="ja-JP" altLang="en-US" dirty="0"/>
              <a:t>　</a:t>
            </a:r>
          </a:p>
          <a:p>
            <a:r>
              <a:rPr lang="ja-JP" altLang="en-US" dirty="0"/>
              <a:t>積替えや保管が認められている許可は、自治体の範囲に特別な扱いが生じる点が特徴です。  </a:t>
            </a:r>
          </a:p>
          <a:p>
            <a:r>
              <a:rPr lang="ja-JP" altLang="en-US" dirty="0"/>
              <a:t>その自治体内では、許可証に記載されていない品目を扱うことができなくなるなど、制限が明確に発生します。</a:t>
            </a:r>
          </a:p>
          <a:p>
            <a:r>
              <a:rPr lang="ja-JP" altLang="en-US" dirty="0"/>
              <a:t>　</a:t>
            </a:r>
          </a:p>
          <a:p>
            <a:r>
              <a:rPr lang="ja-JP" altLang="en-US" dirty="0"/>
              <a:t>扱える品目は許可証に記載されている内容に限定されるため、委託内容と許可内容が一致しているかを必ず確認します。  </a:t>
            </a:r>
          </a:p>
          <a:p>
            <a:r>
              <a:rPr lang="ja-JP" altLang="en-US" dirty="0"/>
              <a:t>不一致があると委託基準違反になるおそれがあります。</a:t>
            </a:r>
          </a:p>
          <a:p>
            <a:r>
              <a:rPr lang="ja-JP" altLang="en-US" dirty="0"/>
              <a:t>　</a:t>
            </a:r>
          </a:p>
          <a:p>
            <a:r>
              <a:rPr lang="ja-JP" altLang="en-US" dirty="0"/>
              <a:t>では、次のスライドに進みます。</a:t>
            </a:r>
          </a:p>
        </p:txBody>
      </p:sp>
      <p:sp>
        <p:nvSpPr>
          <p:cNvPr id="4" name="スライド番号プレースホルダー 3"/>
          <p:cNvSpPr>
            <a:spLocks noGrp="1"/>
          </p:cNvSpPr>
          <p:nvPr>
            <p:ph type="sldNum" sz="quarter" idx="10"/>
          </p:nvPr>
        </p:nvSpPr>
        <p:spPr/>
        <p:txBody>
          <a:bodyPr/>
          <a:lstStyle/>
          <a:p>
            <a:fld id="{97219AAD-5F95-4E47-A5EE-E30E00A0333C}" type="slidenum">
              <a:rPr kumimoji="1" lang="ja-JP" altLang="en-US" smtClean="0"/>
              <a:t>11</a:t>
            </a:fld>
            <a:endParaRPr kumimoji="1" lang="ja-JP" altLang="en-US"/>
          </a:p>
        </p:txBody>
      </p:sp>
    </p:spTree>
    <p:extLst>
      <p:ext uri="{BB962C8B-B14F-4D97-AF65-F5344CB8AC3E}">
        <p14:creationId xmlns:p14="http://schemas.microsoft.com/office/powerpoint/2010/main" val="15275858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積替えや保管の許可がある場合、自治体ごとに扱われ方が変わります。  </a:t>
            </a:r>
          </a:p>
          <a:p>
            <a:r>
              <a:rPr lang="ja-JP" altLang="en-US" dirty="0"/>
              <a:t>特に政令市に積替えや保管を行う施設がある場合、その政令市が許可権者になります。</a:t>
            </a:r>
          </a:p>
          <a:p>
            <a:r>
              <a:rPr lang="ja-JP" altLang="en-US" dirty="0"/>
              <a:t>　</a:t>
            </a:r>
          </a:p>
          <a:p>
            <a:r>
              <a:rPr lang="ja-JP" altLang="en-US" dirty="0"/>
              <a:t>例えば、都道府県で三つの品目の許可を持っていても、政令市で二つの品目しか許可を持っていない場合、政令市内では残りの品目を扱うことができません。  </a:t>
            </a:r>
          </a:p>
          <a:p>
            <a:r>
              <a:rPr lang="ja-JP" altLang="en-US" dirty="0"/>
              <a:t>このように、自治体ごとの許可内容の違いにより、扱える品目が自動的に制限されることがあります。</a:t>
            </a:r>
          </a:p>
          <a:p>
            <a:r>
              <a:rPr lang="ja-JP" altLang="en-US" dirty="0"/>
              <a:t>　</a:t>
            </a:r>
          </a:p>
          <a:p>
            <a:r>
              <a:rPr lang="ja-JP" altLang="en-US" dirty="0"/>
              <a:t>委託時には、自治体ごとに許可証の品目が一致しているかを必ず確認する必要があります。  </a:t>
            </a:r>
          </a:p>
          <a:p>
            <a:r>
              <a:rPr lang="ja-JP" altLang="en-US" dirty="0"/>
              <a:t>不一致があると委託基準違反となるおそれがあるため、積替えや保管の許可がある業者には特に注意が必要です。</a:t>
            </a:r>
          </a:p>
          <a:p>
            <a:r>
              <a:rPr lang="ja-JP" altLang="en-US" dirty="0"/>
              <a:t>　</a:t>
            </a:r>
          </a:p>
          <a:p>
            <a:r>
              <a:rPr lang="ja-JP" altLang="en-US" dirty="0"/>
              <a:t>では、次のスライドに進みます。</a:t>
            </a:r>
          </a:p>
        </p:txBody>
      </p:sp>
      <p:sp>
        <p:nvSpPr>
          <p:cNvPr id="4" name="スライド番号プレースホルダー 3"/>
          <p:cNvSpPr>
            <a:spLocks noGrp="1"/>
          </p:cNvSpPr>
          <p:nvPr>
            <p:ph type="sldNum" sz="quarter" idx="10"/>
          </p:nvPr>
        </p:nvSpPr>
        <p:spPr/>
        <p:txBody>
          <a:bodyPr/>
          <a:lstStyle/>
          <a:p>
            <a:fld id="{E0F6F092-C0DF-4159-9B01-58E086374480}" type="slidenum">
              <a:rPr kumimoji="1" lang="ja-JP" altLang="en-US" smtClean="0"/>
              <a:t>12</a:t>
            </a:fld>
            <a:endParaRPr kumimoji="1" lang="ja-JP" altLang="en-US"/>
          </a:p>
        </p:txBody>
      </p:sp>
    </p:spTree>
    <p:extLst>
      <p:ext uri="{BB962C8B-B14F-4D97-AF65-F5344CB8AC3E}">
        <p14:creationId xmlns:p14="http://schemas.microsoft.com/office/powerpoint/2010/main" val="28371175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許可を判断する基本は、誰の廃棄物をどの行為で扱うのかという点です。  </a:t>
            </a:r>
          </a:p>
          <a:p>
            <a:r>
              <a:rPr lang="ja-JP" altLang="en-US" dirty="0"/>
              <a:t>自社排出物を自社が扱う場合は許可が不要で、他社排出物を扱う場合には許可が必要になります。</a:t>
            </a:r>
          </a:p>
          <a:p>
            <a:r>
              <a:rPr lang="ja-JP" altLang="en-US" dirty="0"/>
              <a:t>　</a:t>
            </a:r>
          </a:p>
          <a:p>
            <a:r>
              <a:rPr lang="ja-JP" altLang="en-US" dirty="0"/>
              <a:t>また、扱う行為は収集運搬と処分の二つに分かれています。  </a:t>
            </a:r>
          </a:p>
          <a:p>
            <a:r>
              <a:rPr lang="ja-JP" altLang="en-US" dirty="0"/>
              <a:t>積替えや保管の有無によって、必要となる許可が変わる点にも注意が必要です。</a:t>
            </a:r>
          </a:p>
          <a:p>
            <a:r>
              <a:rPr lang="ja-JP" altLang="en-US" dirty="0"/>
              <a:t>　</a:t>
            </a:r>
          </a:p>
          <a:p>
            <a:r>
              <a:rPr lang="ja-JP" altLang="en-US" dirty="0"/>
              <a:t>許可内容は自治体ごとに異なることがあるため、委託する際には必ず許可証の内容を照合する必要があります。  </a:t>
            </a:r>
          </a:p>
          <a:p>
            <a:r>
              <a:rPr lang="ja-JP" altLang="en-US" dirty="0"/>
              <a:t>この確認を怠ると、委託基準違反につながるおそれがあります。</a:t>
            </a:r>
          </a:p>
          <a:p>
            <a:r>
              <a:rPr lang="ja-JP" altLang="en-US" dirty="0"/>
              <a:t>　</a:t>
            </a:r>
          </a:p>
          <a:p>
            <a:r>
              <a:rPr lang="ja-JP" altLang="en-US"/>
              <a:t>以上で今回の内容は終わりです。次回は別のテーマを扱います。</a:t>
            </a:r>
          </a:p>
        </p:txBody>
      </p:sp>
      <p:sp>
        <p:nvSpPr>
          <p:cNvPr id="4" name="スライド番号プレースホルダー 3"/>
          <p:cNvSpPr>
            <a:spLocks noGrp="1"/>
          </p:cNvSpPr>
          <p:nvPr>
            <p:ph type="sldNum" sz="quarter" idx="10"/>
          </p:nvPr>
        </p:nvSpPr>
        <p:spPr/>
        <p:txBody>
          <a:bodyPr/>
          <a:lstStyle/>
          <a:p>
            <a:fld id="{97219AAD-5F95-4E47-A5EE-E30E00A0333C}" type="slidenum">
              <a:rPr kumimoji="1" lang="ja-JP" altLang="en-US" smtClean="0"/>
              <a:t>13</a:t>
            </a:fld>
            <a:endParaRPr kumimoji="1" lang="ja-JP" altLang="en-US"/>
          </a:p>
        </p:txBody>
      </p:sp>
    </p:spTree>
    <p:extLst>
      <p:ext uri="{BB962C8B-B14F-4D97-AF65-F5344CB8AC3E}">
        <p14:creationId xmlns:p14="http://schemas.microsoft.com/office/powerpoint/2010/main" val="1560977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許可の基本的な考え方は、まず行為が禁止されており、要件を満たした人だけが特別に行えるという仕組みです。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運転免許では、免許を持つ人だけが運転できます。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この構造が、禁止を前提として特別に行為を認める許可の仕組みをよく表しています。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産業廃棄物の許可も同じ考え方で成り立っています。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まずこの全体像を押さえたうえで、次のスライドで産業廃棄物に当てはめて整理します。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では、次のスライドに進みます。</a:t>
            </a:r>
          </a:p>
          <a:p>
            <a:pPr marL="0" indent="0">
              <a:buNone/>
            </a:pPr>
            <a:endParaRPr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97219AAD-5F95-4E47-A5EE-E30E00A0333C}" type="slidenum">
              <a:rPr kumimoji="1" lang="ja-JP" altLang="en-US" smtClean="0"/>
              <a:t>2</a:t>
            </a:fld>
            <a:endParaRPr kumimoji="1" lang="ja-JP" altLang="en-US"/>
          </a:p>
        </p:txBody>
      </p:sp>
    </p:spTree>
    <p:extLst>
      <p:ext uri="{BB962C8B-B14F-4D97-AF65-F5344CB8AC3E}">
        <p14:creationId xmlns:p14="http://schemas.microsoft.com/office/powerpoint/2010/main" val="1179189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産業廃棄物の許可を判断するうえで最も重要なのは、誰の廃棄物をどの行為で扱うのかという点です。</a:t>
            </a:r>
          </a:p>
          <a:p>
            <a:r>
              <a:rPr lang="ja-JP" altLang="en-US" dirty="0"/>
              <a:t>　</a:t>
            </a:r>
          </a:p>
          <a:p>
            <a:r>
              <a:rPr lang="ja-JP" altLang="en-US" dirty="0"/>
              <a:t>自分で排出した廃棄物を自分で扱う場合は許可は不要ですが、他人が排出した廃棄物を扱う場合は許可が必要になります。</a:t>
            </a:r>
          </a:p>
          <a:p>
            <a:r>
              <a:rPr lang="ja-JP" altLang="en-US" dirty="0"/>
              <a:t>　</a:t>
            </a:r>
          </a:p>
          <a:p>
            <a:r>
              <a:rPr lang="ja-JP" altLang="en-US" dirty="0"/>
              <a:t>また、扱う行為は「収集運搬」と「処分」の二つに分類され、それぞれの行為ごとに許可が設定されています。</a:t>
            </a:r>
          </a:p>
          <a:p>
            <a:r>
              <a:rPr lang="ja-JP" altLang="en-US" dirty="0"/>
              <a:t>　</a:t>
            </a:r>
          </a:p>
          <a:p>
            <a:r>
              <a:rPr lang="ja-JP" altLang="en-US" dirty="0"/>
              <a:t>さらに、産業廃棄物と一般廃棄物の許可は別である点、特別管理産業廃棄物では区分がより厳格になる点にも注意が必要です。</a:t>
            </a:r>
          </a:p>
          <a:p>
            <a:r>
              <a:rPr lang="ja-JP" altLang="en-US" dirty="0"/>
              <a:t>　</a:t>
            </a:r>
          </a:p>
          <a:p>
            <a:r>
              <a:rPr lang="ja-JP" altLang="en-US" dirty="0"/>
              <a:t>では、次のスライドに進みます。</a:t>
            </a:r>
          </a:p>
        </p:txBody>
      </p:sp>
      <p:sp>
        <p:nvSpPr>
          <p:cNvPr id="4" name="スライド番号プレースホルダー 3"/>
          <p:cNvSpPr>
            <a:spLocks noGrp="1"/>
          </p:cNvSpPr>
          <p:nvPr>
            <p:ph type="sldNum" sz="quarter" idx="10"/>
          </p:nvPr>
        </p:nvSpPr>
        <p:spPr/>
        <p:txBody>
          <a:bodyPr/>
          <a:lstStyle/>
          <a:p>
            <a:fld id="{97219AAD-5F95-4E47-A5EE-E30E00A0333C}" type="slidenum">
              <a:rPr kumimoji="1" lang="ja-JP" altLang="en-US" smtClean="0"/>
              <a:t>3</a:t>
            </a:fld>
            <a:endParaRPr kumimoji="1" lang="ja-JP" altLang="en-US"/>
          </a:p>
        </p:txBody>
      </p:sp>
    </p:spTree>
    <p:extLst>
      <p:ext uri="{BB962C8B-B14F-4D97-AF65-F5344CB8AC3E}">
        <p14:creationId xmlns:p14="http://schemas.microsoft.com/office/powerpoint/2010/main" val="18630537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自社が排出した廃棄物を自社で運搬する場合は、許可は不要です。  </a:t>
            </a:r>
          </a:p>
          <a:p>
            <a:r>
              <a:rPr lang="ja-JP" altLang="en-US" dirty="0"/>
              <a:t>廃棄物処理法では、他社が排出した廃棄物を扱うときにのみ許可が必要になります。</a:t>
            </a:r>
          </a:p>
          <a:p>
            <a:r>
              <a:rPr lang="ja-JP" altLang="en-US" dirty="0"/>
              <a:t>　</a:t>
            </a:r>
          </a:p>
          <a:p>
            <a:r>
              <a:rPr lang="ja-JP" altLang="en-US" dirty="0"/>
              <a:t>判断の基本は「誰の廃棄物を扱っているか」という点です。  </a:t>
            </a:r>
          </a:p>
          <a:p>
            <a:r>
              <a:rPr lang="ja-JP" altLang="en-US" dirty="0"/>
              <a:t>自社内で発生した廃棄物を自社の社員が運ぶ行為は、許可が必要な行為には当たりません。</a:t>
            </a:r>
          </a:p>
          <a:p>
            <a:r>
              <a:rPr lang="ja-JP" altLang="en-US" dirty="0"/>
              <a:t>　</a:t>
            </a:r>
          </a:p>
          <a:p>
            <a:r>
              <a:rPr lang="ja-JP" altLang="en-US" dirty="0"/>
              <a:t>一方、他社が排出した廃棄物を扱う場合には許可が必要になります。  </a:t>
            </a:r>
          </a:p>
          <a:p>
            <a:r>
              <a:rPr lang="ja-JP" altLang="en-US" dirty="0"/>
              <a:t>この区別が許可判断の出発点になります。</a:t>
            </a:r>
          </a:p>
          <a:p>
            <a:r>
              <a:rPr lang="ja-JP" altLang="en-US" dirty="0"/>
              <a:t>　</a:t>
            </a:r>
          </a:p>
          <a:p>
            <a:r>
              <a:rPr lang="ja-JP" altLang="en-US" dirty="0"/>
              <a:t>では、次のスライドに進みます。</a:t>
            </a:r>
          </a:p>
          <a:p>
            <a:endParaRPr kumimoji="1" lang="ja-JP" altLang="en-US" dirty="0">
              <a:latin typeface="+mn-ea"/>
              <a:ea typeface="+mn-ea"/>
            </a:endParaRPr>
          </a:p>
        </p:txBody>
      </p:sp>
      <p:sp>
        <p:nvSpPr>
          <p:cNvPr id="4" name="スライド番号プレースホルダー 3"/>
          <p:cNvSpPr>
            <a:spLocks noGrp="1"/>
          </p:cNvSpPr>
          <p:nvPr>
            <p:ph type="sldNum" sz="quarter" idx="10"/>
          </p:nvPr>
        </p:nvSpPr>
        <p:spPr/>
        <p:txBody>
          <a:bodyPr/>
          <a:lstStyle/>
          <a:p>
            <a:fld id="{97219AAD-5F95-4E47-A5EE-E30E00A0333C}" type="slidenum">
              <a:rPr kumimoji="1" lang="ja-JP" altLang="en-US" smtClean="0"/>
              <a:t>4</a:t>
            </a:fld>
            <a:endParaRPr kumimoji="1" lang="ja-JP" altLang="en-US"/>
          </a:p>
        </p:txBody>
      </p:sp>
    </p:spTree>
    <p:extLst>
      <p:ext uri="{BB962C8B-B14F-4D97-AF65-F5344CB8AC3E}">
        <p14:creationId xmlns:p14="http://schemas.microsoft.com/office/powerpoint/2010/main" val="1362894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他社が排出した廃棄物を扱う場合は、許可が必要になります。  </a:t>
            </a:r>
          </a:p>
          <a:p>
            <a:r>
              <a:rPr lang="ja-JP" altLang="en-US" dirty="0"/>
              <a:t>これは廃棄物処理法の基本的な考え方のひとつで、扱う者が許可を持っていないと法違反になります。</a:t>
            </a:r>
          </a:p>
          <a:p>
            <a:r>
              <a:rPr lang="ja-JP" altLang="en-US" dirty="0"/>
              <a:t>　</a:t>
            </a:r>
          </a:p>
          <a:p>
            <a:r>
              <a:rPr lang="ja-JP" altLang="en-US" dirty="0"/>
              <a:t>許可を持たないまま運搬や処分を行うと、扱った側だけでなく排出事業者にも責任が及ぶ可能性があります。  </a:t>
            </a:r>
          </a:p>
          <a:p>
            <a:r>
              <a:rPr lang="ja-JP" altLang="en-US" dirty="0"/>
              <a:t>委託する際には、相手が必要な許可を持っているかどうかの確認が不可欠です。</a:t>
            </a:r>
          </a:p>
          <a:p>
            <a:r>
              <a:rPr lang="ja-JP" altLang="en-US" dirty="0"/>
              <a:t>　</a:t>
            </a:r>
          </a:p>
          <a:p>
            <a:r>
              <a:rPr lang="ja-JP" altLang="en-US" dirty="0"/>
              <a:t>許可は「収集運搬」と「処分」の二つに分かれるため、どの行為に該当するかを明確にしたうえで必要な許可を確認することが重要です。</a:t>
            </a:r>
          </a:p>
          <a:p>
            <a:r>
              <a:rPr lang="ja-JP" altLang="en-US" dirty="0"/>
              <a:t>　</a:t>
            </a:r>
          </a:p>
          <a:p>
            <a:r>
              <a:rPr lang="ja-JP" altLang="en-US" dirty="0"/>
              <a:t>では、次のスライドに進みます。</a:t>
            </a:r>
          </a:p>
          <a:p>
            <a:pPr marL="0" indent="0">
              <a:buNone/>
            </a:pPr>
            <a:endParaRPr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97219AAD-5F95-4E47-A5EE-E30E00A0333C}" type="slidenum">
              <a:rPr kumimoji="1" lang="ja-JP" altLang="en-US" smtClean="0"/>
              <a:t>5</a:t>
            </a:fld>
            <a:endParaRPr kumimoji="1" lang="ja-JP" altLang="en-US"/>
          </a:p>
        </p:txBody>
      </p:sp>
    </p:spTree>
    <p:extLst>
      <p:ext uri="{BB962C8B-B14F-4D97-AF65-F5344CB8AC3E}">
        <p14:creationId xmlns:p14="http://schemas.microsoft.com/office/powerpoint/2010/main" val="3896500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清掃作業で集められた廃棄物は、清掃会社が介在していても排出事業者のものとして扱われます。  </a:t>
            </a:r>
          </a:p>
          <a:p>
            <a:r>
              <a:rPr lang="ja-JP" altLang="en-US" dirty="0"/>
              <a:t>工場内で発生した廃棄物は、清掃により集められただけで排出者が変わるわけではありません。</a:t>
            </a:r>
          </a:p>
          <a:p>
            <a:r>
              <a:rPr lang="ja-JP" altLang="en-US" dirty="0"/>
              <a:t>　</a:t>
            </a:r>
          </a:p>
          <a:p>
            <a:r>
              <a:rPr lang="ja-JP" altLang="en-US" dirty="0"/>
              <a:t>そのため、自社の敷地内で発生した廃棄物を、自社が運搬する場合は許可は不要です。  </a:t>
            </a:r>
          </a:p>
          <a:p>
            <a:r>
              <a:rPr lang="ja-JP" altLang="en-US" dirty="0"/>
              <a:t>扱う廃棄物が他社排出物であるかどうかが、許可の要否を判断する基準になります。</a:t>
            </a:r>
          </a:p>
          <a:p>
            <a:r>
              <a:rPr lang="ja-JP" altLang="en-US" dirty="0"/>
              <a:t>　</a:t>
            </a:r>
          </a:p>
          <a:p>
            <a:r>
              <a:rPr lang="ja-JP" altLang="en-US" dirty="0"/>
              <a:t>清掃会社が現場で作業をしていても、排出者が自社であることに変わりはありません。  </a:t>
            </a:r>
          </a:p>
          <a:p>
            <a:r>
              <a:rPr lang="ja-JP" altLang="en-US" dirty="0"/>
              <a:t>許可が必要となるのは、あくまで他社排出物を扱う場合です。</a:t>
            </a:r>
          </a:p>
          <a:p>
            <a:r>
              <a:rPr lang="ja-JP" altLang="en-US" dirty="0"/>
              <a:t>　</a:t>
            </a:r>
          </a:p>
          <a:p>
            <a:r>
              <a:rPr lang="ja-JP" altLang="en-US" dirty="0"/>
              <a:t>では、次のスライドに進みます。</a:t>
            </a:r>
          </a:p>
        </p:txBody>
      </p:sp>
      <p:sp>
        <p:nvSpPr>
          <p:cNvPr id="4" name="スライド番号プレースホルダー 3"/>
          <p:cNvSpPr>
            <a:spLocks noGrp="1"/>
          </p:cNvSpPr>
          <p:nvPr>
            <p:ph type="sldNum" sz="quarter" idx="10"/>
          </p:nvPr>
        </p:nvSpPr>
        <p:spPr/>
        <p:txBody>
          <a:bodyPr/>
          <a:lstStyle/>
          <a:p>
            <a:fld id="{97219AAD-5F95-4E47-A5EE-E30E00A0333C}" type="slidenum">
              <a:rPr kumimoji="1" lang="ja-JP" altLang="en-US" smtClean="0"/>
              <a:t>6</a:t>
            </a:fld>
            <a:endParaRPr kumimoji="1" lang="ja-JP" altLang="en-US"/>
          </a:p>
        </p:txBody>
      </p:sp>
    </p:spTree>
    <p:extLst>
      <p:ext uri="{BB962C8B-B14F-4D97-AF65-F5344CB8AC3E}">
        <p14:creationId xmlns:p14="http://schemas.microsoft.com/office/powerpoint/2010/main" val="3715293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産業廃棄物の許可は、行為の種類に応じて区分されています。  </a:t>
            </a:r>
          </a:p>
          <a:p>
            <a:r>
              <a:rPr lang="ja-JP" altLang="en-US" dirty="0"/>
              <a:t>大きく分けると収集運搬と処分の二つです。</a:t>
            </a:r>
          </a:p>
          <a:p>
            <a:r>
              <a:rPr lang="ja-JP" altLang="en-US" dirty="0"/>
              <a:t>　</a:t>
            </a:r>
          </a:p>
          <a:p>
            <a:r>
              <a:rPr lang="ja-JP" altLang="en-US" dirty="0"/>
              <a:t>収集運搬は、廃棄物を運ぶ行為を指します。  </a:t>
            </a:r>
          </a:p>
          <a:p>
            <a:r>
              <a:rPr lang="ja-JP" altLang="en-US" dirty="0"/>
              <a:t>処分は、廃棄物に何らかの作用を加える行為を指し、破砕や焼却などが該当します。</a:t>
            </a:r>
          </a:p>
          <a:p>
            <a:r>
              <a:rPr lang="ja-JP" altLang="en-US" dirty="0"/>
              <a:t>　</a:t>
            </a:r>
          </a:p>
          <a:p>
            <a:r>
              <a:rPr lang="ja-JP" altLang="en-US" dirty="0"/>
              <a:t>また、普通産業廃棄物と特別管理産業廃棄物は区分が異なり、扱うためにはそれぞれの許可が必要です。  </a:t>
            </a:r>
          </a:p>
          <a:p>
            <a:r>
              <a:rPr lang="ja-JP" altLang="en-US" dirty="0"/>
              <a:t>どの品目を扱えるかは許可証に明記されているため、委託時には必ず照合する必要があります。</a:t>
            </a:r>
          </a:p>
          <a:p>
            <a:r>
              <a:rPr lang="ja-JP" altLang="en-US" dirty="0"/>
              <a:t>　</a:t>
            </a:r>
          </a:p>
          <a:p>
            <a:r>
              <a:rPr lang="ja-JP" altLang="en-US" dirty="0"/>
              <a:t>では、次のスライドに進みます。</a:t>
            </a:r>
          </a:p>
        </p:txBody>
      </p:sp>
      <p:sp>
        <p:nvSpPr>
          <p:cNvPr id="4" name="スライド番号プレースホルダー 3"/>
          <p:cNvSpPr>
            <a:spLocks noGrp="1"/>
          </p:cNvSpPr>
          <p:nvPr>
            <p:ph type="sldNum" sz="quarter" idx="10"/>
          </p:nvPr>
        </p:nvSpPr>
        <p:spPr/>
        <p:txBody>
          <a:bodyPr/>
          <a:lstStyle/>
          <a:p>
            <a:fld id="{97219AAD-5F95-4E47-A5EE-E30E00A0333C}" type="slidenum">
              <a:rPr kumimoji="1" lang="ja-JP" altLang="en-US" smtClean="0"/>
              <a:t>7</a:t>
            </a:fld>
            <a:endParaRPr kumimoji="1" lang="ja-JP" altLang="en-US"/>
          </a:p>
        </p:txBody>
      </p:sp>
    </p:spTree>
    <p:extLst>
      <p:ext uri="{BB962C8B-B14F-4D97-AF65-F5344CB8AC3E}">
        <p14:creationId xmlns:p14="http://schemas.microsoft.com/office/powerpoint/2010/main" val="18179998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特別管理産業廃棄物は、通常の産業廃棄物よりも危険性が高く、専用の許可が必要になります。  </a:t>
            </a:r>
          </a:p>
          <a:p>
            <a:r>
              <a:rPr lang="ja-JP" altLang="en-US" dirty="0"/>
              <a:t>この許可があるからといって、普通産業廃棄物を扱えるわけではありません。</a:t>
            </a:r>
          </a:p>
          <a:p>
            <a:r>
              <a:rPr lang="ja-JP" altLang="en-US" dirty="0"/>
              <a:t>　</a:t>
            </a:r>
          </a:p>
          <a:p>
            <a:r>
              <a:rPr lang="ja-JP" altLang="en-US" dirty="0"/>
              <a:t>扱える品目は許可証に明確に記載されているため、委託時には必ず照合する必要があります。  </a:t>
            </a:r>
          </a:p>
          <a:p>
            <a:r>
              <a:rPr lang="ja-JP" altLang="en-US" dirty="0"/>
              <a:t>特に、特別管理産業廃棄物は取り扱い基準が厳しいため、委託内容との不一致に注意が必要です。</a:t>
            </a:r>
          </a:p>
          <a:p>
            <a:r>
              <a:rPr lang="ja-JP" altLang="en-US" dirty="0"/>
              <a:t>　</a:t>
            </a:r>
          </a:p>
          <a:p>
            <a:r>
              <a:rPr lang="ja-JP" altLang="en-US" dirty="0"/>
              <a:t>産業廃棄物の許可制度を正しく運用するためには、品目と許可内容の照合が欠かせません。  </a:t>
            </a:r>
          </a:p>
          <a:p>
            <a:r>
              <a:rPr lang="ja-JP" altLang="en-US" dirty="0"/>
              <a:t>品目の不一致は委託基準違反につながることがあります。</a:t>
            </a:r>
          </a:p>
          <a:p>
            <a:r>
              <a:rPr lang="ja-JP" altLang="en-US" dirty="0"/>
              <a:t>　</a:t>
            </a:r>
          </a:p>
          <a:p>
            <a:r>
              <a:rPr lang="ja-JP" altLang="en-US" dirty="0"/>
              <a:t>では、次のスライドに進みます。</a:t>
            </a:r>
          </a:p>
        </p:txBody>
      </p:sp>
      <p:sp>
        <p:nvSpPr>
          <p:cNvPr id="4" name="スライド番号プレースホルダー 3"/>
          <p:cNvSpPr>
            <a:spLocks noGrp="1"/>
          </p:cNvSpPr>
          <p:nvPr>
            <p:ph type="sldNum" sz="quarter" idx="10"/>
          </p:nvPr>
        </p:nvSpPr>
        <p:spPr/>
        <p:txBody>
          <a:bodyPr/>
          <a:lstStyle/>
          <a:p>
            <a:fld id="{97219AAD-5F95-4E47-A5EE-E30E00A0333C}" type="slidenum">
              <a:rPr kumimoji="1" lang="ja-JP" altLang="en-US" smtClean="0"/>
              <a:t>8</a:t>
            </a:fld>
            <a:endParaRPr kumimoji="1" lang="ja-JP" altLang="en-US"/>
          </a:p>
        </p:txBody>
      </p:sp>
    </p:spTree>
    <p:extLst>
      <p:ext uri="{BB962C8B-B14F-4D97-AF65-F5344CB8AC3E}">
        <p14:creationId xmlns:p14="http://schemas.microsoft.com/office/powerpoint/2010/main" val="975520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産業廃棄物の許可を出す自治体は、施設の所在地で決まります。  </a:t>
            </a:r>
          </a:p>
          <a:p>
            <a:r>
              <a:rPr lang="ja-JP" altLang="en-US" dirty="0"/>
              <a:t>政令市内にある施設は政令市が許可し、それ以外は都道府県が許可します。</a:t>
            </a:r>
          </a:p>
          <a:p>
            <a:r>
              <a:rPr lang="ja-JP" altLang="en-US" dirty="0"/>
              <a:t>　</a:t>
            </a:r>
          </a:p>
          <a:p>
            <a:r>
              <a:rPr lang="ja-JP" altLang="en-US" dirty="0"/>
              <a:t>収集運搬では、積む場所と降ろす場所の双方で許可が必要になります。  </a:t>
            </a:r>
          </a:p>
          <a:p>
            <a:r>
              <a:rPr lang="ja-JP" altLang="en-US" dirty="0"/>
              <a:t>運ぶだけで通過する自治体については、許可は不要です。</a:t>
            </a:r>
          </a:p>
          <a:p>
            <a:r>
              <a:rPr lang="ja-JP" altLang="en-US" dirty="0"/>
              <a:t>　</a:t>
            </a:r>
          </a:p>
          <a:p>
            <a:r>
              <a:rPr lang="ja-JP" altLang="en-US" dirty="0"/>
              <a:t>自治体ごとに許可の区分が異なるため、委託時には許可の種類や品目が合っているかを必ず照合します。  </a:t>
            </a:r>
          </a:p>
          <a:p>
            <a:r>
              <a:rPr lang="ja-JP" altLang="en-US" dirty="0"/>
              <a:t>判断を誤ると委託基準違反につながるため、許可自治体の考え方を正しく理解することが重要です。</a:t>
            </a:r>
          </a:p>
          <a:p>
            <a:r>
              <a:rPr lang="ja-JP" altLang="en-US" dirty="0"/>
              <a:t>　</a:t>
            </a:r>
          </a:p>
          <a:p>
            <a:r>
              <a:rPr lang="ja-JP" altLang="en-US" dirty="0"/>
              <a:t>では、次のスライドに進みます。</a:t>
            </a:r>
          </a:p>
          <a:p>
            <a:endParaRPr kumimoji="1" lang="ja-JP" altLang="en-US" dirty="0">
              <a:latin typeface="+mn-ea"/>
              <a:ea typeface="+mn-ea"/>
            </a:endParaRPr>
          </a:p>
        </p:txBody>
      </p:sp>
      <p:sp>
        <p:nvSpPr>
          <p:cNvPr id="4" name="スライド番号プレースホルダー 3"/>
          <p:cNvSpPr>
            <a:spLocks noGrp="1"/>
          </p:cNvSpPr>
          <p:nvPr>
            <p:ph type="sldNum" sz="quarter" idx="10"/>
          </p:nvPr>
        </p:nvSpPr>
        <p:spPr/>
        <p:txBody>
          <a:bodyPr/>
          <a:lstStyle/>
          <a:p>
            <a:fld id="{97219AAD-5F95-4E47-A5EE-E30E00A0333C}" type="slidenum">
              <a:rPr kumimoji="1" lang="ja-JP" altLang="en-US" smtClean="0"/>
              <a:t>9</a:t>
            </a:fld>
            <a:endParaRPr kumimoji="1" lang="ja-JP" altLang="en-US"/>
          </a:p>
        </p:txBody>
      </p:sp>
    </p:spTree>
    <p:extLst>
      <p:ext uri="{BB962C8B-B14F-4D97-AF65-F5344CB8AC3E}">
        <p14:creationId xmlns:p14="http://schemas.microsoft.com/office/powerpoint/2010/main" val="18471660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noAutofit/>
          </a:bodyPr>
          <a:lstStyle>
            <a:lvl1pPr>
              <a:defRPr sz="5400">
                <a:latin typeface="メイリオ" panose="020B0604030504040204" pitchFamily="50" charset="-128"/>
                <a:ea typeface="メイリオ" panose="020B0604030504040204" pitchFamily="50" charset="-128"/>
              </a:defRPr>
            </a:lvl1pPr>
          </a:lstStyle>
          <a:p>
            <a:r>
              <a:rPr kumimoji="1" lang="ja-JP" altLang="en-US" dirty="0"/>
              <a:t>マスター タイトルの書式設定</a:t>
            </a:r>
          </a:p>
        </p:txBody>
      </p:sp>
      <p:sp>
        <p:nvSpPr>
          <p:cNvPr id="3" name="サブタイトル 2"/>
          <p:cNvSpPr>
            <a:spLocks noGrp="1"/>
          </p:cNvSpPr>
          <p:nvPr>
            <p:ph type="subTitle" idx="1"/>
          </p:nvPr>
        </p:nvSpPr>
        <p:spPr>
          <a:xfrm>
            <a:off x="1371600" y="3886200"/>
            <a:ext cx="6400800" cy="1752600"/>
          </a:xfrm>
        </p:spPr>
        <p:txBody>
          <a:bodyPr>
            <a:normAutofit/>
          </a:bodyPr>
          <a:lstStyle>
            <a:lvl1pPr marL="0" indent="0" algn="ctr">
              <a:lnSpc>
                <a:spcPts val="3400"/>
              </a:lnSpc>
              <a:spcBef>
                <a:spcPts val="0"/>
              </a:spcBef>
              <a:buNone/>
              <a:defRPr sz="3200">
                <a:solidFill>
                  <a:schemeClr val="tx1">
                    <a:tint val="75000"/>
                  </a:schemeClr>
                </a:solidFill>
                <a:latin typeface="メイリオ" panose="020B0604030504040204" pitchFamily="50" charset="-128"/>
                <a:ea typeface="メイリオ" panose="020B0604030504040204" pitchFamily="50" charset="-128"/>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dirty="0"/>
              <a:t>マスター サブタイトルの書式設定</a:t>
            </a:r>
          </a:p>
        </p:txBody>
      </p:sp>
      <p:sp>
        <p:nvSpPr>
          <p:cNvPr id="4" name="日付プレースホルダー 3"/>
          <p:cNvSpPr>
            <a:spLocks noGrp="1"/>
          </p:cNvSpPr>
          <p:nvPr>
            <p:ph type="dt" sz="half" idx="10"/>
          </p:nvPr>
        </p:nvSpPr>
        <p:spPr/>
        <p:txBody>
          <a:bodyPr/>
          <a:lstStyle/>
          <a:p>
            <a:fld id="{9359225B-EA91-4013-9FED-1A5BBE3E588B}" type="datetime1">
              <a:rPr kumimoji="1" lang="ja-JP" altLang="en-US" smtClean="0"/>
              <a:t>2026/3/17</a:t>
            </a:fld>
            <a:endParaRPr kumimoji="1" lang="ja-JP" altLang="en-US"/>
          </a:p>
        </p:txBody>
      </p:sp>
      <p:sp>
        <p:nvSpPr>
          <p:cNvPr id="5" name="フッター プレースホルダー 4"/>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6" name="スライド番号プレースホルダー 5"/>
          <p:cNvSpPr>
            <a:spLocks noGrp="1"/>
          </p:cNvSpPr>
          <p:nvPr>
            <p:ph type="sldNum" sz="quarter" idx="12"/>
          </p:nvPr>
        </p:nvSpPr>
        <p:spPr/>
        <p:txBody>
          <a:bodyPr/>
          <a:lstStyle/>
          <a:p>
            <a:fld id="{B19F71B2-C08B-4251-8631-B17A6B7397F4}" type="slidenum">
              <a:rPr kumimoji="1" lang="ja-JP" altLang="en-US" smtClean="0"/>
              <a:t>‹#›</a:t>
            </a:fld>
            <a:endParaRPr kumimoji="1" lang="ja-JP" altLang="en-US"/>
          </a:p>
        </p:txBody>
      </p:sp>
    </p:spTree>
    <p:extLst>
      <p:ext uri="{BB962C8B-B14F-4D97-AF65-F5344CB8AC3E}">
        <p14:creationId xmlns:p14="http://schemas.microsoft.com/office/powerpoint/2010/main" val="2697685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E749C5E-4349-48E8-A9DA-2C90D89166B8}" type="datetime1">
              <a:rPr kumimoji="1" lang="ja-JP" altLang="en-US" smtClean="0"/>
              <a:t>2026/3/17</a:t>
            </a:fld>
            <a:endParaRPr kumimoji="1" lang="ja-JP" altLang="en-US"/>
          </a:p>
        </p:txBody>
      </p:sp>
      <p:sp>
        <p:nvSpPr>
          <p:cNvPr id="5" name="フッター プレースホルダー 4"/>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6" name="スライド番号プレースホルダー 5"/>
          <p:cNvSpPr>
            <a:spLocks noGrp="1"/>
          </p:cNvSpPr>
          <p:nvPr>
            <p:ph type="sldNum" sz="quarter" idx="12"/>
          </p:nvPr>
        </p:nvSpPr>
        <p:spPr/>
        <p:txBody>
          <a:bodyPr/>
          <a:lstStyle/>
          <a:p>
            <a:fld id="{B19F71B2-C08B-4251-8631-B17A6B7397F4}" type="slidenum">
              <a:rPr kumimoji="1" lang="ja-JP" altLang="en-US" smtClean="0"/>
              <a:t>‹#›</a:t>
            </a:fld>
            <a:endParaRPr kumimoji="1" lang="ja-JP" altLang="en-US"/>
          </a:p>
        </p:txBody>
      </p:sp>
    </p:spTree>
    <p:extLst>
      <p:ext uri="{BB962C8B-B14F-4D97-AF65-F5344CB8AC3E}">
        <p14:creationId xmlns:p14="http://schemas.microsoft.com/office/powerpoint/2010/main" val="41349977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0180004-6AD3-45C5-BA5D-F047BE7BE873}" type="datetime1">
              <a:rPr kumimoji="1" lang="ja-JP" altLang="en-US" smtClean="0"/>
              <a:t>2026/3/17</a:t>
            </a:fld>
            <a:endParaRPr kumimoji="1" lang="ja-JP" altLang="en-US"/>
          </a:p>
        </p:txBody>
      </p:sp>
      <p:sp>
        <p:nvSpPr>
          <p:cNvPr id="5" name="フッター プレースホルダー 4"/>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6" name="スライド番号プレースホルダー 5"/>
          <p:cNvSpPr>
            <a:spLocks noGrp="1"/>
          </p:cNvSpPr>
          <p:nvPr>
            <p:ph type="sldNum" sz="quarter" idx="12"/>
          </p:nvPr>
        </p:nvSpPr>
        <p:spPr/>
        <p:txBody>
          <a:bodyPr/>
          <a:lstStyle/>
          <a:p>
            <a:fld id="{B19F71B2-C08B-4251-8631-B17A6B7397F4}" type="slidenum">
              <a:rPr kumimoji="1" lang="ja-JP" altLang="en-US" smtClean="0"/>
              <a:t>‹#›</a:t>
            </a:fld>
            <a:endParaRPr kumimoji="1" lang="ja-JP" altLang="en-US"/>
          </a:p>
        </p:txBody>
      </p:sp>
    </p:spTree>
    <p:extLst>
      <p:ext uri="{BB962C8B-B14F-4D97-AF65-F5344CB8AC3E}">
        <p14:creationId xmlns:p14="http://schemas.microsoft.com/office/powerpoint/2010/main" val="1561053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274638"/>
            <a:ext cx="8820472" cy="1143000"/>
          </a:xfrm>
        </p:spPr>
        <p:txBody>
          <a:bodyPr>
            <a:normAutofit/>
          </a:bodyPr>
          <a:lstStyle>
            <a:lvl1pPr>
              <a:defRPr sz="4000">
                <a:latin typeface="メイリオ" panose="020B0604030504040204" pitchFamily="50" charset="-128"/>
                <a:ea typeface="メイリオ" panose="020B0604030504040204" pitchFamily="50" charset="-128"/>
              </a:defRPr>
            </a:lvl1pPr>
          </a:lstStyle>
          <a:p>
            <a:r>
              <a:rPr kumimoji="1" lang="ja-JP" altLang="en-US" dirty="0"/>
              <a:t>マスター タイトルの書式設定</a:t>
            </a:r>
          </a:p>
        </p:txBody>
      </p:sp>
      <p:sp>
        <p:nvSpPr>
          <p:cNvPr id="3" name="コンテンツ プレースホルダー 2"/>
          <p:cNvSpPr>
            <a:spLocks noGrp="1"/>
          </p:cNvSpPr>
          <p:nvPr>
            <p:ph idx="1"/>
          </p:nvPr>
        </p:nvSpPr>
        <p:spPr>
          <a:xfrm>
            <a:off x="457200" y="1600200"/>
            <a:ext cx="8686800" cy="4565104"/>
          </a:xfrm>
        </p:spPr>
        <p:txBody>
          <a:bodyPr>
            <a:normAutofit/>
          </a:bodyPr>
          <a:lstStyle>
            <a:lvl1pPr>
              <a:lnSpc>
                <a:spcPts val="3400"/>
              </a:lnSpc>
              <a:spcBef>
                <a:spcPts val="0"/>
              </a:spcBef>
              <a:defRPr sz="3000">
                <a:latin typeface="メイリオ" panose="020B0604030504040204" pitchFamily="50" charset="-128"/>
                <a:ea typeface="メイリオ" panose="020B0604030504040204" pitchFamily="50" charset="-128"/>
              </a:defRPr>
            </a:lvl1pPr>
            <a:lvl2pPr>
              <a:lnSpc>
                <a:spcPts val="3400"/>
              </a:lnSpc>
              <a:spcBef>
                <a:spcPts val="0"/>
              </a:spcBef>
              <a:defRPr sz="3000">
                <a:latin typeface="メイリオ" panose="020B0604030504040204" pitchFamily="50" charset="-128"/>
                <a:ea typeface="メイリオ" panose="020B0604030504040204" pitchFamily="50" charset="-128"/>
              </a:defRPr>
            </a:lvl2pPr>
            <a:lvl3pPr>
              <a:lnSpc>
                <a:spcPts val="3400"/>
              </a:lnSpc>
              <a:spcBef>
                <a:spcPts val="0"/>
              </a:spcBef>
              <a:defRPr sz="3000">
                <a:latin typeface="メイリオ" panose="020B0604030504040204" pitchFamily="50" charset="-128"/>
                <a:ea typeface="メイリオ" panose="020B0604030504040204" pitchFamily="50" charset="-128"/>
              </a:defRPr>
            </a:lvl3pPr>
            <a:lvl4pPr>
              <a:lnSpc>
                <a:spcPts val="3400"/>
              </a:lnSpc>
              <a:spcBef>
                <a:spcPts val="0"/>
              </a:spcBef>
              <a:defRPr sz="3000">
                <a:latin typeface="メイリオ" panose="020B0604030504040204" pitchFamily="50" charset="-128"/>
                <a:ea typeface="メイリオ" panose="020B0604030504040204" pitchFamily="50" charset="-128"/>
              </a:defRPr>
            </a:lvl4pPr>
            <a:lvl5pPr>
              <a:lnSpc>
                <a:spcPts val="3400"/>
              </a:lnSpc>
              <a:spcBef>
                <a:spcPts val="0"/>
              </a:spcBef>
              <a:defRPr sz="3000">
                <a:latin typeface="メイリオ" panose="020B0604030504040204" pitchFamily="50" charset="-128"/>
                <a:ea typeface="メイリオ" panose="020B0604030504040204" pitchFamily="50" charset="-128"/>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p:cNvSpPr>
            <a:spLocks noGrp="1"/>
          </p:cNvSpPr>
          <p:nvPr>
            <p:ph type="dt" sz="half" idx="10"/>
          </p:nvPr>
        </p:nvSpPr>
        <p:spPr/>
        <p:txBody>
          <a:bodyPr/>
          <a:lstStyle/>
          <a:p>
            <a:fld id="{141DC01A-7782-4D53-9FFF-E78CDD057304}" type="datetime1">
              <a:rPr kumimoji="1" lang="ja-JP" altLang="en-US" smtClean="0"/>
              <a:t>2026/3/17</a:t>
            </a:fld>
            <a:endParaRPr kumimoji="1" lang="ja-JP" altLang="en-US"/>
          </a:p>
        </p:txBody>
      </p:sp>
      <p:sp>
        <p:nvSpPr>
          <p:cNvPr id="5" name="フッター プレースホルダー 4"/>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6" name="スライド番号プレースホルダー 5"/>
          <p:cNvSpPr>
            <a:spLocks noGrp="1"/>
          </p:cNvSpPr>
          <p:nvPr>
            <p:ph type="sldNum" sz="quarter" idx="12"/>
          </p:nvPr>
        </p:nvSpPr>
        <p:spPr/>
        <p:txBody>
          <a:bodyPr/>
          <a:lstStyle/>
          <a:p>
            <a:fld id="{B19F71B2-C08B-4251-8631-B17A6B7397F4}" type="slidenum">
              <a:rPr kumimoji="1" lang="ja-JP" altLang="en-US" smtClean="0"/>
              <a:t>‹#›</a:t>
            </a:fld>
            <a:endParaRPr kumimoji="1" lang="ja-JP" altLang="en-US"/>
          </a:p>
        </p:txBody>
      </p:sp>
    </p:spTree>
    <p:extLst>
      <p:ext uri="{BB962C8B-B14F-4D97-AF65-F5344CB8AC3E}">
        <p14:creationId xmlns:p14="http://schemas.microsoft.com/office/powerpoint/2010/main" val="37245971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1AC48C56-5510-4A9A-9793-95CAB50F7EE7}" type="datetime1">
              <a:rPr kumimoji="1" lang="ja-JP" altLang="en-US" smtClean="0"/>
              <a:t>2026/3/17</a:t>
            </a:fld>
            <a:endParaRPr kumimoji="1" lang="ja-JP" altLang="en-US"/>
          </a:p>
        </p:txBody>
      </p:sp>
      <p:sp>
        <p:nvSpPr>
          <p:cNvPr id="5" name="フッター プレースホルダー 4"/>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6" name="スライド番号プレースホルダー 5"/>
          <p:cNvSpPr>
            <a:spLocks noGrp="1"/>
          </p:cNvSpPr>
          <p:nvPr>
            <p:ph type="sldNum" sz="quarter" idx="12"/>
          </p:nvPr>
        </p:nvSpPr>
        <p:spPr/>
        <p:txBody>
          <a:bodyPr/>
          <a:lstStyle/>
          <a:p>
            <a:fld id="{B19F71B2-C08B-4251-8631-B17A6B7397F4}" type="slidenum">
              <a:rPr kumimoji="1" lang="ja-JP" altLang="en-US" smtClean="0"/>
              <a:t>‹#›</a:t>
            </a:fld>
            <a:endParaRPr kumimoji="1" lang="ja-JP" altLang="en-US"/>
          </a:p>
        </p:txBody>
      </p:sp>
    </p:spTree>
    <p:extLst>
      <p:ext uri="{BB962C8B-B14F-4D97-AF65-F5344CB8AC3E}">
        <p14:creationId xmlns:p14="http://schemas.microsoft.com/office/powerpoint/2010/main" val="6673714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EDDC2694-CC14-4F47-8E30-185D1EE81D8B}" type="datetime1">
              <a:rPr kumimoji="1" lang="ja-JP" altLang="en-US" smtClean="0"/>
              <a:t>2026/3/17</a:t>
            </a:fld>
            <a:endParaRPr kumimoji="1" lang="ja-JP" altLang="en-US"/>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7" name="スライド番号プレースホルダー 6"/>
          <p:cNvSpPr>
            <a:spLocks noGrp="1"/>
          </p:cNvSpPr>
          <p:nvPr>
            <p:ph type="sldNum" sz="quarter" idx="12"/>
          </p:nvPr>
        </p:nvSpPr>
        <p:spPr/>
        <p:txBody>
          <a:bodyPr/>
          <a:lstStyle/>
          <a:p>
            <a:fld id="{B19F71B2-C08B-4251-8631-B17A6B7397F4}" type="slidenum">
              <a:rPr kumimoji="1" lang="ja-JP" altLang="en-US" smtClean="0"/>
              <a:t>‹#›</a:t>
            </a:fld>
            <a:endParaRPr kumimoji="1" lang="ja-JP" altLang="en-US"/>
          </a:p>
        </p:txBody>
      </p:sp>
    </p:spTree>
    <p:extLst>
      <p:ext uri="{BB962C8B-B14F-4D97-AF65-F5344CB8AC3E}">
        <p14:creationId xmlns:p14="http://schemas.microsoft.com/office/powerpoint/2010/main" val="915508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858118F3-30EB-421C-9AA5-451816FD5CA8}" type="datetime1">
              <a:rPr kumimoji="1" lang="ja-JP" altLang="en-US" smtClean="0"/>
              <a:t>2026/3/17</a:t>
            </a:fld>
            <a:endParaRPr kumimoji="1" lang="ja-JP" altLang="en-US"/>
          </a:p>
        </p:txBody>
      </p:sp>
      <p:sp>
        <p:nvSpPr>
          <p:cNvPr id="8" name="フッター プレースホルダー 7"/>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9" name="スライド番号プレースホルダー 8"/>
          <p:cNvSpPr>
            <a:spLocks noGrp="1"/>
          </p:cNvSpPr>
          <p:nvPr>
            <p:ph type="sldNum" sz="quarter" idx="12"/>
          </p:nvPr>
        </p:nvSpPr>
        <p:spPr/>
        <p:txBody>
          <a:bodyPr/>
          <a:lstStyle/>
          <a:p>
            <a:fld id="{B19F71B2-C08B-4251-8631-B17A6B7397F4}" type="slidenum">
              <a:rPr kumimoji="1" lang="ja-JP" altLang="en-US" smtClean="0"/>
              <a:t>‹#›</a:t>
            </a:fld>
            <a:endParaRPr kumimoji="1" lang="ja-JP" altLang="en-US"/>
          </a:p>
        </p:txBody>
      </p:sp>
    </p:spTree>
    <p:extLst>
      <p:ext uri="{BB962C8B-B14F-4D97-AF65-F5344CB8AC3E}">
        <p14:creationId xmlns:p14="http://schemas.microsoft.com/office/powerpoint/2010/main" val="3144000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81072194-4ABB-4240-B71D-A32DE102F732}" type="datetime1">
              <a:rPr kumimoji="1" lang="ja-JP" altLang="en-US" smtClean="0"/>
              <a:t>2026/3/17</a:t>
            </a:fld>
            <a:endParaRPr kumimoji="1" lang="ja-JP" altLang="en-US"/>
          </a:p>
        </p:txBody>
      </p:sp>
      <p:sp>
        <p:nvSpPr>
          <p:cNvPr id="4" name="フッター プレースホルダー 3"/>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5" name="スライド番号プレースホルダー 4"/>
          <p:cNvSpPr>
            <a:spLocks noGrp="1"/>
          </p:cNvSpPr>
          <p:nvPr>
            <p:ph type="sldNum" sz="quarter" idx="12"/>
          </p:nvPr>
        </p:nvSpPr>
        <p:spPr/>
        <p:txBody>
          <a:bodyPr/>
          <a:lstStyle/>
          <a:p>
            <a:fld id="{B19F71B2-C08B-4251-8631-B17A6B7397F4}" type="slidenum">
              <a:rPr kumimoji="1" lang="ja-JP" altLang="en-US" smtClean="0"/>
              <a:t>‹#›</a:t>
            </a:fld>
            <a:endParaRPr kumimoji="1" lang="ja-JP" altLang="en-US"/>
          </a:p>
        </p:txBody>
      </p:sp>
    </p:spTree>
    <p:extLst>
      <p:ext uri="{BB962C8B-B14F-4D97-AF65-F5344CB8AC3E}">
        <p14:creationId xmlns:p14="http://schemas.microsoft.com/office/powerpoint/2010/main" val="1923742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6025959-67C2-4ECB-947D-20EF50BD3ADD}" type="datetime1">
              <a:rPr kumimoji="1" lang="ja-JP" altLang="en-US" smtClean="0"/>
              <a:t>2026/3/17</a:t>
            </a:fld>
            <a:endParaRPr kumimoji="1" lang="ja-JP" altLang="en-US"/>
          </a:p>
        </p:txBody>
      </p:sp>
      <p:sp>
        <p:nvSpPr>
          <p:cNvPr id="3" name="フッター プレースホルダー 2"/>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a:t>
            </a:fld>
            <a:endParaRPr kumimoji="1" lang="ja-JP" altLang="en-US"/>
          </a:p>
        </p:txBody>
      </p:sp>
    </p:spTree>
    <p:extLst>
      <p:ext uri="{BB962C8B-B14F-4D97-AF65-F5344CB8AC3E}">
        <p14:creationId xmlns:p14="http://schemas.microsoft.com/office/powerpoint/2010/main" val="3456585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0387E396-01EE-4A3F-A3C1-0B73BED1D08F}" type="datetime1">
              <a:rPr kumimoji="1" lang="ja-JP" altLang="en-US" smtClean="0"/>
              <a:t>2026/3/17</a:t>
            </a:fld>
            <a:endParaRPr kumimoji="1" lang="ja-JP" altLang="en-US"/>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7" name="スライド番号プレースホルダー 6"/>
          <p:cNvSpPr>
            <a:spLocks noGrp="1"/>
          </p:cNvSpPr>
          <p:nvPr>
            <p:ph type="sldNum" sz="quarter" idx="12"/>
          </p:nvPr>
        </p:nvSpPr>
        <p:spPr/>
        <p:txBody>
          <a:bodyPr/>
          <a:lstStyle/>
          <a:p>
            <a:fld id="{B19F71B2-C08B-4251-8631-B17A6B7397F4}" type="slidenum">
              <a:rPr kumimoji="1" lang="ja-JP" altLang="en-US" smtClean="0"/>
              <a:t>‹#›</a:t>
            </a:fld>
            <a:endParaRPr kumimoji="1" lang="ja-JP" altLang="en-US"/>
          </a:p>
        </p:txBody>
      </p:sp>
    </p:spTree>
    <p:extLst>
      <p:ext uri="{BB962C8B-B14F-4D97-AF65-F5344CB8AC3E}">
        <p14:creationId xmlns:p14="http://schemas.microsoft.com/office/powerpoint/2010/main" val="17587706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66A19657-D6FA-4D78-9850-859AC0FA1C72}" type="datetime1">
              <a:rPr kumimoji="1" lang="ja-JP" altLang="en-US" smtClean="0"/>
              <a:t>2026/3/17</a:t>
            </a:fld>
            <a:endParaRPr kumimoji="1" lang="ja-JP" altLang="en-US"/>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7" name="スライド番号プレースホルダー 6"/>
          <p:cNvSpPr>
            <a:spLocks noGrp="1"/>
          </p:cNvSpPr>
          <p:nvPr>
            <p:ph type="sldNum" sz="quarter" idx="12"/>
          </p:nvPr>
        </p:nvSpPr>
        <p:spPr/>
        <p:txBody>
          <a:bodyPr/>
          <a:lstStyle/>
          <a:p>
            <a:fld id="{B19F71B2-C08B-4251-8631-B17A6B7397F4}" type="slidenum">
              <a:rPr kumimoji="1" lang="ja-JP" altLang="en-US" smtClean="0"/>
              <a:t>‹#›</a:t>
            </a:fld>
            <a:endParaRPr kumimoji="1" lang="ja-JP" altLang="en-US"/>
          </a:p>
        </p:txBody>
      </p:sp>
    </p:spTree>
    <p:extLst>
      <p:ext uri="{BB962C8B-B14F-4D97-AF65-F5344CB8AC3E}">
        <p14:creationId xmlns:p14="http://schemas.microsoft.com/office/powerpoint/2010/main" val="1289595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 t="82000" r="-1000" b="2000"/>
          </a:stretch>
        </a:blip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64585B-796C-4CBE-9AD4-94E54C28581B}" type="datetime1">
              <a:rPr kumimoji="1" lang="ja-JP" altLang="en-US" smtClean="0"/>
              <a:t>2026/3/17</a:t>
            </a:fld>
            <a:endParaRPr kumimoji="1" lang="ja-JP" altLang="en-US"/>
          </a:p>
        </p:txBody>
      </p:sp>
      <p:sp>
        <p:nvSpPr>
          <p:cNvPr id="5" name="フッター プレースホルダー 4"/>
          <p:cNvSpPr>
            <a:spLocks noGrp="1"/>
          </p:cNvSpPr>
          <p:nvPr>
            <p:ph type="ftr" sz="quarter" idx="3"/>
          </p:nvPr>
        </p:nvSpPr>
        <p:spPr>
          <a:xfrm>
            <a:off x="6644952" y="6592267"/>
            <a:ext cx="2895600" cy="365125"/>
          </a:xfrm>
          <a:prstGeom prst="rect">
            <a:avLst/>
          </a:prstGeom>
        </p:spPr>
        <p:txBody>
          <a:bodyPr vert="horz" lIns="91440" tIns="45720" rIns="91440" bIns="45720" rtlCol="0" anchor="ctr"/>
          <a:lstStyle>
            <a:lvl1pPr algn="ctr">
              <a:defRPr sz="1200">
                <a:solidFill>
                  <a:sysClr val="windowText" lastClr="000000"/>
                </a:solidFill>
              </a:defRPr>
            </a:lvl1pPr>
          </a:lstStyle>
          <a:p>
            <a:r>
              <a:rPr lang="zh-TW" altLang="en-US"/>
              <a:t>作成　：　環境部 廃棄物対策課</a:t>
            </a:r>
            <a:endParaRPr lang="ja-JP" altLang="en-US"/>
          </a:p>
        </p:txBody>
      </p:sp>
      <p:sp>
        <p:nvSpPr>
          <p:cNvPr id="6" name="スライド番号プレースホルダー 5"/>
          <p:cNvSpPr>
            <a:spLocks noGrp="1"/>
          </p:cNvSpPr>
          <p:nvPr>
            <p:ph type="sldNum" sz="quarter" idx="4"/>
          </p:nvPr>
        </p:nvSpPr>
        <p:spPr>
          <a:xfrm>
            <a:off x="3505200" y="6592267"/>
            <a:ext cx="2133600" cy="365125"/>
          </a:xfrm>
          <a:prstGeom prst="rect">
            <a:avLst/>
          </a:prstGeom>
        </p:spPr>
        <p:txBody>
          <a:bodyPr vert="horz" lIns="91440" tIns="45720" rIns="91440" bIns="45720" rtlCol="0" anchor="ctr"/>
          <a:lstStyle>
            <a:lvl1pPr algn="ctr">
              <a:defRPr sz="1200">
                <a:solidFill>
                  <a:schemeClr val="tx1"/>
                </a:solidFill>
              </a:defRPr>
            </a:lvl1pPr>
          </a:lstStyle>
          <a:p>
            <a:fld id="{B19F71B2-C08B-4251-8631-B17A6B7397F4}" type="slidenum">
              <a:rPr lang="ja-JP" altLang="en-US" smtClean="0"/>
              <a:pPr/>
              <a:t>‹#›</a:t>
            </a:fld>
            <a:endParaRPr lang="ja-JP" altLang="en-US"/>
          </a:p>
        </p:txBody>
      </p:sp>
    </p:spTree>
    <p:extLst>
      <p:ext uri="{BB962C8B-B14F-4D97-AF65-F5344CB8AC3E}">
        <p14:creationId xmlns:p14="http://schemas.microsoft.com/office/powerpoint/2010/main" val="6797654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kumimoji="1" lang="ja-JP" altLang="en-US" sz="5400" b="1" cap="all" dirty="0">
                <a:ln w="0"/>
                <a:solidFill>
                  <a:srgbClr val="FF0000"/>
                </a:solidFill>
                <a:effectLst>
                  <a:reflection blurRad="12700" stA="50000" endPos="50000" dist="5000" dir="5400000" sy="-100000" rotWithShape="0"/>
                </a:effectLst>
              </a:rPr>
              <a:t>１０分でわかる◎</a:t>
            </a:r>
            <a:br>
              <a:rPr kumimoji="1" lang="en-US" altLang="ja-JP" sz="5400" b="1" cap="all" dirty="0">
                <a:ln w="0"/>
                <a:solidFill>
                  <a:srgbClr val="FF0000"/>
                </a:solidFill>
                <a:effectLst>
                  <a:reflection blurRad="12700" stA="50000" endPos="50000" dist="5000" dir="5400000" sy="-100000" rotWithShape="0"/>
                </a:effectLst>
              </a:rPr>
            </a:br>
            <a:r>
              <a:rPr kumimoji="1" lang="ja-JP" altLang="en-US" sz="5400" b="1" cap="all" dirty="0">
                <a:ln w="0"/>
                <a:solidFill>
                  <a:srgbClr val="FF0000"/>
                </a:solidFill>
                <a:effectLst>
                  <a:reflection blurRad="12700" stA="50000" endPos="50000" dist="5000" dir="5400000" sy="-100000" rotWithShape="0"/>
                </a:effectLst>
              </a:rPr>
              <a:t>産業廃棄物ちょっと講座</a:t>
            </a:r>
          </a:p>
        </p:txBody>
      </p:sp>
      <p:sp>
        <p:nvSpPr>
          <p:cNvPr id="3" name="サブタイトル 2"/>
          <p:cNvSpPr>
            <a:spLocks noGrp="1"/>
          </p:cNvSpPr>
          <p:nvPr>
            <p:ph type="subTitle" idx="1"/>
          </p:nvPr>
        </p:nvSpPr>
        <p:spPr>
          <a:xfrm>
            <a:off x="0" y="4221088"/>
            <a:ext cx="9144000" cy="1752600"/>
          </a:xfrm>
        </p:spPr>
        <p:txBody>
          <a:bodyPr>
            <a:normAutofit/>
          </a:bodyPr>
          <a:lstStyle/>
          <a:p>
            <a:r>
              <a:rPr kumimoji="1" lang="en-US" altLang="ja-JP" dirty="0"/>
              <a:t>Part </a:t>
            </a:r>
            <a:r>
              <a:rPr lang="ja-JP" altLang="en-US" dirty="0"/>
              <a:t>４　許可がいる場合、いらない場合</a:t>
            </a:r>
            <a:endParaRPr kumimoji="1" lang="ja-JP" altLang="en-US" dirty="0"/>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1</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7" name="テキスト ボックス 6">
            <a:extLst>
              <a:ext uri="{FF2B5EF4-FFF2-40B4-BE49-F238E27FC236}">
                <a16:creationId xmlns:a16="http://schemas.microsoft.com/office/drawing/2014/main" id="{50BDD280-AFC8-6885-7AA8-DCA164000B12}"/>
              </a:ext>
            </a:extLst>
          </p:cNvPr>
          <p:cNvSpPr txBox="1"/>
          <p:nvPr/>
        </p:nvSpPr>
        <p:spPr>
          <a:xfrm>
            <a:off x="7501974" y="77976"/>
            <a:ext cx="1606530" cy="369332"/>
          </a:xfrm>
          <a:prstGeom prst="rect">
            <a:avLst/>
          </a:prstGeom>
          <a:noFill/>
        </p:spPr>
        <p:txBody>
          <a:bodyPr wrap="none" rtlCol="0">
            <a:spAutoFit/>
          </a:bodyPr>
          <a:lstStyle/>
          <a:p>
            <a:r>
              <a:rPr kumimoji="1" lang="en-US" altLang="ja-JP" dirty="0"/>
              <a:t>2026/03</a:t>
            </a:r>
            <a:r>
              <a:rPr kumimoji="1" lang="ja-JP" altLang="en-US" dirty="0"/>
              <a:t>作成</a:t>
            </a:r>
          </a:p>
        </p:txBody>
      </p:sp>
    </p:spTree>
    <p:extLst>
      <p:ext uri="{BB962C8B-B14F-4D97-AF65-F5344CB8AC3E}">
        <p14:creationId xmlns:p14="http://schemas.microsoft.com/office/powerpoint/2010/main" val="30029496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ja-JP" altLang="en-US" b="1" dirty="0"/>
              <a:t>収集運搬の許可が</a:t>
            </a:r>
            <a:br>
              <a:rPr kumimoji="1" lang="en-US" altLang="ja-JP" b="1" dirty="0"/>
            </a:br>
            <a:r>
              <a:rPr kumimoji="1" lang="ja-JP" altLang="en-US" b="1" dirty="0"/>
              <a:t>必要となる組み合わせ</a:t>
            </a:r>
            <a:endParaRPr kumimoji="1" lang="ja-JP" altLang="en-US" sz="3100" b="1" dirty="0"/>
          </a:p>
        </p:txBody>
      </p:sp>
      <p:sp>
        <p:nvSpPr>
          <p:cNvPr id="3" name="コンテンツ プレースホルダー 2"/>
          <p:cNvSpPr>
            <a:spLocks noGrp="1"/>
          </p:cNvSpPr>
          <p:nvPr>
            <p:ph idx="1"/>
          </p:nvPr>
        </p:nvSpPr>
        <p:spPr>
          <a:xfrm>
            <a:off x="251520" y="1484784"/>
            <a:ext cx="8892480" cy="4525963"/>
          </a:xfrm>
        </p:spPr>
        <p:txBody>
          <a:bodyPr>
            <a:normAutofit/>
          </a:bodyPr>
          <a:lstStyle/>
          <a:p>
            <a:pPr marL="0" indent="0">
              <a:buNone/>
            </a:pPr>
            <a:r>
              <a:rPr lang="ja-JP" altLang="en-US" dirty="0"/>
              <a:t>　収集運搬の許可は、積む場所と降ろす場所で決まる。</a:t>
            </a:r>
            <a:endParaRPr lang="en-US" altLang="ja-JP" dirty="0"/>
          </a:p>
          <a:p>
            <a:pPr marL="0" indent="0">
              <a:buNone/>
            </a:pPr>
            <a:endParaRPr lang="en-US" altLang="ja-JP" dirty="0"/>
          </a:p>
          <a:p>
            <a:pPr marL="0" indent="0">
              <a:buNone/>
            </a:pPr>
            <a:r>
              <a:rPr lang="ja-JP" altLang="en-US" dirty="0"/>
              <a:t>・</a:t>
            </a:r>
            <a:r>
              <a:rPr lang="ja-JP" altLang="en-US" spc="-150" dirty="0">
                <a:solidFill>
                  <a:srgbClr val="FF0000"/>
                </a:solidFill>
              </a:rPr>
              <a:t>積替え・保管なしの場合は都道府県の許可が必要</a:t>
            </a:r>
            <a:endParaRPr lang="en-US" altLang="ja-JP" spc="-150" dirty="0">
              <a:solidFill>
                <a:srgbClr val="FF0000"/>
              </a:solidFill>
            </a:endParaRPr>
          </a:p>
          <a:p>
            <a:pPr marL="0" indent="0">
              <a:buNone/>
            </a:pPr>
            <a:r>
              <a:rPr lang="ja-JP" altLang="en-US" dirty="0"/>
              <a:t>・</a:t>
            </a:r>
            <a:r>
              <a:rPr lang="ja-JP" altLang="en-US" dirty="0">
                <a:solidFill>
                  <a:srgbClr val="FF0000"/>
                </a:solidFill>
              </a:rPr>
              <a:t>県境をまたぐ場合は両方の許可が必要</a:t>
            </a:r>
            <a:endParaRPr lang="en-US" altLang="ja-JP" dirty="0">
              <a:solidFill>
                <a:srgbClr val="FF0000"/>
              </a:solidFill>
            </a:endParaRPr>
          </a:p>
          <a:p>
            <a:pPr marL="0" indent="0">
              <a:buNone/>
            </a:pPr>
            <a:r>
              <a:rPr lang="ja-JP" altLang="en-US" dirty="0"/>
              <a:t>・</a:t>
            </a:r>
            <a:r>
              <a:rPr lang="ja-JP" altLang="en-US" dirty="0">
                <a:solidFill>
                  <a:srgbClr val="FF0000"/>
                </a:solidFill>
              </a:rPr>
              <a:t>通過するだけの自治体の許可は不要</a:t>
            </a:r>
            <a:endParaRPr lang="en-US" altLang="ja-JP" dirty="0">
              <a:solidFill>
                <a:srgbClr val="FF0000"/>
              </a:solidFill>
            </a:endParaRPr>
          </a:p>
          <a:p>
            <a:pPr marL="0" indent="0">
              <a:buNone/>
            </a:pPr>
            <a:r>
              <a:rPr lang="ja-JP" altLang="en-US" dirty="0"/>
              <a:t>・運搬経路よりも「積む場所／降ろす場所」が判断基準</a:t>
            </a:r>
            <a:endParaRPr lang="en-US" altLang="ja-JP" dirty="0"/>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10</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Tree>
    <p:extLst>
      <p:ext uri="{BB962C8B-B14F-4D97-AF65-F5344CB8AC3E}">
        <p14:creationId xmlns:p14="http://schemas.microsoft.com/office/powerpoint/2010/main" val="25705643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t>積替え・保管がある場合の許可</a:t>
            </a:r>
            <a:endParaRPr kumimoji="1" lang="ja-JP" altLang="en-US" sz="3100" dirty="0"/>
          </a:p>
        </p:txBody>
      </p:sp>
      <p:sp>
        <p:nvSpPr>
          <p:cNvPr id="3" name="コンテンツ プレースホルダー 2"/>
          <p:cNvSpPr>
            <a:spLocks noGrp="1"/>
          </p:cNvSpPr>
          <p:nvPr>
            <p:ph idx="1"/>
          </p:nvPr>
        </p:nvSpPr>
        <p:spPr/>
        <p:txBody>
          <a:bodyPr>
            <a:normAutofit/>
          </a:bodyPr>
          <a:lstStyle/>
          <a:p>
            <a:pPr marL="0" indent="0">
              <a:buNone/>
            </a:pPr>
            <a:r>
              <a:rPr lang="ja-JP" altLang="en-US" dirty="0"/>
              <a:t>　積替え・保管を行う場合は、許可する自治体が変わる。</a:t>
            </a:r>
            <a:endParaRPr lang="en-US" altLang="ja-JP" dirty="0"/>
          </a:p>
          <a:p>
            <a:pPr marL="0" indent="0">
              <a:buNone/>
            </a:pPr>
            <a:endParaRPr lang="en-US" altLang="ja-JP" dirty="0"/>
          </a:p>
          <a:p>
            <a:pPr marL="0" indent="0">
              <a:buNone/>
            </a:pPr>
            <a:r>
              <a:rPr lang="ja-JP" altLang="en-US" dirty="0"/>
              <a:t>・</a:t>
            </a:r>
            <a:r>
              <a:rPr lang="ja-JP" altLang="en-US" dirty="0">
                <a:solidFill>
                  <a:srgbClr val="FF0000"/>
                </a:solidFill>
              </a:rPr>
              <a:t>施設が政令市内にある場合は政令市が許可</a:t>
            </a:r>
            <a:endParaRPr lang="en-US" altLang="ja-JP" dirty="0">
              <a:solidFill>
                <a:srgbClr val="FF0000"/>
              </a:solidFill>
            </a:endParaRPr>
          </a:p>
          <a:p>
            <a:pPr marL="0" indent="0">
              <a:buNone/>
            </a:pPr>
            <a:r>
              <a:rPr lang="ja-JP" altLang="en-US" dirty="0"/>
              <a:t>・</a:t>
            </a:r>
            <a:r>
              <a:rPr lang="ja-JP" altLang="en-US" dirty="0">
                <a:solidFill>
                  <a:srgbClr val="FF0000"/>
                </a:solidFill>
              </a:rPr>
              <a:t>政令市外にある場合は都道府県が許可</a:t>
            </a:r>
            <a:endParaRPr lang="en-US" altLang="ja-JP" dirty="0">
              <a:solidFill>
                <a:srgbClr val="FF0000"/>
              </a:solidFill>
            </a:endParaRPr>
          </a:p>
          <a:p>
            <a:pPr marL="0" indent="0">
              <a:buNone/>
            </a:pPr>
            <a:r>
              <a:rPr lang="ja-JP" altLang="en-US" dirty="0"/>
              <a:t>・</a:t>
            </a:r>
            <a:r>
              <a:rPr lang="ja-JP" altLang="en-US" dirty="0">
                <a:solidFill>
                  <a:srgbClr val="FF0000"/>
                </a:solidFill>
              </a:rPr>
              <a:t>積替え・保管ありの許可は、その自治体内で特別な扱いとなる</a:t>
            </a:r>
            <a:endParaRPr lang="en-US" altLang="ja-JP" dirty="0">
              <a:solidFill>
                <a:srgbClr val="FF0000"/>
              </a:solidFill>
            </a:endParaRPr>
          </a:p>
          <a:p>
            <a:pPr marL="0" indent="0">
              <a:buNone/>
            </a:pPr>
            <a:r>
              <a:rPr lang="ja-JP" altLang="en-US" dirty="0"/>
              <a:t>・扱える品目は許可証どおりに限定</a:t>
            </a:r>
            <a:endParaRPr lang="en-US" altLang="ja-JP" dirty="0"/>
          </a:p>
          <a:p>
            <a:pPr marL="0" indent="0">
              <a:buNone/>
            </a:pPr>
            <a:r>
              <a:rPr lang="ja-JP" altLang="en-US" dirty="0"/>
              <a:t>・ 委託内容と許可内容の不一致に注意</a:t>
            </a:r>
            <a:endParaRPr lang="en-US" altLang="ja-JP" sz="3600" b="1" dirty="0">
              <a:solidFill>
                <a:srgbClr val="FF0000"/>
              </a:solidFill>
            </a:endParaRPr>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11</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Tree>
    <p:extLst>
      <p:ext uri="{BB962C8B-B14F-4D97-AF65-F5344CB8AC3E}">
        <p14:creationId xmlns:p14="http://schemas.microsoft.com/office/powerpoint/2010/main" val="3652624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ja-JP" altLang="en-US" b="1" spc="-150" dirty="0"/>
              <a:t>積替え・保管許可による</a:t>
            </a:r>
            <a:br>
              <a:rPr lang="en-US" altLang="ja-JP" b="1" spc="-150" dirty="0"/>
            </a:br>
            <a:r>
              <a:rPr lang="ja-JP" altLang="en-US" b="1" spc="-150" dirty="0"/>
              <a:t>自治体の除外</a:t>
            </a:r>
            <a:endParaRPr kumimoji="1" lang="ja-JP" altLang="en-US" b="1" spc="-150" dirty="0"/>
          </a:p>
        </p:txBody>
      </p:sp>
      <p:sp>
        <p:nvSpPr>
          <p:cNvPr id="3" name="コンテンツ プレースホルダー 2"/>
          <p:cNvSpPr>
            <a:spLocks noGrp="1"/>
          </p:cNvSpPr>
          <p:nvPr>
            <p:ph idx="1"/>
          </p:nvPr>
        </p:nvSpPr>
        <p:spPr>
          <a:xfrm>
            <a:off x="323528" y="1417638"/>
            <a:ext cx="8820472" cy="4708525"/>
          </a:xfrm>
        </p:spPr>
        <p:txBody>
          <a:bodyPr>
            <a:noAutofit/>
          </a:bodyPr>
          <a:lstStyle/>
          <a:p>
            <a:pPr marL="0" indent="0">
              <a:buNone/>
            </a:pPr>
            <a:r>
              <a:rPr lang="ja-JP" altLang="en-US" dirty="0"/>
              <a:t>　積替え・保管ありの許可は、自治体ごとに扱いが変わる。</a:t>
            </a:r>
            <a:endParaRPr lang="en-US" altLang="ja-JP" dirty="0"/>
          </a:p>
          <a:p>
            <a:pPr marL="0" indent="0">
              <a:buNone/>
            </a:pPr>
            <a:endParaRPr lang="en-US" altLang="ja-JP" dirty="0"/>
          </a:p>
          <a:p>
            <a:pPr marL="0" indent="0">
              <a:buNone/>
            </a:pPr>
            <a:r>
              <a:rPr lang="ja-JP" altLang="en-US" dirty="0"/>
              <a:t>・</a:t>
            </a:r>
            <a:r>
              <a:rPr lang="ja-JP" altLang="en-US" dirty="0">
                <a:solidFill>
                  <a:srgbClr val="FF0000"/>
                </a:solidFill>
              </a:rPr>
              <a:t>政令市の積替え・保管許可を持つ場合、その政令市が優先</a:t>
            </a:r>
            <a:endParaRPr lang="en-US" altLang="ja-JP" dirty="0">
              <a:solidFill>
                <a:srgbClr val="FF0000"/>
              </a:solidFill>
            </a:endParaRPr>
          </a:p>
          <a:p>
            <a:pPr marL="0" indent="0">
              <a:buNone/>
            </a:pPr>
            <a:r>
              <a:rPr lang="ja-JP" altLang="en-US" dirty="0"/>
              <a:t>・</a:t>
            </a:r>
            <a:r>
              <a:rPr lang="ja-JP" altLang="en-US" dirty="0">
                <a:solidFill>
                  <a:srgbClr val="FF0000"/>
                </a:solidFill>
              </a:rPr>
              <a:t>同一都道府県の許可を持っていても、政令市内では扱えない品目が出る</a:t>
            </a:r>
            <a:endParaRPr lang="en-US" altLang="ja-JP" dirty="0">
              <a:solidFill>
                <a:srgbClr val="FF0000"/>
              </a:solidFill>
            </a:endParaRPr>
          </a:p>
          <a:p>
            <a:pPr marL="0" indent="0">
              <a:buNone/>
            </a:pPr>
            <a:r>
              <a:rPr lang="ja-JP" altLang="en-US" dirty="0"/>
              <a:t>・</a:t>
            </a:r>
            <a:r>
              <a:rPr lang="ja-JP" altLang="en-US" spc="-300" dirty="0">
                <a:solidFill>
                  <a:srgbClr val="FF0000"/>
                </a:solidFill>
              </a:rPr>
              <a:t>許可証の品目は自治体ごとに一致しているか要確認</a:t>
            </a:r>
            <a:endParaRPr lang="en-US" altLang="ja-JP" spc="-300" dirty="0">
              <a:solidFill>
                <a:srgbClr val="FF0000"/>
              </a:solidFill>
            </a:endParaRPr>
          </a:p>
          <a:p>
            <a:pPr marL="0" indent="0">
              <a:buNone/>
            </a:pPr>
            <a:r>
              <a:rPr lang="ja-JP" altLang="en-US" dirty="0"/>
              <a:t>・不一致があると委託基準違反になる</a:t>
            </a:r>
            <a:endParaRPr lang="en-US" altLang="ja-JP" dirty="0"/>
          </a:p>
          <a:p>
            <a:pPr marL="0" indent="0">
              <a:buNone/>
            </a:pPr>
            <a:r>
              <a:rPr lang="ja-JP" altLang="en-US" dirty="0"/>
              <a:t>・積替え・保管の有無で扱える範囲が変わる</a:t>
            </a:r>
            <a:endParaRPr lang="en-US" altLang="ja-JP" dirty="0"/>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12</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Tree>
    <p:extLst>
      <p:ext uri="{BB962C8B-B14F-4D97-AF65-F5344CB8AC3E}">
        <p14:creationId xmlns:p14="http://schemas.microsoft.com/office/powerpoint/2010/main" val="662757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23528" y="908720"/>
            <a:ext cx="8784976" cy="5256584"/>
          </a:xfrm>
        </p:spPr>
        <p:txBody>
          <a:bodyPr>
            <a:normAutofit/>
          </a:bodyPr>
          <a:lstStyle/>
          <a:p>
            <a:pPr marL="0" indent="0" algn="ctr">
              <a:buNone/>
            </a:pPr>
            <a:r>
              <a:rPr lang="ja-JP" altLang="en-US" dirty="0"/>
              <a:t>　第４回許可の基本まとめ</a:t>
            </a:r>
            <a:endParaRPr lang="en-US" altLang="ja-JP" dirty="0"/>
          </a:p>
          <a:p>
            <a:pPr marL="0" indent="0">
              <a:buNone/>
            </a:pPr>
            <a:r>
              <a:rPr lang="ja-JP" altLang="en-US" dirty="0"/>
              <a:t>　許可の判断は「誰の廃棄物を、どの行為で扱うか」で決まる。</a:t>
            </a:r>
            <a:endParaRPr lang="en-US" altLang="ja-JP" dirty="0"/>
          </a:p>
          <a:p>
            <a:pPr marL="0" indent="0">
              <a:buNone/>
            </a:pPr>
            <a:endParaRPr lang="en-US" altLang="ja-JP" dirty="0"/>
          </a:p>
          <a:p>
            <a:pPr marL="0" indent="0">
              <a:buNone/>
            </a:pPr>
            <a:r>
              <a:rPr lang="ja-JP" altLang="en-US" dirty="0"/>
              <a:t>・</a:t>
            </a:r>
            <a:r>
              <a:rPr lang="ja-JP" altLang="en-US" dirty="0">
                <a:solidFill>
                  <a:srgbClr val="FF0000"/>
                </a:solidFill>
              </a:rPr>
              <a:t>自社排出物を自社で扱う場合は許可不要</a:t>
            </a:r>
            <a:endParaRPr lang="en-US" altLang="ja-JP" dirty="0">
              <a:solidFill>
                <a:srgbClr val="FF0000"/>
              </a:solidFill>
            </a:endParaRPr>
          </a:p>
          <a:p>
            <a:pPr marL="0" indent="0">
              <a:buNone/>
            </a:pPr>
            <a:r>
              <a:rPr lang="ja-JP" altLang="en-US" dirty="0"/>
              <a:t>・</a:t>
            </a:r>
            <a:r>
              <a:rPr lang="ja-JP" altLang="en-US" dirty="0">
                <a:solidFill>
                  <a:srgbClr val="FF0000"/>
                </a:solidFill>
              </a:rPr>
              <a:t>他社排出物を扱う場合は許可が必要</a:t>
            </a:r>
            <a:endParaRPr lang="en-US" altLang="ja-JP" dirty="0">
              <a:solidFill>
                <a:srgbClr val="FF0000"/>
              </a:solidFill>
            </a:endParaRPr>
          </a:p>
          <a:p>
            <a:pPr marL="0" indent="0">
              <a:buNone/>
            </a:pPr>
            <a:r>
              <a:rPr lang="ja-JP" altLang="en-US" dirty="0"/>
              <a:t>・</a:t>
            </a:r>
            <a:r>
              <a:rPr lang="ja-JP" altLang="en-US" dirty="0">
                <a:solidFill>
                  <a:srgbClr val="FF0000"/>
                </a:solidFill>
              </a:rPr>
              <a:t>行為は収集運搬と処分の二つに分類される</a:t>
            </a:r>
            <a:endParaRPr lang="en-US" altLang="ja-JP" dirty="0">
              <a:solidFill>
                <a:srgbClr val="FF0000"/>
              </a:solidFill>
            </a:endParaRPr>
          </a:p>
          <a:p>
            <a:pPr marL="0" indent="0">
              <a:buNone/>
            </a:pPr>
            <a:r>
              <a:rPr lang="ja-JP" altLang="en-US" dirty="0"/>
              <a:t>・積替え・保管の有無で必要な許可が変わる</a:t>
            </a:r>
            <a:endParaRPr lang="en-US" altLang="ja-JP" dirty="0"/>
          </a:p>
          <a:p>
            <a:pPr marL="0" indent="0">
              <a:buNone/>
            </a:pPr>
            <a:r>
              <a:rPr lang="ja-JP" altLang="en-US" dirty="0"/>
              <a:t>・自治体ごとに許可内容が異なるため照合が必要</a:t>
            </a:r>
            <a:endParaRPr kumimoji="1" lang="ja-JP" altLang="en-US" dirty="0"/>
          </a:p>
        </p:txBody>
      </p:sp>
      <p:sp>
        <p:nvSpPr>
          <p:cNvPr id="2" name="スライド番号プレースホルダー 1"/>
          <p:cNvSpPr>
            <a:spLocks noGrp="1"/>
          </p:cNvSpPr>
          <p:nvPr>
            <p:ph type="sldNum" sz="quarter" idx="12"/>
          </p:nvPr>
        </p:nvSpPr>
        <p:spPr/>
        <p:txBody>
          <a:bodyPr/>
          <a:lstStyle/>
          <a:p>
            <a:fld id="{B19F71B2-C08B-4251-8631-B17A6B7397F4}" type="slidenum">
              <a:rPr kumimoji="1" lang="ja-JP" altLang="en-US" smtClean="0"/>
              <a:t>13</a:t>
            </a:fld>
            <a:endParaRPr kumimoji="1" lang="ja-JP" altLang="en-US"/>
          </a:p>
        </p:txBody>
      </p:sp>
      <p:pic>
        <p:nvPicPr>
          <p:cNvPr id="4"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5" name="フッター プレースホルダー 4"/>
          <p:cNvSpPr>
            <a:spLocks noGrp="1"/>
          </p:cNvSpPr>
          <p:nvPr>
            <p:ph type="ftr" sz="quarter" idx="11"/>
          </p:nvPr>
        </p:nvSpPr>
        <p:spPr/>
        <p:txBody>
          <a:bodyPr/>
          <a:lstStyle/>
          <a:p>
            <a:r>
              <a:rPr kumimoji="1" lang="zh-TW" altLang="en-US"/>
              <a:t>作成　：　環境部 廃棄物対策課</a:t>
            </a:r>
            <a:endParaRPr kumimoji="1" lang="ja-JP" altLang="en-US"/>
          </a:p>
        </p:txBody>
      </p:sp>
    </p:spTree>
    <p:extLst>
      <p:ext uri="{BB962C8B-B14F-4D97-AF65-F5344CB8AC3E}">
        <p14:creationId xmlns:p14="http://schemas.microsoft.com/office/powerpoint/2010/main" val="2972605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b="1" dirty="0"/>
              <a:t>許可の考え方（イメージ）</a:t>
            </a:r>
          </a:p>
        </p:txBody>
      </p:sp>
      <p:sp>
        <p:nvSpPr>
          <p:cNvPr id="3" name="コンテンツ プレースホルダー 2"/>
          <p:cNvSpPr>
            <a:spLocks noGrp="1"/>
          </p:cNvSpPr>
          <p:nvPr>
            <p:ph idx="1"/>
          </p:nvPr>
        </p:nvSpPr>
        <p:spPr>
          <a:xfrm>
            <a:off x="251520" y="1772816"/>
            <a:ext cx="8892480" cy="4237931"/>
          </a:xfrm>
        </p:spPr>
        <p:txBody>
          <a:bodyPr>
            <a:normAutofit/>
          </a:bodyPr>
          <a:lstStyle/>
          <a:p>
            <a:pPr marL="0" indent="0">
              <a:lnSpc>
                <a:spcPts val="3400"/>
              </a:lnSpc>
              <a:spcBef>
                <a:spcPts val="0"/>
              </a:spcBef>
              <a:buNone/>
            </a:pPr>
            <a:r>
              <a:rPr lang="ja-JP" altLang="en-US" sz="3000" dirty="0"/>
              <a:t>　許可は、原則として禁止されている行為を、要件を満たした者にだけ特別に認める仕組み。</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禁止が前提</a:t>
            </a:r>
            <a:r>
              <a:rPr lang="ja-JP" altLang="en-US" sz="3000" dirty="0"/>
              <a:t>：行為のスタートは「禁止」</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要件充足者のみ</a:t>
            </a:r>
            <a:r>
              <a:rPr lang="ja-JP" altLang="en-US" sz="3000" dirty="0"/>
              <a:t>：満たした者だけが行為できる</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免許の構造</a:t>
            </a:r>
            <a:r>
              <a:rPr lang="ja-JP" altLang="en-US" sz="3000" dirty="0"/>
              <a:t>：運転免許と同じ例外的な許可</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例外を認める制度</a:t>
            </a:r>
            <a:r>
              <a:rPr lang="ja-JP" altLang="en-US" sz="3000" dirty="0"/>
              <a:t>：原則と例外を区別する</a:t>
            </a:r>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2</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Tree>
    <p:extLst>
      <p:ext uri="{BB962C8B-B14F-4D97-AF65-F5344CB8AC3E}">
        <p14:creationId xmlns:p14="http://schemas.microsoft.com/office/powerpoint/2010/main" val="4273600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b="1" dirty="0"/>
              <a:t>産業廃棄物での許可</a:t>
            </a:r>
          </a:p>
        </p:txBody>
      </p:sp>
      <p:sp>
        <p:nvSpPr>
          <p:cNvPr id="3" name="コンテンツ プレースホルダー 2"/>
          <p:cNvSpPr>
            <a:spLocks noGrp="1"/>
          </p:cNvSpPr>
          <p:nvPr>
            <p:ph idx="1"/>
          </p:nvPr>
        </p:nvSpPr>
        <p:spPr>
          <a:xfrm>
            <a:off x="251520" y="1484784"/>
            <a:ext cx="8579296" cy="4525963"/>
          </a:xfrm>
        </p:spPr>
        <p:txBody>
          <a:bodyPr>
            <a:normAutofit/>
          </a:bodyPr>
          <a:lstStyle/>
          <a:p>
            <a:pPr marL="0" indent="0">
              <a:buNone/>
            </a:pPr>
            <a:r>
              <a:rPr lang="ja-JP" altLang="en-US" dirty="0"/>
              <a:t>産業廃棄物の許可は「誰の廃棄物か」と「どの行為か」で判断する。</a:t>
            </a:r>
            <a:endParaRPr lang="en-US" altLang="ja-JP" dirty="0"/>
          </a:p>
          <a:p>
            <a:pPr marL="0" indent="0">
              <a:buNone/>
            </a:pPr>
            <a:endParaRPr lang="en-US" altLang="ja-JP" dirty="0"/>
          </a:p>
          <a:p>
            <a:pPr marL="0" indent="0">
              <a:buNone/>
            </a:pPr>
            <a:r>
              <a:rPr lang="ja-JP" altLang="en-US" dirty="0"/>
              <a:t>・ </a:t>
            </a:r>
            <a:r>
              <a:rPr lang="ja-JP" altLang="en-US" dirty="0">
                <a:solidFill>
                  <a:srgbClr val="FF0000"/>
                </a:solidFill>
              </a:rPr>
              <a:t>自分の廃棄物を自分で扱う場合は不要</a:t>
            </a:r>
            <a:endParaRPr lang="en-US" altLang="ja-JP" dirty="0">
              <a:solidFill>
                <a:srgbClr val="FF0000"/>
              </a:solidFill>
            </a:endParaRPr>
          </a:p>
          <a:p>
            <a:pPr marL="0" indent="0">
              <a:buNone/>
            </a:pPr>
            <a:r>
              <a:rPr lang="ja-JP" altLang="en-US" dirty="0"/>
              <a:t>・ </a:t>
            </a:r>
            <a:r>
              <a:rPr lang="ja-JP" altLang="en-US" dirty="0">
                <a:solidFill>
                  <a:srgbClr val="FF0000"/>
                </a:solidFill>
              </a:rPr>
              <a:t>他人の廃棄物を扱う場合は許可が必要</a:t>
            </a:r>
            <a:endParaRPr lang="en-US" altLang="ja-JP" dirty="0">
              <a:solidFill>
                <a:srgbClr val="FF0000"/>
              </a:solidFill>
            </a:endParaRPr>
          </a:p>
          <a:p>
            <a:pPr marL="0" indent="0">
              <a:buNone/>
            </a:pPr>
            <a:r>
              <a:rPr lang="ja-JP" altLang="en-US" dirty="0"/>
              <a:t>・ </a:t>
            </a:r>
            <a:r>
              <a:rPr lang="ja-JP" altLang="en-US" dirty="0">
                <a:solidFill>
                  <a:srgbClr val="FF0000"/>
                </a:solidFill>
              </a:rPr>
              <a:t>行為は収集運搬と処分の２区分</a:t>
            </a:r>
            <a:endParaRPr lang="en-US" altLang="ja-JP" dirty="0">
              <a:solidFill>
                <a:srgbClr val="FF0000"/>
              </a:solidFill>
            </a:endParaRPr>
          </a:p>
          <a:p>
            <a:pPr marL="0" indent="0">
              <a:buNone/>
            </a:pPr>
            <a:r>
              <a:rPr lang="ja-JP" altLang="en-US" dirty="0"/>
              <a:t>・ 産廃許可と一廃許可は別制度</a:t>
            </a:r>
            <a:endParaRPr lang="en-US" altLang="ja-JP" dirty="0"/>
          </a:p>
          <a:p>
            <a:pPr marL="0" indent="0">
              <a:buNone/>
            </a:pPr>
            <a:r>
              <a:rPr lang="ja-JP" altLang="en-US" dirty="0"/>
              <a:t>・ 特別管理産業廃棄物はさらに区分が厳格</a:t>
            </a:r>
            <a:endParaRPr lang="en-US" altLang="ja-JP" dirty="0"/>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3</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Tree>
    <p:extLst>
      <p:ext uri="{BB962C8B-B14F-4D97-AF65-F5344CB8AC3E}">
        <p14:creationId xmlns:p14="http://schemas.microsoft.com/office/powerpoint/2010/main" val="18162948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1520" y="274638"/>
            <a:ext cx="8892480" cy="1143000"/>
          </a:xfrm>
        </p:spPr>
        <p:txBody>
          <a:bodyPr>
            <a:normAutofit/>
          </a:bodyPr>
          <a:lstStyle/>
          <a:p>
            <a:r>
              <a:rPr lang="ja-JP" altLang="en-US" b="1" dirty="0"/>
              <a:t>自社の廃棄物を扱う場合の基本</a:t>
            </a:r>
            <a:endParaRPr kumimoji="1" lang="ja-JP" altLang="en-US" b="1" dirty="0"/>
          </a:p>
        </p:txBody>
      </p:sp>
      <p:sp>
        <p:nvSpPr>
          <p:cNvPr id="3" name="コンテンツ プレースホルダー 2"/>
          <p:cNvSpPr>
            <a:spLocks noGrp="1"/>
          </p:cNvSpPr>
          <p:nvPr>
            <p:ph idx="1"/>
          </p:nvPr>
        </p:nvSpPr>
        <p:spPr>
          <a:xfrm>
            <a:off x="251520" y="1656111"/>
            <a:ext cx="8892480" cy="4499246"/>
          </a:xfrm>
        </p:spPr>
        <p:txBody>
          <a:bodyPr>
            <a:normAutofit/>
          </a:bodyPr>
          <a:lstStyle/>
          <a:p>
            <a:pPr marL="0" indent="0">
              <a:buNone/>
            </a:pPr>
            <a:r>
              <a:rPr lang="ja-JP" altLang="en-US" dirty="0"/>
              <a:t>自社が排出した廃棄物を、自社で運ぶ場合は許可不要。</a:t>
            </a:r>
            <a:endParaRPr lang="en-US" altLang="ja-JP" dirty="0"/>
          </a:p>
          <a:p>
            <a:pPr marL="0" indent="0">
              <a:buNone/>
            </a:pPr>
            <a:endParaRPr lang="en-US" altLang="ja-JP" dirty="0"/>
          </a:p>
          <a:p>
            <a:pPr marL="0" indent="0">
              <a:buNone/>
            </a:pPr>
            <a:r>
              <a:rPr lang="ja-JP" altLang="en-US" dirty="0"/>
              <a:t>・ 自社の廃棄物を自社の社員が運搬する場合は許可不要</a:t>
            </a:r>
            <a:endParaRPr lang="en-US" altLang="ja-JP" dirty="0"/>
          </a:p>
          <a:p>
            <a:pPr marL="0" indent="0">
              <a:buNone/>
            </a:pPr>
            <a:r>
              <a:rPr lang="ja-JP" altLang="en-US" dirty="0"/>
              <a:t>・ </a:t>
            </a:r>
            <a:r>
              <a:rPr lang="ja-JP" altLang="en-US" spc="-150" dirty="0"/>
              <a:t>他社が排出した廃棄物を扱う場合のみ許可が必要</a:t>
            </a:r>
            <a:endParaRPr lang="en-US" altLang="ja-JP" spc="-150" dirty="0"/>
          </a:p>
          <a:p>
            <a:pPr marL="0" indent="0">
              <a:buNone/>
            </a:pPr>
            <a:r>
              <a:rPr lang="ja-JP" altLang="en-US" dirty="0"/>
              <a:t>・ 許可の要否は「誰の廃棄物を扱うか」で決まる</a:t>
            </a:r>
            <a:endParaRPr lang="en-US" altLang="ja-JP" dirty="0"/>
          </a:p>
          <a:p>
            <a:pPr marL="0" indent="0">
              <a:buNone/>
            </a:pPr>
            <a:r>
              <a:rPr lang="ja-JP" altLang="en-US" dirty="0"/>
              <a:t>・ 行為は収集運搬か処分のどちらかに該当する</a:t>
            </a:r>
            <a:endParaRPr lang="en-US" altLang="ja-JP" dirty="0"/>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4</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Tree>
    <p:extLst>
      <p:ext uri="{BB962C8B-B14F-4D97-AF65-F5344CB8AC3E}">
        <p14:creationId xmlns:p14="http://schemas.microsoft.com/office/powerpoint/2010/main" val="22339179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1520" y="274638"/>
            <a:ext cx="8892480" cy="1143000"/>
          </a:xfrm>
        </p:spPr>
        <p:txBody>
          <a:bodyPr>
            <a:normAutofit/>
          </a:bodyPr>
          <a:lstStyle/>
          <a:p>
            <a:r>
              <a:rPr lang="ja-JP" altLang="en-US" b="1" spc="-150" dirty="0"/>
              <a:t>他社の廃棄物を扱う場合の基本</a:t>
            </a:r>
            <a:endParaRPr kumimoji="1" lang="ja-JP" altLang="en-US" b="1" spc="-150" dirty="0"/>
          </a:p>
        </p:txBody>
      </p:sp>
      <p:sp>
        <p:nvSpPr>
          <p:cNvPr id="3" name="コンテンツ プレースホルダー 2"/>
          <p:cNvSpPr>
            <a:spLocks noGrp="1"/>
          </p:cNvSpPr>
          <p:nvPr>
            <p:ph idx="1"/>
          </p:nvPr>
        </p:nvSpPr>
        <p:spPr>
          <a:xfrm>
            <a:off x="251520" y="1656111"/>
            <a:ext cx="8892480" cy="4354636"/>
          </a:xfrm>
        </p:spPr>
        <p:txBody>
          <a:bodyPr>
            <a:normAutofit/>
          </a:bodyPr>
          <a:lstStyle/>
          <a:p>
            <a:pPr marL="0" indent="0">
              <a:buNone/>
            </a:pPr>
            <a:r>
              <a:rPr lang="ja-JP" altLang="en-US" dirty="0"/>
              <a:t>他社が排出した廃棄物を扱う場合は許可が必要。</a:t>
            </a:r>
            <a:endParaRPr lang="en-US" altLang="ja-JP" dirty="0"/>
          </a:p>
          <a:p>
            <a:pPr marL="0" indent="0">
              <a:buNone/>
            </a:pPr>
            <a:endParaRPr lang="en-US" altLang="ja-JP" dirty="0"/>
          </a:p>
          <a:p>
            <a:pPr marL="0" indent="0">
              <a:buNone/>
            </a:pPr>
            <a:r>
              <a:rPr lang="ja-JP" altLang="en-US" dirty="0"/>
              <a:t>・</a:t>
            </a:r>
            <a:r>
              <a:rPr lang="ja-JP" altLang="en-US" dirty="0">
                <a:solidFill>
                  <a:srgbClr val="FF0000"/>
                </a:solidFill>
              </a:rPr>
              <a:t>他社排出物を運搬する場合は許可が必要</a:t>
            </a:r>
            <a:endParaRPr lang="en-US" altLang="ja-JP" dirty="0">
              <a:solidFill>
                <a:srgbClr val="FF0000"/>
              </a:solidFill>
            </a:endParaRPr>
          </a:p>
          <a:p>
            <a:pPr marL="0" indent="0">
              <a:buNone/>
            </a:pPr>
            <a:r>
              <a:rPr lang="ja-JP" altLang="en-US" dirty="0"/>
              <a:t>・</a:t>
            </a:r>
            <a:r>
              <a:rPr lang="ja-JP" altLang="en-US" dirty="0">
                <a:solidFill>
                  <a:srgbClr val="FF0000"/>
                </a:solidFill>
              </a:rPr>
              <a:t>許可を持たないまま扱うと法違反</a:t>
            </a:r>
            <a:endParaRPr lang="en-US" altLang="ja-JP" dirty="0">
              <a:solidFill>
                <a:srgbClr val="FF0000"/>
              </a:solidFill>
            </a:endParaRPr>
          </a:p>
          <a:p>
            <a:pPr marL="0" indent="0">
              <a:buNone/>
            </a:pPr>
            <a:r>
              <a:rPr lang="ja-JP" altLang="en-US" dirty="0"/>
              <a:t>・</a:t>
            </a:r>
            <a:r>
              <a:rPr lang="ja-JP" altLang="en-US" dirty="0">
                <a:solidFill>
                  <a:srgbClr val="FF0000"/>
                </a:solidFill>
              </a:rPr>
              <a:t>排出者側にも責任が及ぶ場合がある</a:t>
            </a:r>
            <a:endParaRPr lang="en-US" altLang="ja-JP" dirty="0">
              <a:solidFill>
                <a:srgbClr val="FF0000"/>
              </a:solidFill>
            </a:endParaRPr>
          </a:p>
          <a:p>
            <a:pPr marL="0" indent="0">
              <a:buNone/>
            </a:pPr>
            <a:r>
              <a:rPr lang="ja-JP" altLang="en-US" dirty="0"/>
              <a:t>・許可の種類は「収集運搬」と「処分」の二つ</a:t>
            </a:r>
            <a:endParaRPr lang="en-US" altLang="ja-JP" dirty="0"/>
          </a:p>
          <a:p>
            <a:pPr marL="0" indent="0">
              <a:buNone/>
            </a:pPr>
            <a:r>
              <a:rPr lang="ja-JP" altLang="en-US" dirty="0"/>
              <a:t>・行為に応じて必要な許可を確認する</a:t>
            </a:r>
            <a:endParaRPr lang="en-US" altLang="ja-JP" dirty="0"/>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5</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Tree>
    <p:extLst>
      <p:ext uri="{BB962C8B-B14F-4D97-AF65-F5344CB8AC3E}">
        <p14:creationId xmlns:p14="http://schemas.microsoft.com/office/powerpoint/2010/main" val="3017517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83568" y="274638"/>
            <a:ext cx="8460432" cy="1143000"/>
          </a:xfrm>
        </p:spPr>
        <p:txBody>
          <a:bodyPr>
            <a:normAutofit/>
          </a:bodyPr>
          <a:lstStyle/>
          <a:p>
            <a:r>
              <a:rPr lang="ja-JP" altLang="en-US" b="1" spc="-150" dirty="0"/>
              <a:t>清掃で集められた廃棄物の扱い</a:t>
            </a:r>
            <a:endParaRPr kumimoji="1" lang="ja-JP" altLang="en-US" b="1" spc="-150" dirty="0"/>
          </a:p>
        </p:txBody>
      </p:sp>
      <p:sp>
        <p:nvSpPr>
          <p:cNvPr id="3" name="コンテンツ プレースホルダー 2"/>
          <p:cNvSpPr>
            <a:spLocks noGrp="1"/>
          </p:cNvSpPr>
          <p:nvPr>
            <p:ph idx="1"/>
          </p:nvPr>
        </p:nvSpPr>
        <p:spPr>
          <a:xfrm>
            <a:off x="251520" y="1484784"/>
            <a:ext cx="8892480" cy="4752528"/>
          </a:xfrm>
        </p:spPr>
        <p:txBody>
          <a:bodyPr>
            <a:normAutofit/>
          </a:bodyPr>
          <a:lstStyle/>
          <a:p>
            <a:pPr marL="0" indent="0">
              <a:buNone/>
            </a:pPr>
            <a:r>
              <a:rPr lang="ja-JP" altLang="en-US" dirty="0"/>
              <a:t>清掃作業で集められた廃棄物は排出事業者のものとして扱われる。</a:t>
            </a:r>
            <a:endParaRPr lang="en-US" altLang="ja-JP" dirty="0"/>
          </a:p>
          <a:p>
            <a:pPr marL="0" indent="0">
              <a:buNone/>
            </a:pPr>
            <a:endParaRPr lang="en-US" altLang="ja-JP" dirty="0"/>
          </a:p>
          <a:p>
            <a:pPr marL="0" indent="0">
              <a:buNone/>
            </a:pPr>
            <a:r>
              <a:rPr lang="ja-JP" altLang="en-US" dirty="0"/>
              <a:t>・</a:t>
            </a:r>
            <a:r>
              <a:rPr lang="ja-JP" altLang="en-US" dirty="0">
                <a:solidFill>
                  <a:srgbClr val="FF0000"/>
                </a:solidFill>
              </a:rPr>
              <a:t>自社の敷地内で発生した廃棄物は自社排出物</a:t>
            </a:r>
            <a:endParaRPr lang="en-US" altLang="ja-JP" dirty="0">
              <a:solidFill>
                <a:srgbClr val="FF0000"/>
              </a:solidFill>
            </a:endParaRPr>
          </a:p>
          <a:p>
            <a:pPr marL="0" indent="0">
              <a:buNone/>
            </a:pPr>
            <a:r>
              <a:rPr lang="ja-JP" altLang="en-US" dirty="0"/>
              <a:t>・</a:t>
            </a:r>
            <a:r>
              <a:rPr lang="ja-JP" altLang="en-US" dirty="0">
                <a:solidFill>
                  <a:srgbClr val="FF0000"/>
                </a:solidFill>
              </a:rPr>
              <a:t>清掃会社が集めても排出者は変わらない</a:t>
            </a:r>
            <a:endParaRPr lang="en-US" altLang="ja-JP" dirty="0">
              <a:solidFill>
                <a:srgbClr val="FF0000"/>
              </a:solidFill>
            </a:endParaRPr>
          </a:p>
          <a:p>
            <a:pPr marL="0" indent="0">
              <a:buNone/>
            </a:pPr>
            <a:r>
              <a:rPr lang="ja-JP" altLang="en-US" dirty="0"/>
              <a:t>・</a:t>
            </a:r>
            <a:r>
              <a:rPr lang="ja-JP" altLang="en-US" dirty="0">
                <a:solidFill>
                  <a:srgbClr val="FF0000"/>
                </a:solidFill>
              </a:rPr>
              <a:t>自社の廃棄物を自社が運ぶ場合は許可不要</a:t>
            </a:r>
            <a:endParaRPr lang="en-US" altLang="ja-JP" dirty="0">
              <a:solidFill>
                <a:srgbClr val="FF0000"/>
              </a:solidFill>
            </a:endParaRPr>
          </a:p>
          <a:p>
            <a:pPr marL="0" indent="0">
              <a:buNone/>
            </a:pPr>
            <a:r>
              <a:rPr lang="ja-JP" altLang="en-US" dirty="0"/>
              <a:t>・許可が必要となるのは他社排出物を扱う場合</a:t>
            </a:r>
            <a:endParaRPr lang="en-US" altLang="ja-JP" dirty="0"/>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6</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Tree>
    <p:extLst>
      <p:ext uri="{BB962C8B-B14F-4D97-AF65-F5344CB8AC3E}">
        <p14:creationId xmlns:p14="http://schemas.microsoft.com/office/powerpoint/2010/main" val="16875864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b="1" dirty="0"/>
              <a:t>産業廃棄物の許可の種類</a:t>
            </a:r>
          </a:p>
        </p:txBody>
      </p:sp>
      <p:sp>
        <p:nvSpPr>
          <p:cNvPr id="3" name="コンテンツ プレースホルダー 2"/>
          <p:cNvSpPr>
            <a:spLocks noGrp="1"/>
          </p:cNvSpPr>
          <p:nvPr>
            <p:ph idx="1"/>
          </p:nvPr>
        </p:nvSpPr>
        <p:spPr>
          <a:xfrm>
            <a:off x="251520" y="1484784"/>
            <a:ext cx="8820472" cy="4525963"/>
          </a:xfrm>
        </p:spPr>
        <p:txBody>
          <a:bodyPr>
            <a:normAutofit/>
          </a:bodyPr>
          <a:lstStyle/>
          <a:p>
            <a:pPr marL="0" indent="0">
              <a:buNone/>
            </a:pPr>
            <a:r>
              <a:rPr lang="ja-JP" altLang="en-US" dirty="0"/>
              <a:t>産業廃棄物の許可は、行為の種類に応じて分類される。</a:t>
            </a:r>
            <a:endParaRPr lang="en-US" altLang="ja-JP" dirty="0"/>
          </a:p>
          <a:p>
            <a:pPr marL="0" indent="0">
              <a:buNone/>
            </a:pPr>
            <a:endParaRPr lang="en-US" altLang="ja-JP" dirty="0"/>
          </a:p>
          <a:p>
            <a:pPr marL="0" indent="0">
              <a:buNone/>
            </a:pPr>
            <a:r>
              <a:rPr lang="ja-JP" altLang="en-US" dirty="0"/>
              <a:t>・</a:t>
            </a:r>
            <a:r>
              <a:rPr lang="ja-JP" altLang="en-US" dirty="0">
                <a:solidFill>
                  <a:srgbClr val="FF0000"/>
                </a:solidFill>
              </a:rPr>
              <a:t>収集運搬</a:t>
            </a:r>
            <a:r>
              <a:rPr lang="ja-JP" altLang="en-US" dirty="0"/>
              <a:t>：廃棄物を運ぶ行為</a:t>
            </a:r>
            <a:endParaRPr lang="en-US" altLang="ja-JP" dirty="0"/>
          </a:p>
          <a:p>
            <a:pPr marL="0" indent="0">
              <a:buNone/>
            </a:pPr>
            <a:r>
              <a:rPr lang="ja-JP" altLang="en-US" dirty="0"/>
              <a:t>・</a:t>
            </a:r>
            <a:r>
              <a:rPr lang="ja-JP" altLang="en-US" dirty="0">
                <a:solidFill>
                  <a:srgbClr val="FF0000"/>
                </a:solidFill>
              </a:rPr>
              <a:t>処分</a:t>
            </a:r>
            <a:r>
              <a:rPr lang="ja-JP" altLang="en-US" dirty="0"/>
              <a:t>：廃棄物に処理を施す行為</a:t>
            </a:r>
            <a:endParaRPr lang="en-US" altLang="ja-JP" dirty="0"/>
          </a:p>
          <a:p>
            <a:pPr marL="0" indent="0">
              <a:buNone/>
            </a:pPr>
            <a:r>
              <a:rPr lang="ja-JP" altLang="en-US" dirty="0"/>
              <a:t>・</a:t>
            </a:r>
            <a:r>
              <a:rPr lang="ja-JP" altLang="en-US" dirty="0">
                <a:solidFill>
                  <a:srgbClr val="FF0000"/>
                </a:solidFill>
              </a:rPr>
              <a:t>普通産廃と特別管理産廃は区分が異なる</a:t>
            </a:r>
            <a:endParaRPr lang="en-US" altLang="ja-JP" dirty="0">
              <a:solidFill>
                <a:srgbClr val="FF0000"/>
              </a:solidFill>
            </a:endParaRPr>
          </a:p>
          <a:p>
            <a:pPr marL="0" indent="0">
              <a:buNone/>
            </a:pPr>
            <a:r>
              <a:rPr lang="ja-JP" altLang="en-US" dirty="0"/>
              <a:t>・</a:t>
            </a:r>
            <a:r>
              <a:rPr lang="ja-JP" altLang="en-US" dirty="0">
                <a:solidFill>
                  <a:srgbClr val="FF0000"/>
                </a:solidFill>
              </a:rPr>
              <a:t>扱える品目は許可証に明記されている</a:t>
            </a:r>
            <a:endParaRPr lang="en-US" altLang="ja-JP" dirty="0">
              <a:solidFill>
                <a:srgbClr val="FF0000"/>
              </a:solidFill>
            </a:endParaRPr>
          </a:p>
        </p:txBody>
      </p:sp>
      <p:sp>
        <p:nvSpPr>
          <p:cNvPr id="5" name="スライド番号プレースホルダー 4"/>
          <p:cNvSpPr>
            <a:spLocks noGrp="1"/>
          </p:cNvSpPr>
          <p:nvPr>
            <p:ph type="sldNum" sz="quarter" idx="12"/>
          </p:nvPr>
        </p:nvSpPr>
        <p:spPr/>
        <p:txBody>
          <a:bodyPr/>
          <a:lstStyle/>
          <a:p>
            <a:fld id="{B19F71B2-C08B-4251-8631-B17A6B7397F4}" type="slidenum">
              <a:rPr kumimoji="1" lang="ja-JP" altLang="en-US" smtClean="0"/>
              <a:t>7</a:t>
            </a:fld>
            <a:endParaRPr kumimoji="1" lang="ja-JP" altLang="en-US"/>
          </a:p>
        </p:txBody>
      </p:sp>
      <p:pic>
        <p:nvPicPr>
          <p:cNvPr id="6"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7" name="フッター プレースホルダー 6"/>
          <p:cNvSpPr>
            <a:spLocks noGrp="1"/>
          </p:cNvSpPr>
          <p:nvPr>
            <p:ph type="ftr" sz="quarter" idx="11"/>
          </p:nvPr>
        </p:nvSpPr>
        <p:spPr/>
        <p:txBody>
          <a:bodyPr/>
          <a:lstStyle/>
          <a:p>
            <a:r>
              <a:rPr kumimoji="1" lang="zh-TW" altLang="en-US"/>
              <a:t>作成　：　環境部 廃棄物対策課</a:t>
            </a:r>
            <a:endParaRPr kumimoji="1" lang="ja-JP" altLang="en-US"/>
          </a:p>
        </p:txBody>
      </p:sp>
    </p:spTree>
    <p:extLst>
      <p:ext uri="{BB962C8B-B14F-4D97-AF65-F5344CB8AC3E}">
        <p14:creationId xmlns:p14="http://schemas.microsoft.com/office/powerpoint/2010/main" val="1404685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b="1" dirty="0"/>
              <a:t>特別管理産業廃棄物の扱い</a:t>
            </a:r>
          </a:p>
        </p:txBody>
      </p:sp>
      <p:sp>
        <p:nvSpPr>
          <p:cNvPr id="3" name="コンテンツ プレースホルダー 2"/>
          <p:cNvSpPr>
            <a:spLocks noGrp="1"/>
          </p:cNvSpPr>
          <p:nvPr>
            <p:ph idx="1"/>
          </p:nvPr>
        </p:nvSpPr>
        <p:spPr>
          <a:xfrm>
            <a:off x="251520" y="1484784"/>
            <a:ext cx="8820472" cy="4525963"/>
          </a:xfrm>
        </p:spPr>
        <p:txBody>
          <a:bodyPr>
            <a:normAutofit/>
          </a:bodyPr>
          <a:lstStyle/>
          <a:p>
            <a:pPr marL="0" indent="0">
              <a:buNone/>
            </a:pPr>
            <a:r>
              <a:rPr lang="ja-JP" altLang="en-US" dirty="0"/>
              <a:t>普通産廃と特別管理産廃は許可区分が異なる。</a:t>
            </a:r>
            <a:endParaRPr lang="en-US" altLang="ja-JP" dirty="0"/>
          </a:p>
          <a:p>
            <a:pPr marL="0" indent="0">
              <a:buNone/>
            </a:pPr>
            <a:endParaRPr lang="en-US" altLang="ja-JP" dirty="0"/>
          </a:p>
          <a:p>
            <a:pPr marL="0" indent="0">
              <a:buNone/>
            </a:pPr>
            <a:r>
              <a:rPr lang="ja-JP" altLang="en-US" dirty="0"/>
              <a:t>・</a:t>
            </a:r>
            <a:r>
              <a:rPr lang="ja-JP" altLang="en-US" dirty="0">
                <a:solidFill>
                  <a:srgbClr val="FF0000"/>
                </a:solidFill>
              </a:rPr>
              <a:t>特別管理産廃は専用の許可が必要</a:t>
            </a:r>
            <a:endParaRPr lang="en-US" altLang="ja-JP" dirty="0">
              <a:solidFill>
                <a:srgbClr val="FF0000"/>
              </a:solidFill>
            </a:endParaRPr>
          </a:p>
          <a:p>
            <a:pPr marL="0" indent="0">
              <a:buNone/>
            </a:pPr>
            <a:r>
              <a:rPr lang="ja-JP" altLang="en-US" dirty="0"/>
              <a:t>・</a:t>
            </a:r>
            <a:r>
              <a:rPr lang="ja-JP" altLang="en-US" dirty="0">
                <a:solidFill>
                  <a:srgbClr val="FF0000"/>
                </a:solidFill>
              </a:rPr>
              <a:t>特管の許可だけでは普通産廃は扱えない</a:t>
            </a:r>
            <a:endParaRPr lang="en-US" altLang="ja-JP" dirty="0">
              <a:solidFill>
                <a:srgbClr val="FF0000"/>
              </a:solidFill>
            </a:endParaRPr>
          </a:p>
          <a:p>
            <a:pPr marL="0" indent="0">
              <a:buNone/>
            </a:pPr>
            <a:r>
              <a:rPr lang="ja-JP" altLang="en-US" dirty="0"/>
              <a:t>・</a:t>
            </a:r>
            <a:r>
              <a:rPr lang="ja-JP" altLang="en-US" dirty="0">
                <a:solidFill>
                  <a:srgbClr val="FF0000"/>
                </a:solidFill>
              </a:rPr>
              <a:t>扱える品目は許可証で必ず確認する</a:t>
            </a:r>
            <a:endParaRPr lang="en-US" altLang="ja-JP" dirty="0">
              <a:solidFill>
                <a:srgbClr val="FF0000"/>
              </a:solidFill>
            </a:endParaRPr>
          </a:p>
          <a:p>
            <a:pPr marL="0" indent="0">
              <a:buNone/>
            </a:pPr>
            <a:r>
              <a:rPr lang="ja-JP" altLang="en-US" dirty="0"/>
              <a:t>・取り扱い基準・条件がより厳格</a:t>
            </a:r>
            <a:endParaRPr lang="en-US" altLang="ja-JP" dirty="0"/>
          </a:p>
        </p:txBody>
      </p:sp>
      <p:sp>
        <p:nvSpPr>
          <p:cNvPr id="5" name="スライド番号プレースホルダー 4"/>
          <p:cNvSpPr>
            <a:spLocks noGrp="1"/>
          </p:cNvSpPr>
          <p:nvPr>
            <p:ph type="sldNum" sz="quarter" idx="12"/>
          </p:nvPr>
        </p:nvSpPr>
        <p:spPr/>
        <p:txBody>
          <a:bodyPr/>
          <a:lstStyle/>
          <a:p>
            <a:fld id="{B19F71B2-C08B-4251-8631-B17A6B7397F4}" type="slidenum">
              <a:rPr kumimoji="1" lang="ja-JP" altLang="en-US" smtClean="0"/>
              <a:t>8</a:t>
            </a:fld>
            <a:endParaRPr kumimoji="1" lang="ja-JP" altLang="en-US"/>
          </a:p>
        </p:txBody>
      </p:sp>
      <p:pic>
        <p:nvPicPr>
          <p:cNvPr id="6"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7" name="フッター プレースホルダー 6"/>
          <p:cNvSpPr>
            <a:spLocks noGrp="1"/>
          </p:cNvSpPr>
          <p:nvPr>
            <p:ph type="ftr" sz="quarter" idx="11"/>
          </p:nvPr>
        </p:nvSpPr>
        <p:spPr/>
        <p:txBody>
          <a:bodyPr/>
          <a:lstStyle/>
          <a:p>
            <a:r>
              <a:rPr kumimoji="1" lang="zh-TW" altLang="en-US"/>
              <a:t>作成　：　環境部 廃棄物対策課</a:t>
            </a:r>
            <a:endParaRPr kumimoji="1" lang="ja-JP" altLang="en-US"/>
          </a:p>
        </p:txBody>
      </p:sp>
    </p:spTree>
    <p:extLst>
      <p:ext uri="{BB962C8B-B14F-4D97-AF65-F5344CB8AC3E}">
        <p14:creationId xmlns:p14="http://schemas.microsoft.com/office/powerpoint/2010/main" val="7666804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b="1" dirty="0"/>
              <a:t>政令市と許可自治体の考え方</a:t>
            </a:r>
            <a:endParaRPr kumimoji="1" lang="ja-JP" altLang="en-US" dirty="0"/>
          </a:p>
        </p:txBody>
      </p:sp>
      <p:sp>
        <p:nvSpPr>
          <p:cNvPr id="3" name="スライド番号プレースホルダー 2"/>
          <p:cNvSpPr>
            <a:spLocks noGrp="1"/>
          </p:cNvSpPr>
          <p:nvPr>
            <p:ph type="sldNum" sz="quarter" idx="12"/>
          </p:nvPr>
        </p:nvSpPr>
        <p:spPr/>
        <p:txBody>
          <a:bodyPr/>
          <a:lstStyle/>
          <a:p>
            <a:fld id="{B19F71B2-C08B-4251-8631-B17A6B7397F4}" type="slidenum">
              <a:rPr kumimoji="1" lang="ja-JP" altLang="en-US" smtClean="0"/>
              <a:t>9</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8" name="コンテンツ プレースホルダー 7">
            <a:extLst>
              <a:ext uri="{FF2B5EF4-FFF2-40B4-BE49-F238E27FC236}">
                <a16:creationId xmlns:a16="http://schemas.microsoft.com/office/drawing/2014/main" id="{E81D0DBA-E0C2-4973-4E72-8E19E301B756}"/>
              </a:ext>
            </a:extLst>
          </p:cNvPr>
          <p:cNvSpPr>
            <a:spLocks noGrp="1"/>
          </p:cNvSpPr>
          <p:nvPr>
            <p:ph idx="1"/>
          </p:nvPr>
        </p:nvSpPr>
        <p:spPr/>
        <p:txBody>
          <a:bodyPr/>
          <a:lstStyle/>
          <a:p>
            <a:pPr marL="0" indent="0">
              <a:buNone/>
            </a:pPr>
            <a:r>
              <a:rPr lang="ja-JP" altLang="en-US" dirty="0"/>
              <a:t>　許可を出す自治体は、施設や行為の場所で決まる。</a:t>
            </a:r>
            <a:endParaRPr lang="en-US" altLang="ja-JP" dirty="0"/>
          </a:p>
          <a:p>
            <a:pPr marL="0" indent="0">
              <a:buNone/>
            </a:pPr>
            <a:endParaRPr lang="en-US" altLang="ja-JP" dirty="0"/>
          </a:p>
          <a:p>
            <a:pPr marL="0" indent="0">
              <a:buNone/>
            </a:pPr>
            <a:r>
              <a:rPr lang="ja-JP" altLang="en-US" dirty="0"/>
              <a:t>・</a:t>
            </a:r>
            <a:r>
              <a:rPr lang="ja-JP" altLang="en-US" dirty="0">
                <a:solidFill>
                  <a:srgbClr val="FF0000"/>
                </a:solidFill>
              </a:rPr>
              <a:t>政令市内の施設は政令市が許可</a:t>
            </a:r>
            <a:endParaRPr lang="en-US" altLang="ja-JP" dirty="0">
              <a:solidFill>
                <a:srgbClr val="FF0000"/>
              </a:solidFill>
            </a:endParaRPr>
          </a:p>
          <a:p>
            <a:pPr marL="0" indent="0">
              <a:buNone/>
            </a:pPr>
            <a:r>
              <a:rPr lang="ja-JP" altLang="en-US" dirty="0"/>
              <a:t>・</a:t>
            </a:r>
            <a:r>
              <a:rPr lang="ja-JP" altLang="en-US" dirty="0">
                <a:solidFill>
                  <a:srgbClr val="FF0000"/>
                </a:solidFill>
              </a:rPr>
              <a:t>政令市外の施設は都道府県が許可</a:t>
            </a:r>
            <a:endParaRPr lang="en-US" altLang="ja-JP" dirty="0">
              <a:solidFill>
                <a:srgbClr val="FF0000"/>
              </a:solidFill>
            </a:endParaRPr>
          </a:p>
          <a:p>
            <a:pPr marL="0" indent="0">
              <a:buNone/>
            </a:pPr>
            <a:r>
              <a:rPr lang="ja-JP" altLang="en-US" dirty="0"/>
              <a:t>・</a:t>
            </a:r>
            <a:r>
              <a:rPr lang="ja-JP" altLang="en-US" dirty="0">
                <a:solidFill>
                  <a:srgbClr val="FF0000"/>
                </a:solidFill>
              </a:rPr>
              <a:t>収集運搬は積む場所と降ろす場所で許可が必要</a:t>
            </a:r>
            <a:endParaRPr lang="en-US" altLang="ja-JP" dirty="0">
              <a:solidFill>
                <a:srgbClr val="FF0000"/>
              </a:solidFill>
            </a:endParaRPr>
          </a:p>
          <a:p>
            <a:pPr marL="0" indent="0">
              <a:buNone/>
            </a:pPr>
            <a:r>
              <a:rPr lang="ja-JP" altLang="en-US" dirty="0"/>
              <a:t>・中核市等の分類は気にせず「政令市」扱い</a:t>
            </a:r>
            <a:endParaRPr lang="en-US" altLang="ja-JP" dirty="0"/>
          </a:p>
          <a:p>
            <a:pPr marL="0" indent="0">
              <a:buNone/>
            </a:pPr>
            <a:r>
              <a:rPr lang="ja-JP" altLang="en-US" dirty="0"/>
              <a:t>・自治体ごとの許可区分の違いに注意</a:t>
            </a:r>
          </a:p>
        </p:txBody>
      </p:sp>
    </p:spTree>
    <p:extLst>
      <p:ext uri="{BB962C8B-B14F-4D97-AF65-F5344CB8AC3E}">
        <p14:creationId xmlns:p14="http://schemas.microsoft.com/office/powerpoint/2010/main" val="1449873513"/>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2184</TotalTime>
  <Words>2748</Words>
  <Application>Microsoft Office PowerPoint</Application>
  <PresentationFormat>画面に合わせる (4:3)</PresentationFormat>
  <Paragraphs>250</Paragraphs>
  <Slides>13</Slides>
  <Notes>13</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13</vt:i4>
      </vt:variant>
    </vt:vector>
  </HeadingPairs>
  <TitlesOfParts>
    <vt:vector size="18" baseType="lpstr">
      <vt:lpstr>メイリオ</vt:lpstr>
      <vt:lpstr>Arial</vt:lpstr>
      <vt:lpstr>Calibri</vt:lpstr>
      <vt:lpstr>Segoe UI</vt:lpstr>
      <vt:lpstr>Office ​​テーマ</vt:lpstr>
      <vt:lpstr>１０分でわかる◎ 産業廃棄物ちょっと講座</vt:lpstr>
      <vt:lpstr>許可の考え方（イメージ）</vt:lpstr>
      <vt:lpstr>産業廃棄物での許可</vt:lpstr>
      <vt:lpstr>自社の廃棄物を扱う場合の基本</vt:lpstr>
      <vt:lpstr>他社の廃棄物を扱う場合の基本</vt:lpstr>
      <vt:lpstr>清掃で集められた廃棄物の扱い</vt:lpstr>
      <vt:lpstr>産業廃棄物の許可の種類</vt:lpstr>
      <vt:lpstr>特別管理産業廃棄物の扱い</vt:lpstr>
      <vt:lpstr>政令市と許可自治体の考え方</vt:lpstr>
      <vt:lpstr>収集運搬の許可が 必要となる組み合わせ</vt:lpstr>
      <vt:lpstr>積替え・保管がある場合の許可</vt:lpstr>
      <vt:lpstr>積替え・保管許可による 自治体の除外</vt:lpstr>
      <vt:lpstr>PowerPoint プレゼンテーション</vt:lpstr>
    </vt:vector>
  </TitlesOfParts>
  <Company>豊田市役所</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沢田　浩明</dc:creator>
  <cp:lastModifiedBy>山内　英裕</cp:lastModifiedBy>
  <cp:revision>61</cp:revision>
  <dcterms:created xsi:type="dcterms:W3CDTF">2015-10-21T01:57:29Z</dcterms:created>
  <dcterms:modified xsi:type="dcterms:W3CDTF">2026-03-17T01:23:19Z</dcterms:modified>
</cp:coreProperties>
</file>