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95" r:id="rId3"/>
    <p:sldId id="264" r:id="rId4"/>
    <p:sldId id="283" r:id="rId5"/>
    <p:sldId id="300" r:id="rId6"/>
    <p:sldId id="301" r:id="rId7"/>
    <p:sldId id="302" r:id="rId8"/>
    <p:sldId id="303" r:id="rId9"/>
    <p:sldId id="304" r:id="rId10"/>
    <p:sldId id="308" r:id="rId11"/>
    <p:sldId id="305" r:id="rId12"/>
    <p:sldId id="306" r:id="rId13"/>
    <p:sldId id="307" r:id="rId14"/>
    <p:sldId id="298" r:id="rId1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301" autoAdjust="0"/>
  </p:normalViewPr>
  <p:slideViewPr>
    <p:cSldViewPr>
      <p:cViewPr varScale="1">
        <p:scale>
          <a:sx n="61" d="100"/>
          <a:sy n="61" d="100"/>
        </p:scale>
        <p:origin x="3054"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EA102B-29E2-4F9F-9324-CFE76C1DE842}"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4D5197-348E-4D6E-AF66-969C98BD2C45}" type="slidenum">
              <a:rPr kumimoji="1" lang="ja-JP" altLang="en-US" smtClean="0"/>
              <a:t>‹#›</a:t>
            </a:fld>
            <a:endParaRPr kumimoji="1" lang="ja-JP" altLang="en-US"/>
          </a:p>
        </p:txBody>
      </p:sp>
    </p:spTree>
    <p:extLst>
      <p:ext uri="{BB962C8B-B14F-4D97-AF65-F5344CB8AC3E}">
        <p14:creationId xmlns:p14="http://schemas.microsoft.com/office/powerpoint/2010/main" val="356089291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今回のテーマは、</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豊田市の条例について</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です。</a:t>
            </a:r>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廃棄物処理法に加えて、豊田市の条例と関連規則の要点を確認します。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条例は、確認、記録、届出、保管など実務の基準を具体化し、不適正処理の未然防止と地域の環境保全を図る枠組みです。</a:t>
            </a:r>
          </a:p>
          <a:p>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1</a:t>
            </a:fld>
            <a:endParaRPr kumimoji="1" lang="ja-JP" altLang="en-US"/>
          </a:p>
        </p:txBody>
      </p:sp>
    </p:spTree>
    <p:extLst>
      <p:ext uri="{BB962C8B-B14F-4D97-AF65-F5344CB8AC3E}">
        <p14:creationId xmlns:p14="http://schemas.microsoft.com/office/powerpoint/2010/main" val="10680123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この表は、屋外保管に関する届出の要否を、法律（廃棄物処理法）と豊田市産業廃棄物の適正な処理の促進等に関する条例で見比べるための相関表です。区分（建設廃棄物、廃タイヤ）、位置（屋内・屋外、事業場内・事業場外）、面積（百平方メートル、三百平方メートル）ごとに、どの届出が必要かが整理されてい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重要なポイントは二つです。第一に、建設工事から生じた産業廃棄物を三百平方メートル以上で屋外保管する場合は、法の届出を行います。第二に、百平方メートル以上で屋外保管する場合は、事業場内外にかかわらず条例の届出が必要です。ただし、同一事案で法の届出を行う場合は、条例の届出は不要で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判断手順としては、まず法の要件に当てはめ、該当すれば法で届出（この場合、条例は不要）とし、該当しない場合は条例の要件を確認して届出の要否を判断します。こうすることで二重届出の回避と、漏れの防止の両立が図れ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次のスライドでは、ここまでの要点を踏まえ、建設廃棄物における元請の責任や契約・確認・保管・届出を一体で運用する手順に進みます。</a:t>
            </a: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10</a:t>
            </a:fld>
            <a:endParaRPr kumimoji="1" lang="ja-JP" altLang="en-US"/>
          </a:p>
        </p:txBody>
      </p:sp>
    </p:spTree>
    <p:extLst>
      <p:ext uri="{BB962C8B-B14F-4D97-AF65-F5344CB8AC3E}">
        <p14:creationId xmlns:p14="http://schemas.microsoft.com/office/powerpoint/2010/main" val="3943755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保管は、法に基づく基準どおりに運用します。飛散、流出、悪臭の防止を前提に、安定型や木くず以外は屋内保管を基本とします。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区分保管、標示、囲い等は基準に沿って実施します。危険物や混合物は受入時に性状を確認し、適切に区分して保管します。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日常点検の結果は記録として作成・保存し、必要な是正と再発防止に反映します。</a:t>
            </a: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11</a:t>
            </a:fld>
            <a:endParaRPr kumimoji="1" lang="ja-JP" altLang="en-US"/>
          </a:p>
        </p:txBody>
      </p:sp>
    </p:spTree>
    <p:extLst>
      <p:ext uri="{BB962C8B-B14F-4D97-AF65-F5344CB8AC3E}">
        <p14:creationId xmlns:p14="http://schemas.microsoft.com/office/powerpoint/2010/main" val="1303585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発注者は、工事から生じる廃棄物の適正処理が確保されるよう、処理費用を適切に見積もり、契約に反映します。受注者との協議で役割分担と手順を明確にし、実務でブレないようにします。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マニフェストは、交付、回付、保存までを継続して点検します。違反のおそれがあれば是正を求め、必要に応じて市へ相談します。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確認の経過と結果は記録として整理・保存し、次の案件に向けて改善点に反映します。</a:t>
            </a: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12</a:t>
            </a:fld>
            <a:endParaRPr kumimoji="1" lang="ja-JP" altLang="en-US"/>
          </a:p>
        </p:txBody>
      </p:sp>
    </p:spTree>
    <p:extLst>
      <p:ext uri="{BB962C8B-B14F-4D97-AF65-F5344CB8AC3E}">
        <p14:creationId xmlns:p14="http://schemas.microsoft.com/office/powerpoint/2010/main" val="1336220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一定規模以上の解体工事では、床面積１，０００㎡以上を対象に、着手の７日前までの処理計画届出が必要です。工事完了後は、最終処分の確認から３０日以内に報告します。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計画書は、市の様式・手順に従って作成し、排出者・受注者・委託先の役割分担を明確にします。実施中の変更は速やかに見直し、計画・実績・点検記録を整理して保存します。</a:t>
            </a: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13</a:t>
            </a:fld>
            <a:endParaRPr kumimoji="1" lang="ja-JP" altLang="en-US"/>
          </a:p>
        </p:txBody>
      </p:sp>
    </p:spTree>
    <p:extLst>
      <p:ext uri="{BB962C8B-B14F-4D97-AF65-F5344CB8AC3E}">
        <p14:creationId xmlns:p14="http://schemas.microsoft.com/office/powerpoint/2010/main" val="2911177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本回の要点は、条例が法を補完し、日常の確認、記録、届出、保管の基準を具体化する枠組みであることです。委託の前後での点検、現地確認、記録の保存（５年間）を標準手順として運用します。屋外保管は、まず法の要件（３００㎡）に当てはめ、該当しない場合は条例（１００㎡）で判断します。搬入・搬出の時間帯は、午後９時</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午前６時を原則不可とし、例外は個別の要領に従います。関与者（排出・運搬・処理・土地所有者）の役割を明確にし、疑義があれば市へ相談のうえ記録化します。</a:t>
            </a:r>
            <a:endParaRPr kumimoji="1" lang="ja-JP" altLang="en-US" sz="1200" dirty="0">
              <a:latin typeface="+mn-ea"/>
              <a:ea typeface="+mn-ea"/>
            </a:endParaRP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14</a:t>
            </a:fld>
            <a:endParaRPr kumimoji="1" lang="ja-JP" altLang="en-US"/>
          </a:p>
        </p:txBody>
      </p:sp>
    </p:spTree>
    <p:extLst>
      <p:ext uri="{BB962C8B-B14F-4D97-AF65-F5344CB8AC3E}">
        <p14:creationId xmlns:p14="http://schemas.microsoft.com/office/powerpoint/2010/main" val="791587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条例は、廃棄物処理法を補完し、市内の実務に即した運用基準を示します。対象は、排出事業者、収集運搬業者、処理業者、土地所有者に及び、確認、記録、届出、保管の基準を具体化します。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実務では、法と条例を同時に守ることが前提です。保管や届出の要件が法に加えて市で定められることがあるため、点検や記録、様式、時間帯などの細部を理解し、日常の運用に落とし込みます。</a:t>
            </a: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2</a:t>
            </a:fld>
            <a:endParaRPr kumimoji="1" lang="ja-JP" altLang="en-US"/>
          </a:p>
        </p:txBody>
      </p:sp>
    </p:spTree>
    <p:extLst>
      <p:ext uri="{BB962C8B-B14F-4D97-AF65-F5344CB8AC3E}">
        <p14:creationId xmlns:p14="http://schemas.microsoft.com/office/powerpoint/2010/main" val="382478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条例は、法の責務を前提に、確認、記録、届出、保管の実務を具体化します。排出事業者は、保管基準の順守と、委託前の許可、能力、受入条件の点検を標準手順にします。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委託後は、現地確認と書類照合を継続し、写真や点検票で記録化します。記録は５年間保存します。異常や疑義があれば、発注者・受注者で協議し、是正と市への相談までを運用に組み込みます。</a:t>
            </a:r>
          </a:p>
          <a:p>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3</a:t>
            </a:fld>
            <a:endParaRPr kumimoji="1" lang="ja-JP" altLang="en-US"/>
          </a:p>
        </p:txBody>
      </p:sp>
    </p:spTree>
    <p:extLst>
      <p:ext uri="{BB962C8B-B14F-4D97-AF65-F5344CB8AC3E}">
        <p14:creationId xmlns:p14="http://schemas.microsoft.com/office/powerpoint/2010/main" val="250710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日常監視は、委託の前後で確認する内容を定型化し、現地確認と書面照合を並行して行います。委託前は能力、許可、施設条件を点検し、委託後は処理状況を定期的に確認します。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現地では、点検票と写真を組み合わせて適否を把握し、書面では許可、契約、管理票の整合を確認します。異常があれば、是正と社内共有までを手順に組み込みます。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確認結果は一覧化し、記録は５年間保存します。様式や頻度は社内基準で明確にし、担当交代時も運用が止まらないようにします。</a:t>
            </a:r>
            <a:endParaRPr lang="ja-JP" altLang="en-US" b="1" i="0" dirty="0">
              <a:effectLst/>
              <a:latin typeface="Segoe UI" panose="020B0502040204020203" pitchFamily="34" charset="0"/>
            </a:endParaRP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4</a:t>
            </a:fld>
            <a:endParaRPr kumimoji="1" lang="ja-JP" altLang="en-US"/>
          </a:p>
        </p:txBody>
      </p:sp>
    </p:spTree>
    <p:extLst>
      <p:ext uri="{BB962C8B-B14F-4D97-AF65-F5344CB8AC3E}">
        <p14:creationId xmlns:p14="http://schemas.microsoft.com/office/powerpoint/2010/main" val="1645265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土地の所有者・管理者は、不適正処理を生じさせないように管理する責務があります。使用者の選定では、不適正のおそれがある相手には使用を認めず、賃貸時は用途、管理方法、点検頻度、連絡体制を文書で取り決め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不法投棄等が発生した場合は、片付けに対応します。警戒区域や空地は重点的に見回り、境界や掲示の管理を強化します。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見回り日、状況、措置内容を記録し、再発しやすい箇所は囲いの強化や点検頻度の見直しなど、具体的な改善策につなげます。</a:t>
            </a: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5</a:t>
            </a:fld>
            <a:endParaRPr kumimoji="1" lang="ja-JP" altLang="en-US"/>
          </a:p>
        </p:txBody>
      </p:sp>
    </p:spTree>
    <p:extLst>
      <p:ext uri="{BB962C8B-B14F-4D97-AF65-F5344CB8AC3E}">
        <p14:creationId xmlns:p14="http://schemas.microsoft.com/office/powerpoint/2010/main" val="1661450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委託前は、相手先の能力、許可の有無と範囲、施設条件を点検します。収集運搬と処分の許可証を照合し、品目、方法、区域が自社の委託内容と一致しているかを確認します。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委託後は、現地確認と書面照合を定期的に行い、契約、許可、管理票の整合を見ます。点検票や写真で記録化し、保存は５年間を基準にします。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優良認定などの公表情報を活用して負担を軽減しつつ、疑義があれば市に相談し、是正の内容と経過を記録に残します。</a:t>
            </a: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6</a:t>
            </a:fld>
            <a:endParaRPr kumimoji="1" lang="ja-JP" altLang="en-US"/>
          </a:p>
        </p:txBody>
      </p:sp>
    </p:spTree>
    <p:extLst>
      <p:ext uri="{BB962C8B-B14F-4D97-AF65-F5344CB8AC3E}">
        <p14:creationId xmlns:p14="http://schemas.microsoft.com/office/powerpoint/2010/main" val="3602875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特別管理産業廃棄物を排出する事業場は、設置・変更・廃止の各段階で市への届出が必要です。届出は事業場ごとに行い、管理責任者の選任を前提とします。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提出は、市が定める様式・要領に従って作成し、設置・変更は所定の期限までに、廃止は速やかに提出します。不明点は事前に市へ相談し、やり取りと提出書類の控えを記録として保存します。</a:t>
            </a: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7</a:t>
            </a:fld>
            <a:endParaRPr kumimoji="1" lang="ja-JP" altLang="en-US"/>
          </a:p>
        </p:txBody>
      </p:sp>
    </p:spTree>
    <p:extLst>
      <p:ext uri="{BB962C8B-B14F-4D97-AF65-F5344CB8AC3E}">
        <p14:creationId xmlns:p14="http://schemas.microsoft.com/office/powerpoint/2010/main" val="1534641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事業場外施設への搬入・搬出は、時間帯の制限に従って計画します。原則として午後９時</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午前６時の運搬は行いません。</a:t>
            </a:r>
            <a:br>
              <a:rPr lang="ja-JP" altLang="en-US" b="0" i="0" dirty="0">
                <a:effectLst/>
                <a:latin typeface="Segoe UI" panose="020B0502040204020203" pitchFamily="34" charset="0"/>
              </a:rPr>
            </a:br>
            <a:r>
              <a:rPr lang="ja-JP" altLang="en-US" b="0" i="0" dirty="0">
                <a:effectLst/>
                <a:latin typeface="Segoe UI" panose="020B0502040204020203" pitchFamily="34" charset="0"/>
              </a:rPr>
              <a:t>区域や施設条件の標示に従い、例外が必要な場合は個別の許認可や要領に沿って対応します。運搬した日時、車両、数量などを記録し、異常があれば原因と是正内容を追記して再発防止に活用します。</a:t>
            </a: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8</a:t>
            </a:fld>
            <a:endParaRPr kumimoji="1" lang="ja-JP" altLang="en-US"/>
          </a:p>
        </p:txBody>
      </p:sp>
    </p:spTree>
    <p:extLst>
      <p:ext uri="{BB962C8B-B14F-4D97-AF65-F5344CB8AC3E}">
        <p14:creationId xmlns:p14="http://schemas.microsoft.com/office/powerpoint/2010/main" val="3213079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屋外保管の届出は、まず法律に該当するかを確認します。建設工事に伴う産業廃棄物で、屋外保管が３００㎡以上の場合は法で届出します。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法律に該当しない場合は、条例の要件を確認します。豊田市では、建設廃棄物の屋外保管が１００㎡以上であれば、事業場の内外を問わず届出が必要です。廃タイヤは広範に届出対象となるため、位置（屋内／屋外・場内／場外）と面積、品目を整理し、順番に当てはめて判断します。</a:t>
            </a:r>
            <a:endParaRPr lang="ja-JP" altLang="en-US" b="1" i="0" dirty="0">
              <a:effectLst/>
              <a:latin typeface="Segoe UI" panose="020B0502040204020203" pitchFamily="34" charset="0"/>
            </a:endParaRPr>
          </a:p>
        </p:txBody>
      </p:sp>
      <p:sp>
        <p:nvSpPr>
          <p:cNvPr id="4" name="スライド番号プレースホルダー 3"/>
          <p:cNvSpPr>
            <a:spLocks noGrp="1"/>
          </p:cNvSpPr>
          <p:nvPr>
            <p:ph type="sldNum" sz="quarter" idx="10"/>
          </p:nvPr>
        </p:nvSpPr>
        <p:spPr/>
        <p:txBody>
          <a:bodyPr/>
          <a:lstStyle/>
          <a:p>
            <a:fld id="{E44D5197-348E-4D6E-AF66-969C98BD2C45}" type="slidenum">
              <a:rPr kumimoji="1" lang="ja-JP" altLang="en-US" smtClean="0"/>
              <a:t>9</a:t>
            </a:fld>
            <a:endParaRPr kumimoji="1" lang="ja-JP" altLang="en-US"/>
          </a:p>
        </p:txBody>
      </p:sp>
    </p:spTree>
    <p:extLst>
      <p:ext uri="{BB962C8B-B14F-4D97-AF65-F5344CB8AC3E}">
        <p14:creationId xmlns:p14="http://schemas.microsoft.com/office/powerpoint/2010/main" val="203608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83692BC-AD6C-4D2E-B11F-8F6EAABB67E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846533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829A367-C500-459F-827F-1788741290C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12956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83373A8-C9A7-420C-8652-87F5013F715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544383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021042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5F6BB1-62B5-4D70-A80D-BF2BEF32A7F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83225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6F12753-FE6D-4446-8996-FB5C8354125C}"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72385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D60E366-8BE6-4434-9EBF-7CE85DC4A98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8" name="フッター プレースホルダー 7"/>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9" name="スライド番号プレースホルダー 8"/>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126750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0845B5D-8797-4175-84CA-073883B6E141}"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4" name="フッター プレースホルダー 3"/>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5" name="スライド番号プレースホルダー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85616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67EBAF-EAB4-46C9-B58D-A865A0AB0222}"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3" name="フッター プレースホルダー 2"/>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4" name="スライド番号プレースホルダー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390154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5F0497B-4ECF-47C9-A1A0-1357ED0FA01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518416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90356-7536-4A21-ADD8-9316CAD96719}"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50576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t="82000" r="-1000" b="2000"/>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C6C53BC-876F-4D48-9463-6CEB051ACEC4}"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3"/>
          </p:nvPr>
        </p:nvSpPr>
        <p:spPr>
          <a:xfrm>
            <a:off x="6644952" y="6597352"/>
            <a:ext cx="2499048"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4"/>
          </p:nvPr>
        </p:nvSpPr>
        <p:spPr>
          <a:xfrm>
            <a:off x="3505200" y="6592267"/>
            <a:ext cx="2133600"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8487116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kumimoji="1" lang="ja-JP" altLang="en-US" sz="5400" b="1" cap="all" dirty="0">
                <a:ln w="0"/>
                <a:solidFill>
                  <a:srgbClr val="FF0000"/>
                </a:solidFill>
                <a:effectLst>
                  <a:reflection blurRad="12700" stA="50000" endPos="50000" dist="5000" dir="5400000" sy="-100000" rotWithShape="0"/>
                </a:effectLst>
              </a:rPr>
              <a:t>１０分でわかる◎</a:t>
            </a:r>
            <a:br>
              <a:rPr kumimoji="1" lang="en-US" altLang="ja-JP" sz="5400" b="1" cap="all" dirty="0">
                <a:ln w="0"/>
                <a:solidFill>
                  <a:srgbClr val="FF0000"/>
                </a:solidFill>
                <a:effectLst>
                  <a:reflection blurRad="12700" stA="50000" endPos="50000" dist="5000" dir="5400000" sy="-100000" rotWithShape="0"/>
                </a:effectLst>
              </a:rPr>
            </a:br>
            <a:r>
              <a:rPr kumimoji="1" lang="ja-JP" altLang="en-US" sz="5400" b="1" cap="all" dirty="0">
                <a:ln w="0"/>
                <a:solidFill>
                  <a:srgbClr val="FF0000"/>
                </a:solidFill>
                <a:effectLst>
                  <a:reflection blurRad="12700" stA="50000" endPos="50000" dist="5000" dir="5400000" sy="-100000" rotWithShape="0"/>
                </a:effectLst>
              </a:rPr>
              <a:t>産業廃棄物ちょっと講座</a:t>
            </a:r>
          </a:p>
        </p:txBody>
      </p:sp>
      <p:sp>
        <p:nvSpPr>
          <p:cNvPr id="3" name="サブタイトル 2"/>
          <p:cNvSpPr>
            <a:spLocks noGrp="1"/>
          </p:cNvSpPr>
          <p:nvPr>
            <p:ph type="subTitle" idx="1"/>
          </p:nvPr>
        </p:nvSpPr>
        <p:spPr>
          <a:xfrm>
            <a:off x="1371600" y="4221088"/>
            <a:ext cx="6400800" cy="1752600"/>
          </a:xfrm>
        </p:spPr>
        <p:txBody>
          <a:bodyPr>
            <a:normAutofit/>
          </a:bodyPr>
          <a:lstStyle/>
          <a:p>
            <a:r>
              <a:rPr kumimoji="1" lang="en-US" altLang="ja-JP" dirty="0"/>
              <a:t>Part </a:t>
            </a:r>
            <a:r>
              <a:rPr lang="ja-JP" altLang="en-US" dirty="0"/>
              <a:t>９　豊田市条例の規定</a:t>
            </a:r>
            <a:endParaRPr kumimoji="1" lang="ja-JP" altLang="en-US"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D5B6C103-0120-5A2B-D797-7A3990ABBB26}"/>
              </a:ext>
            </a:extLst>
          </p:cNvPr>
          <p:cNvSpPr txBox="1"/>
          <p:nvPr/>
        </p:nvSpPr>
        <p:spPr>
          <a:xfrm>
            <a:off x="7501974" y="77976"/>
            <a:ext cx="1606530" cy="369332"/>
          </a:xfrm>
          <a:prstGeom prst="rect">
            <a:avLst/>
          </a:prstGeom>
          <a:noFill/>
        </p:spPr>
        <p:txBody>
          <a:bodyPr wrap="none" rtlCol="0">
            <a:spAutoFit/>
          </a:bodyPr>
          <a:lstStyle/>
          <a:p>
            <a:r>
              <a:rPr kumimoji="1" lang="en-US" altLang="ja-JP" dirty="0"/>
              <a:t>2026/03</a:t>
            </a:r>
            <a:r>
              <a:rPr kumimoji="1" lang="ja-JP" altLang="en-US" dirty="0"/>
              <a:t>作成</a:t>
            </a:r>
          </a:p>
        </p:txBody>
      </p:sp>
    </p:spTree>
    <p:extLst>
      <p:ext uri="{BB962C8B-B14F-4D97-AF65-F5344CB8AC3E}">
        <p14:creationId xmlns:p14="http://schemas.microsoft.com/office/powerpoint/2010/main" val="3002949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10</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pic>
        <p:nvPicPr>
          <p:cNvPr id="13" name="コンテンツ プレースホルダー 12">
            <a:extLst>
              <a:ext uri="{FF2B5EF4-FFF2-40B4-BE49-F238E27FC236}">
                <a16:creationId xmlns:a16="http://schemas.microsoft.com/office/drawing/2014/main" id="{8AB08CE2-2542-9879-EFCC-0FDE8BEC14E9}"/>
              </a:ext>
            </a:extLst>
          </p:cNvPr>
          <p:cNvPicPr>
            <a:picLocks noGrp="1" noChangeAspect="1"/>
          </p:cNvPicPr>
          <p:nvPr>
            <p:ph idx="1"/>
          </p:nvPr>
        </p:nvPicPr>
        <p:blipFill>
          <a:blip r:embed="rId4"/>
          <a:stretch>
            <a:fillRect/>
          </a:stretch>
        </p:blipFill>
        <p:spPr>
          <a:xfrm>
            <a:off x="496471" y="1526883"/>
            <a:ext cx="8151058" cy="3804234"/>
          </a:xfrm>
        </p:spPr>
      </p:pic>
      <p:sp>
        <p:nvSpPr>
          <p:cNvPr id="14" name="Rectangle 1">
            <a:extLst>
              <a:ext uri="{FF2B5EF4-FFF2-40B4-BE49-F238E27FC236}">
                <a16:creationId xmlns:a16="http://schemas.microsoft.com/office/drawing/2014/main" id="{8300D343-0D26-3C5D-0227-6EBE22D1289C}"/>
              </a:ext>
            </a:extLst>
          </p:cNvPr>
          <p:cNvSpPr>
            <a:spLocks noChangeArrowheads="1"/>
          </p:cNvSpPr>
          <p:nvPr/>
        </p:nvSpPr>
        <p:spPr bwMode="auto">
          <a:xfrm>
            <a:off x="323528" y="5358985"/>
            <a:ext cx="815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40005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dirty="0">
                <a:ln>
                  <a:noFill/>
                </a:ln>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rPr>
              <a:t>注）●が条例による届出が不要となるもの</a:t>
            </a:r>
            <a:endParaRPr kumimoji="0" lang="en-US" altLang="ja-JP" sz="1000" b="0" i="0" u="none" strike="noStrike" cap="none" normalizeH="0" baseline="0" dirty="0">
              <a:ln>
                <a:noFill/>
              </a:ln>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p>
            <a:pPr marL="0" marR="0" lvl="0" indent="400050" algn="l" defTabSz="914400" rtl="0" eaLnBrk="0" fontAlgn="base" latinLnBrk="0" hangingPunct="0">
              <a:lnSpc>
                <a:spcPct val="100000"/>
              </a:lnSpc>
              <a:spcBef>
                <a:spcPct val="0"/>
              </a:spcBef>
              <a:spcAft>
                <a:spcPct val="0"/>
              </a:spcAft>
              <a:buClrTx/>
              <a:buSzTx/>
              <a:buFontTx/>
              <a:buNone/>
              <a:tabLst/>
            </a:pPr>
            <a:r>
              <a:rPr kumimoji="0" lang="ja-JP" altLang="en-US" sz="1000" dirty="0">
                <a:latin typeface="Century" panose="02040604050505020304" pitchFamily="18" charset="0"/>
                <a:ea typeface="ＭＳ 明朝" panose="02020609040205080304" pitchFamily="17" charset="-128"/>
                <a:cs typeface="Times New Roman" panose="02020603050405020304" pitchFamily="18" charset="0"/>
              </a:rPr>
              <a:t>法律・・・廃棄物処理法第１２条第３項、第１２条の２第３項　　条例・・・豊田市産業廃棄物の適正な処理の促進等に関する条例</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8" name="タイトル 1">
            <a:extLst>
              <a:ext uri="{FF2B5EF4-FFF2-40B4-BE49-F238E27FC236}">
                <a16:creationId xmlns:a16="http://schemas.microsoft.com/office/drawing/2014/main" id="{08C3C954-6E04-462C-DBAB-44D238D4A10B}"/>
              </a:ext>
            </a:extLst>
          </p:cNvPr>
          <p:cNvSpPr>
            <a:spLocks noGrp="1"/>
          </p:cNvSpPr>
          <p:nvPr>
            <p:ph type="title"/>
          </p:nvPr>
        </p:nvSpPr>
        <p:spPr>
          <a:xfrm>
            <a:off x="323529" y="274638"/>
            <a:ext cx="8837750" cy="1143000"/>
          </a:xfrm>
        </p:spPr>
        <p:txBody>
          <a:bodyPr>
            <a:noAutofit/>
          </a:bodyPr>
          <a:lstStyle/>
          <a:p>
            <a:r>
              <a:rPr lang="ja-JP" altLang="en-US" b="1" dirty="0"/>
              <a:t>屋外保管の届出（法と条例）</a:t>
            </a:r>
            <a:endParaRPr lang="en-US" altLang="ja-JP" b="1" dirty="0"/>
          </a:p>
        </p:txBody>
      </p:sp>
    </p:spTree>
    <p:extLst>
      <p:ext uri="{BB962C8B-B14F-4D97-AF65-F5344CB8AC3E}">
        <p14:creationId xmlns:p14="http://schemas.microsoft.com/office/powerpoint/2010/main" val="2379435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保管基準の順守</a:t>
            </a:r>
            <a:endParaRPr lang="en-US" altLang="ja-JP" b="1" dirty="0"/>
          </a:p>
        </p:txBody>
      </p:sp>
      <p:sp>
        <p:nvSpPr>
          <p:cNvPr id="3" name="コンテンツ プレースホルダー 2"/>
          <p:cNvSpPr>
            <a:spLocks noGrp="1"/>
          </p:cNvSpPr>
          <p:nvPr>
            <p:ph idx="1"/>
          </p:nvPr>
        </p:nvSpPr>
        <p:spPr>
          <a:xfrm>
            <a:off x="323528" y="1656110"/>
            <a:ext cx="8820472" cy="4581201"/>
          </a:xfrm>
        </p:spPr>
        <p:txBody>
          <a:bodyPr>
            <a:normAutofit/>
          </a:bodyPr>
          <a:lstStyle/>
          <a:p>
            <a:pPr marL="0" indent="0">
              <a:lnSpc>
                <a:spcPts val="3400"/>
              </a:lnSpc>
              <a:spcBef>
                <a:spcPts val="0"/>
              </a:spcBef>
              <a:buNone/>
            </a:pPr>
            <a:r>
              <a:rPr lang="ja-JP" altLang="en-US" sz="3000" dirty="0"/>
              <a:t>　法に基づく保管基準を踏まえ、基準どおりの運用を徹底します。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原則</a:t>
            </a:r>
            <a:r>
              <a:rPr lang="ja-JP" altLang="en-US" sz="3000" dirty="0"/>
              <a:t>：安定型・木くず以外は屋内保管を基本</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区分保管・標示・囲い</a:t>
            </a:r>
            <a:r>
              <a:rPr lang="ja-JP" altLang="en-US" sz="3000" dirty="0"/>
              <a:t>：基準に沿って適切に実施</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性状確認</a:t>
            </a:r>
            <a:r>
              <a:rPr lang="ja-JP" altLang="en-US" sz="3000" dirty="0"/>
              <a:t>：危険物・混合物は受入時に確認・区分</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点検記録</a:t>
            </a:r>
            <a:r>
              <a:rPr lang="ja-JP" altLang="en-US" sz="3000" dirty="0"/>
              <a:t>：結果を作成・保存し、改善へ反映</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661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23528" y="1636217"/>
            <a:ext cx="8820472" cy="4529087"/>
          </a:xfrm>
        </p:spPr>
        <p:txBody>
          <a:bodyPr>
            <a:normAutofit/>
          </a:bodyPr>
          <a:lstStyle/>
          <a:p>
            <a:pPr marL="0" indent="0">
              <a:lnSpc>
                <a:spcPts val="3400"/>
              </a:lnSpc>
              <a:spcBef>
                <a:spcPts val="0"/>
              </a:spcBef>
              <a:buNone/>
            </a:pPr>
            <a:r>
              <a:rPr lang="ja-JP" altLang="en-US" sz="3000" dirty="0"/>
              <a:t>　建設工事の発注者は、処理費用の適正負担と適正処理の確保に責任を負います。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費用計上</a:t>
            </a:r>
            <a:r>
              <a:rPr lang="ja-JP" altLang="en-US" sz="3000" dirty="0"/>
              <a:t>：処理費用を適正に見積・契約へ反映</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協議体制</a:t>
            </a:r>
            <a:r>
              <a:rPr lang="ja-JP" altLang="en-US" sz="3000" dirty="0"/>
              <a:t>：受注者と役割分担・手順を明確化</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マニフェスト確認</a:t>
            </a:r>
            <a:r>
              <a:rPr lang="ja-JP" altLang="en-US" sz="3000" dirty="0"/>
              <a:t>：交付・回付・保存を継続点検</a:t>
            </a: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是正・相談</a:t>
            </a:r>
            <a:r>
              <a:rPr lang="ja-JP" altLang="en-US" sz="3000" spc="-150" dirty="0"/>
              <a:t>：違反のおそれは是正要求・市へ相談</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記録保存</a:t>
            </a:r>
            <a:r>
              <a:rPr lang="ja-JP" altLang="en-US" sz="3000" spc="-150" dirty="0"/>
              <a:t>：経過と結果を整理・保存し改善に反映</a:t>
            </a:r>
            <a:endParaRPr lang="en-US" altLang="ja-JP" sz="3000" spc="-15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12</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323529" y="264691"/>
            <a:ext cx="8496944" cy="1143000"/>
          </a:xfrm>
        </p:spPr>
        <p:txBody>
          <a:bodyPr>
            <a:noAutofit/>
          </a:bodyPr>
          <a:lstStyle/>
          <a:p>
            <a:r>
              <a:rPr lang="ja-JP" altLang="en-US" b="1" spc="-150" dirty="0"/>
              <a:t>発注者の責務</a:t>
            </a:r>
            <a:endParaRPr lang="en-US" altLang="ja-JP" b="1" spc="-150" dirty="0"/>
          </a:p>
        </p:txBody>
      </p:sp>
    </p:spTree>
    <p:extLst>
      <p:ext uri="{BB962C8B-B14F-4D97-AF65-F5344CB8AC3E}">
        <p14:creationId xmlns:p14="http://schemas.microsoft.com/office/powerpoint/2010/main" val="315501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62880" y="274638"/>
            <a:ext cx="8229600" cy="1143000"/>
          </a:xfrm>
        </p:spPr>
        <p:txBody>
          <a:bodyPr>
            <a:normAutofit/>
          </a:bodyPr>
          <a:lstStyle/>
          <a:p>
            <a:r>
              <a:rPr lang="ja-JP" altLang="en-US" b="1" dirty="0"/>
              <a:t>処理計画の届出（解体等）</a:t>
            </a:r>
            <a:endParaRPr lang="en-US" altLang="ja-JP" b="1" dirty="0"/>
          </a:p>
        </p:txBody>
      </p:sp>
      <p:sp>
        <p:nvSpPr>
          <p:cNvPr id="3" name="コンテンツ プレースホルダー 2"/>
          <p:cNvSpPr>
            <a:spLocks noGrp="1"/>
          </p:cNvSpPr>
          <p:nvPr>
            <p:ph idx="1"/>
          </p:nvPr>
        </p:nvSpPr>
        <p:spPr>
          <a:xfrm>
            <a:off x="323528" y="1656111"/>
            <a:ext cx="8820472" cy="4581200"/>
          </a:xfrm>
        </p:spPr>
        <p:txBody>
          <a:bodyPr>
            <a:normAutofit/>
          </a:bodyPr>
          <a:lstStyle/>
          <a:p>
            <a:pPr marL="0" indent="0">
              <a:lnSpc>
                <a:spcPts val="3400"/>
              </a:lnSpc>
              <a:spcBef>
                <a:spcPts val="0"/>
              </a:spcBef>
              <a:buNone/>
            </a:pPr>
            <a:r>
              <a:rPr lang="ja-JP" altLang="en-US" sz="3000" dirty="0"/>
              <a:t>　一定規模以上の解体工事は、事前に市へ処理計画を届出します。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対象</a:t>
            </a:r>
            <a:r>
              <a:rPr lang="ja-JP" altLang="en-US" sz="3000" dirty="0"/>
              <a:t>：床面積</a:t>
            </a:r>
            <a:r>
              <a:rPr lang="en-US" altLang="ja-JP" sz="3000" dirty="0"/>
              <a:t>1,000</a:t>
            </a:r>
            <a:r>
              <a:rPr lang="ja-JP" altLang="en-US" sz="3000" dirty="0"/>
              <a:t>㎡以上の解体等</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提出期限</a:t>
            </a:r>
            <a:r>
              <a:rPr lang="ja-JP" altLang="en-US" sz="3000" dirty="0"/>
              <a:t>：着手の７日前までに届出</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完了後</a:t>
            </a:r>
            <a:r>
              <a:rPr lang="ja-JP" altLang="en-US" sz="3000" dirty="0"/>
              <a:t>：最終処分確認から３０日以内に報告</a:t>
            </a: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作成要領</a:t>
            </a:r>
            <a:r>
              <a:rPr lang="ja-JP" altLang="en-US" sz="3000" spc="-150" dirty="0"/>
              <a:t>：様式・手順に従い、役割分担を明確化</a:t>
            </a:r>
            <a:endParaRPr lang="en-US" altLang="ja-JP" sz="3000" spc="-150" dirty="0"/>
          </a:p>
          <a:p>
            <a:pPr marL="0" indent="0">
              <a:lnSpc>
                <a:spcPts val="3400"/>
              </a:lnSpc>
              <a:spcBef>
                <a:spcPts val="0"/>
              </a:spcBef>
              <a:buNone/>
            </a:pPr>
            <a:r>
              <a:rPr lang="ja-JP" altLang="en-US" sz="3000" dirty="0"/>
              <a:t>・</a:t>
            </a:r>
            <a:r>
              <a:rPr lang="ja-JP" altLang="en-US" sz="3000" dirty="0">
                <a:solidFill>
                  <a:srgbClr val="FF0000"/>
                </a:solidFill>
              </a:rPr>
              <a:t>保存</a:t>
            </a:r>
            <a:r>
              <a:rPr lang="ja-JP" altLang="en-US" sz="3000" dirty="0"/>
              <a:t>：計画・実績・記録を整理し適切に保存</a:t>
            </a:r>
            <a:endParaRPr lang="en-US" altLang="ja-JP" sz="3000" spc="-150" dirty="0">
              <a:solidFill>
                <a:srgbClr val="FF0000"/>
              </a:solidFill>
            </a:endParaRPr>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13</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40575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2" name="スライド番号プレースホルダー 1"/>
          <p:cNvSpPr>
            <a:spLocks noGrp="1"/>
          </p:cNvSpPr>
          <p:nvPr>
            <p:ph type="sldNum" sz="quarter" idx="12"/>
          </p:nvPr>
        </p:nvSpPr>
        <p:spPr/>
        <p:txBody>
          <a:bodyPr/>
          <a:lstStyle/>
          <a:p>
            <a:fld id="{B19F71B2-C08B-4251-8631-B17A6B7397F4}" type="slidenum">
              <a:rPr kumimoji="1" lang="ja-JP" altLang="en-US" smtClean="0"/>
              <a:t>14</a:t>
            </a:fld>
            <a:endParaRPr kumimoji="1" lang="ja-JP" altLang="en-US"/>
          </a:p>
        </p:txBody>
      </p:sp>
      <p:pic>
        <p:nvPicPr>
          <p:cNvPr id="4"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3" name="コンテンツ プレースホルダー 2"/>
          <p:cNvSpPr>
            <a:spLocks noGrp="1"/>
          </p:cNvSpPr>
          <p:nvPr>
            <p:ph idx="1"/>
          </p:nvPr>
        </p:nvSpPr>
        <p:spPr>
          <a:xfrm>
            <a:off x="323528" y="836712"/>
            <a:ext cx="8820472" cy="5328592"/>
          </a:xfrm>
        </p:spPr>
        <p:txBody>
          <a:bodyPr>
            <a:normAutofit lnSpcReduction="10000"/>
          </a:bodyPr>
          <a:lstStyle/>
          <a:p>
            <a:pPr marL="0" indent="0" algn="ctr">
              <a:buNone/>
            </a:pPr>
            <a:r>
              <a:rPr lang="ja-JP" altLang="en-US" dirty="0"/>
              <a:t>第９回のまとめ</a:t>
            </a:r>
            <a:endParaRPr lang="en-US" altLang="ja-JP" dirty="0"/>
          </a:p>
          <a:p>
            <a:pPr marL="0" indent="0">
              <a:buNone/>
            </a:pPr>
            <a:r>
              <a:rPr kumimoji="1" lang="ja-JP" altLang="en-US" sz="800" dirty="0"/>
              <a:t>　</a:t>
            </a:r>
            <a:endParaRPr kumimoji="1" lang="en-US" altLang="ja-JP" sz="800" dirty="0"/>
          </a:p>
          <a:p>
            <a:pPr marL="0" indent="0">
              <a:buNone/>
            </a:pPr>
            <a:r>
              <a:rPr lang="ja-JP" altLang="en-US" dirty="0"/>
              <a:t>　条例は法令を補完し、実務に必要な手順と基準を具体化します。</a:t>
            </a:r>
            <a:r>
              <a:rPr kumimoji="1" lang="ja-JP" altLang="en-US" sz="800" dirty="0"/>
              <a:t>　</a:t>
            </a:r>
            <a:endParaRPr kumimoji="1" lang="en-US" altLang="ja-JP" sz="800" dirty="0"/>
          </a:p>
          <a:p>
            <a:pPr marL="0" indent="0">
              <a:buNone/>
            </a:pPr>
            <a:r>
              <a:rPr lang="ja-JP" altLang="en-US" dirty="0"/>
              <a:t>・</a:t>
            </a:r>
            <a:r>
              <a:rPr lang="ja-JP" altLang="en-US" dirty="0">
                <a:solidFill>
                  <a:srgbClr val="FF0000"/>
                </a:solidFill>
              </a:rPr>
              <a:t>日常運用</a:t>
            </a:r>
            <a:r>
              <a:rPr lang="ja-JP" altLang="en-US" dirty="0"/>
              <a:t>：委託前後の確認・現地確認・記録５年保存</a:t>
            </a:r>
            <a:endParaRPr lang="en-US" altLang="ja-JP" dirty="0"/>
          </a:p>
          <a:p>
            <a:pPr marL="0" indent="0">
              <a:buNone/>
            </a:pPr>
            <a:r>
              <a:rPr lang="ja-JP" altLang="en-US" dirty="0"/>
              <a:t>・</a:t>
            </a:r>
            <a:r>
              <a:rPr lang="ja-JP" altLang="en-US" dirty="0">
                <a:solidFill>
                  <a:srgbClr val="FF0000"/>
                </a:solidFill>
              </a:rPr>
              <a:t>屋外保管</a:t>
            </a:r>
            <a:r>
              <a:rPr lang="ja-JP" altLang="en-US" dirty="0"/>
              <a:t>：</a:t>
            </a:r>
            <a:r>
              <a:rPr lang="en-US" altLang="ja-JP" dirty="0"/>
              <a:t>300</a:t>
            </a:r>
            <a:r>
              <a:rPr lang="ja-JP" altLang="en-US" dirty="0"/>
              <a:t>㎡（法）→</a:t>
            </a:r>
            <a:r>
              <a:rPr lang="en-US" altLang="ja-JP" dirty="0"/>
              <a:t>100</a:t>
            </a:r>
            <a:r>
              <a:rPr lang="ja-JP" altLang="en-US" dirty="0"/>
              <a:t>㎡（条例）を順に判定</a:t>
            </a:r>
            <a:endParaRPr lang="en-US" altLang="ja-JP" dirty="0"/>
          </a:p>
          <a:p>
            <a:pPr marL="0" indent="0">
              <a:buNone/>
            </a:pPr>
            <a:r>
              <a:rPr lang="ja-JP" altLang="en-US" dirty="0"/>
              <a:t>・</a:t>
            </a:r>
            <a:r>
              <a:rPr lang="ja-JP" altLang="en-US" dirty="0">
                <a:solidFill>
                  <a:srgbClr val="FF0000"/>
                </a:solidFill>
              </a:rPr>
              <a:t>時間帯制限</a:t>
            </a:r>
            <a:r>
              <a:rPr lang="ja-JP" altLang="en-US" dirty="0"/>
              <a:t>：午後９時</a:t>
            </a:r>
            <a:r>
              <a:rPr lang="en-US" altLang="ja-JP" dirty="0"/>
              <a:t>〜</a:t>
            </a:r>
            <a:r>
              <a:rPr lang="ja-JP" altLang="en-US" dirty="0"/>
              <a:t>午前６時は原則不可</a:t>
            </a:r>
            <a:endParaRPr lang="en-US" altLang="ja-JP" dirty="0"/>
          </a:p>
          <a:p>
            <a:pPr marL="0" indent="0">
              <a:buNone/>
            </a:pPr>
            <a:r>
              <a:rPr lang="ja-JP" altLang="en-US" dirty="0"/>
              <a:t>・</a:t>
            </a:r>
            <a:r>
              <a:rPr lang="ja-JP" altLang="en-US" dirty="0">
                <a:solidFill>
                  <a:srgbClr val="FF0000"/>
                </a:solidFill>
              </a:rPr>
              <a:t>関与者の役割</a:t>
            </a:r>
            <a:r>
              <a:rPr lang="ja-JP" altLang="en-US" dirty="0"/>
              <a:t>：排出・運搬・処理・土地所有者を明確化</a:t>
            </a:r>
            <a:endParaRPr lang="en-US" altLang="ja-JP" dirty="0"/>
          </a:p>
        </p:txBody>
      </p:sp>
    </p:spTree>
    <p:extLst>
      <p:ext uri="{BB962C8B-B14F-4D97-AF65-F5344CB8AC3E}">
        <p14:creationId xmlns:p14="http://schemas.microsoft.com/office/powerpoint/2010/main" val="2023349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74638"/>
            <a:ext cx="9129192" cy="1143000"/>
          </a:xfrm>
        </p:spPr>
        <p:txBody>
          <a:bodyPr>
            <a:normAutofit/>
          </a:bodyPr>
          <a:lstStyle/>
          <a:p>
            <a:r>
              <a:rPr kumimoji="1" lang="ja-JP" altLang="en-US" b="1" spc="300" dirty="0"/>
              <a:t>条例の考えと位置づけ</a:t>
            </a:r>
          </a:p>
        </p:txBody>
      </p:sp>
      <p:sp>
        <p:nvSpPr>
          <p:cNvPr id="3" name="コンテンツ プレースホルダー 2"/>
          <p:cNvSpPr>
            <a:spLocks noGrp="1"/>
          </p:cNvSpPr>
          <p:nvPr>
            <p:ph idx="1"/>
          </p:nvPr>
        </p:nvSpPr>
        <p:spPr>
          <a:xfrm>
            <a:off x="251520" y="1656111"/>
            <a:ext cx="8877672" cy="4653209"/>
          </a:xfrm>
        </p:spPr>
        <p:txBody>
          <a:bodyPr>
            <a:noAutofit/>
          </a:bodyPr>
          <a:lstStyle/>
          <a:p>
            <a:pPr marL="0" indent="0">
              <a:lnSpc>
                <a:spcPts val="3400"/>
              </a:lnSpc>
              <a:spcBef>
                <a:spcPts val="0"/>
              </a:spcBef>
              <a:buNone/>
            </a:pPr>
            <a:r>
              <a:rPr lang="ja-JP" altLang="en-US" sz="3000" dirty="0"/>
              <a:t>　法令を補完し、市内実務に即した運用基準を示します。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対象</a:t>
            </a:r>
            <a:r>
              <a:rPr lang="ja-JP" altLang="en-US" sz="3000" dirty="0"/>
              <a:t>：排出事業者・収集運搬・処理業者・土地所有者</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具体化</a:t>
            </a:r>
            <a:r>
              <a:rPr lang="ja-JP" altLang="en-US" sz="3000" dirty="0"/>
              <a:t>：確認・記録・届出・保管基準</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目的</a:t>
            </a:r>
            <a:r>
              <a:rPr lang="ja-JP" altLang="en-US" sz="3000" dirty="0"/>
              <a:t>：不適正処理の未然防止・地域環境の保全</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留意</a:t>
            </a:r>
            <a:r>
              <a:rPr lang="ja-JP" altLang="en-US" sz="3000" dirty="0"/>
              <a:t>：法と条例を同時に遵守（基準が加わる場合あり）</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2</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1989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34888" y="274638"/>
            <a:ext cx="8229600" cy="1143000"/>
          </a:xfrm>
        </p:spPr>
        <p:txBody>
          <a:bodyPr>
            <a:normAutofit/>
          </a:bodyPr>
          <a:lstStyle/>
          <a:p>
            <a:r>
              <a:rPr kumimoji="1" lang="ja-JP" altLang="en-US" b="1" dirty="0"/>
              <a:t>排出事業者の主な規定</a:t>
            </a:r>
          </a:p>
        </p:txBody>
      </p:sp>
      <p:sp>
        <p:nvSpPr>
          <p:cNvPr id="3" name="コンテンツ プレースホルダー 2"/>
          <p:cNvSpPr>
            <a:spLocks noGrp="1"/>
          </p:cNvSpPr>
          <p:nvPr>
            <p:ph idx="1"/>
          </p:nvPr>
        </p:nvSpPr>
        <p:spPr>
          <a:xfrm>
            <a:off x="251520" y="1656110"/>
            <a:ext cx="8892480" cy="4725217"/>
          </a:xfrm>
        </p:spPr>
        <p:txBody>
          <a:bodyPr>
            <a:normAutofit/>
          </a:bodyPr>
          <a:lstStyle/>
          <a:p>
            <a:pPr marL="0" indent="0">
              <a:lnSpc>
                <a:spcPts val="3400"/>
              </a:lnSpc>
              <a:spcBef>
                <a:spcPts val="0"/>
              </a:spcBef>
              <a:buNone/>
            </a:pPr>
            <a:r>
              <a:rPr lang="ja-JP" altLang="en-US" sz="3000" dirty="0"/>
              <a:t>　条例は、確認・記録・届出・保管を具体化し、日常の実務を求めます。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排出者責任</a:t>
            </a:r>
            <a:r>
              <a:rPr lang="ja-JP" altLang="en-US" sz="3000" dirty="0"/>
              <a:t>：法令・条例の遵守を前提</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保管基準・委託確認</a:t>
            </a:r>
            <a:r>
              <a:rPr lang="ja-JP" altLang="en-US" sz="3000" dirty="0"/>
              <a:t>：許可・能力・受入条件を事前に点検</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現地確認・記録</a:t>
            </a:r>
            <a:r>
              <a:rPr lang="ja-JP" altLang="en-US" sz="3000" dirty="0"/>
              <a:t>：写真・点検票で継続（記録は５年保存）</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協議・是正</a:t>
            </a:r>
            <a:r>
              <a:rPr lang="ja-JP" altLang="en-US" sz="3000" dirty="0"/>
              <a:t>：発注者・受注者の協議、異常時は是正・相談</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3</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600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日常監視の仕組み</a:t>
            </a:r>
            <a:endParaRPr lang="en-US" altLang="ja-JP" b="1" dirty="0"/>
          </a:p>
        </p:txBody>
      </p:sp>
      <p:sp>
        <p:nvSpPr>
          <p:cNvPr id="3" name="コンテンツ プレースホルダー 2"/>
          <p:cNvSpPr>
            <a:spLocks noGrp="1"/>
          </p:cNvSpPr>
          <p:nvPr>
            <p:ph idx="1"/>
          </p:nvPr>
        </p:nvSpPr>
        <p:spPr>
          <a:xfrm>
            <a:off x="457200" y="1219201"/>
            <a:ext cx="8686800" cy="5162127"/>
          </a:xfrm>
        </p:spPr>
        <p:txBody>
          <a:bodyPr>
            <a:noAutofit/>
          </a:bodyPr>
          <a:lstStyle/>
          <a:p>
            <a:pPr marL="0" indent="0">
              <a:lnSpc>
                <a:spcPts val="3400"/>
              </a:lnSpc>
              <a:spcBef>
                <a:spcPts val="0"/>
              </a:spcBef>
              <a:buNone/>
            </a:pPr>
            <a:r>
              <a:rPr lang="ja-JP" altLang="en-US" sz="3000" dirty="0"/>
              <a:t>　特別調査だけでなく、日常点検で以上を早期に把握します。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委託前後の確認</a:t>
            </a:r>
            <a:r>
              <a:rPr lang="ja-JP" altLang="en-US" sz="3000" dirty="0"/>
              <a:t>：能力・許可・施設条件／処理状況を定例化</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現地確認・写真</a:t>
            </a:r>
            <a:r>
              <a:rPr lang="ja-JP" altLang="en-US" sz="3000" dirty="0"/>
              <a:t>：点検票と併用して適否を把握</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書面照合</a:t>
            </a:r>
            <a:r>
              <a:rPr lang="ja-JP" altLang="en-US" sz="3000" dirty="0"/>
              <a:t>：許可・契約・管理票の整合を確認</a:t>
            </a: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是正・報告</a:t>
            </a:r>
            <a:r>
              <a:rPr lang="ja-JP" altLang="en-US" sz="3000" spc="-150" dirty="0"/>
              <a:t>：異常の早期発見から是正・社内共有へ</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保存</a:t>
            </a:r>
            <a:r>
              <a:rPr lang="ja-JP" altLang="en-US" sz="3000" spc="-150" dirty="0"/>
              <a:t>：記録は５年保存（様式は社内基準で管理）</a:t>
            </a:r>
            <a:endParaRPr lang="en-US" altLang="ja-JP" sz="3000" spc="-15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4</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685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土地の適正管理</a:t>
            </a:r>
            <a:endParaRPr lang="en-US" altLang="ja-JP" b="1" dirty="0"/>
          </a:p>
        </p:txBody>
      </p:sp>
      <p:sp>
        <p:nvSpPr>
          <p:cNvPr id="3" name="コンテンツ プレースホルダー 2"/>
          <p:cNvSpPr>
            <a:spLocks noGrp="1"/>
          </p:cNvSpPr>
          <p:nvPr>
            <p:ph idx="1"/>
          </p:nvPr>
        </p:nvSpPr>
        <p:spPr>
          <a:xfrm>
            <a:off x="251520" y="1219201"/>
            <a:ext cx="8784976" cy="5162127"/>
          </a:xfrm>
        </p:spPr>
        <p:txBody>
          <a:bodyPr>
            <a:noAutofit/>
          </a:bodyPr>
          <a:lstStyle/>
          <a:p>
            <a:pPr marL="0" indent="0">
              <a:lnSpc>
                <a:spcPts val="3400"/>
              </a:lnSpc>
              <a:spcBef>
                <a:spcPts val="0"/>
              </a:spcBef>
              <a:buNone/>
            </a:pPr>
            <a:r>
              <a:rPr lang="ja-JP" altLang="en-US" sz="3000" dirty="0"/>
              <a:t>　土地所有者・管理者は、不適正処理を生じさせない管理責務があります。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使用制限</a:t>
            </a:r>
            <a:r>
              <a:rPr lang="ja-JP" altLang="en-US" sz="3000" dirty="0"/>
              <a:t>：不適正のおそれがある者には使用を認めない</a:t>
            </a: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片付け義務</a:t>
            </a:r>
            <a:r>
              <a:rPr lang="ja-JP" altLang="en-US" sz="3000" spc="-150" dirty="0"/>
              <a:t>：不法投棄等の発生時は片付けに対応</a:t>
            </a:r>
            <a:endParaRPr lang="en-US" altLang="ja-JP" sz="3000" spc="-150" dirty="0"/>
          </a:p>
          <a:p>
            <a:pPr marL="0" indent="0">
              <a:lnSpc>
                <a:spcPts val="3400"/>
              </a:lnSpc>
              <a:spcBef>
                <a:spcPts val="0"/>
              </a:spcBef>
              <a:buNone/>
            </a:pPr>
            <a:r>
              <a:rPr lang="ja-JP" altLang="en-US" sz="3000" dirty="0"/>
              <a:t>・</a:t>
            </a:r>
            <a:r>
              <a:rPr lang="ja-JP" altLang="en-US" sz="3000" dirty="0">
                <a:solidFill>
                  <a:srgbClr val="FF0000"/>
                </a:solidFill>
              </a:rPr>
              <a:t>賃貸時の確認</a:t>
            </a:r>
            <a:r>
              <a:rPr lang="ja-JP" altLang="en-US" sz="3000" dirty="0"/>
              <a:t>：用途・管理方法・点検頻度を文書化</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重点監視</a:t>
            </a:r>
            <a:r>
              <a:rPr lang="ja-JP" altLang="en-US" sz="3000" dirty="0"/>
              <a:t>：警戒区域・空地は点検を強化</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記録と再発防止</a:t>
            </a:r>
            <a:r>
              <a:rPr lang="ja-JP" altLang="en-US" sz="3000" dirty="0"/>
              <a:t>：見回り・措置の記録を保存し改善へ</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5</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369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74638"/>
            <a:ext cx="9144000" cy="1143000"/>
          </a:xfrm>
        </p:spPr>
        <p:txBody>
          <a:bodyPr>
            <a:normAutofit/>
          </a:bodyPr>
          <a:lstStyle/>
          <a:p>
            <a:r>
              <a:rPr lang="ja-JP" altLang="en-US" b="1" dirty="0"/>
              <a:t>委託時の確認事項</a:t>
            </a:r>
            <a:endParaRPr lang="en-US" altLang="ja-JP" b="1" dirty="0"/>
          </a:p>
        </p:txBody>
      </p:sp>
      <p:sp>
        <p:nvSpPr>
          <p:cNvPr id="3" name="コンテンツ プレースホルダー 2"/>
          <p:cNvSpPr>
            <a:spLocks noGrp="1"/>
          </p:cNvSpPr>
          <p:nvPr>
            <p:ph idx="1"/>
          </p:nvPr>
        </p:nvSpPr>
        <p:spPr>
          <a:xfrm>
            <a:off x="323528" y="1656110"/>
            <a:ext cx="8784976" cy="4437185"/>
          </a:xfrm>
        </p:spPr>
        <p:txBody>
          <a:bodyPr>
            <a:normAutofit/>
          </a:bodyPr>
          <a:lstStyle/>
          <a:p>
            <a:pPr marL="0" indent="0">
              <a:lnSpc>
                <a:spcPts val="3400"/>
              </a:lnSpc>
              <a:spcBef>
                <a:spcPts val="0"/>
              </a:spcBef>
              <a:buNone/>
            </a:pPr>
            <a:r>
              <a:rPr lang="ja-JP" altLang="en-US" sz="3000" dirty="0"/>
              <a:t>　委託の前後で、能力・許可・処理状況を点検し、記録を適切に保存します。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委託前の確認</a:t>
            </a:r>
            <a:r>
              <a:rPr lang="ja-JP" altLang="en-US" sz="3000" dirty="0"/>
              <a:t>：能力・許可・施設条件を点検</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委託後の確認</a:t>
            </a:r>
            <a:r>
              <a:rPr lang="ja-JP" altLang="en-US" sz="3000" dirty="0"/>
              <a:t>：処理状況を現地・書面で定期確認</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記録保存</a:t>
            </a:r>
            <a:r>
              <a:rPr lang="ja-JP" altLang="en-US" sz="3000" dirty="0"/>
              <a:t>：点検票・写真等を５年保存</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公表情報活用</a:t>
            </a:r>
            <a:r>
              <a:rPr lang="ja-JP" altLang="en-US" sz="3000" dirty="0"/>
              <a:t>：優良認定等を参考に負担軽減</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相談・是正</a:t>
            </a:r>
            <a:r>
              <a:rPr lang="ja-JP" altLang="en-US" sz="3000" dirty="0"/>
              <a:t>：疑義は市に相談し、是正内容を記録</a:t>
            </a:r>
            <a:endParaRPr lang="en-US" altLang="ja-JP" sz="1600" dirty="0">
              <a:solidFill>
                <a:srgbClr val="FF0000"/>
              </a:solidFill>
            </a:endParaRPr>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6</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9429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10221" y="274638"/>
            <a:ext cx="7234188" cy="1143000"/>
          </a:xfrm>
        </p:spPr>
        <p:txBody>
          <a:bodyPr>
            <a:normAutofit/>
          </a:bodyPr>
          <a:lstStyle/>
          <a:p>
            <a:r>
              <a:rPr lang="ja-JP" altLang="en-US" b="1" dirty="0"/>
              <a:t>特別管理産業廃棄物の届出</a:t>
            </a:r>
            <a:endParaRPr lang="en-US" altLang="ja-JP" b="1" dirty="0"/>
          </a:p>
        </p:txBody>
      </p:sp>
      <p:sp>
        <p:nvSpPr>
          <p:cNvPr id="3" name="コンテンツ プレースホルダー 2"/>
          <p:cNvSpPr>
            <a:spLocks noGrp="1"/>
          </p:cNvSpPr>
          <p:nvPr>
            <p:ph idx="1"/>
          </p:nvPr>
        </p:nvSpPr>
        <p:spPr>
          <a:xfrm>
            <a:off x="457200" y="1628800"/>
            <a:ext cx="8579296" cy="4752528"/>
          </a:xfrm>
        </p:spPr>
        <p:txBody>
          <a:bodyPr>
            <a:normAutofit/>
          </a:bodyPr>
          <a:lstStyle/>
          <a:p>
            <a:pPr marL="0" indent="0">
              <a:lnSpc>
                <a:spcPts val="3400"/>
              </a:lnSpc>
              <a:spcBef>
                <a:spcPts val="0"/>
              </a:spcBef>
              <a:buNone/>
            </a:pPr>
            <a:r>
              <a:rPr lang="ja-JP" altLang="en-US" sz="3000" dirty="0"/>
              <a:t>　特別管理産業廃棄物を排出する事業場は、市への届出が必要です。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対象</a:t>
            </a:r>
            <a:r>
              <a:rPr lang="ja-JP" altLang="en-US" sz="3000" dirty="0"/>
              <a:t>：設置・変更・廃止</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期限</a:t>
            </a:r>
            <a:r>
              <a:rPr lang="ja-JP" altLang="en-US" sz="3000" dirty="0"/>
              <a:t>：設置・変更は所定期限／廃止は速やかに</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体制</a:t>
            </a:r>
            <a:r>
              <a:rPr lang="ja-JP" altLang="en-US" sz="3000" dirty="0"/>
              <a:t>：管理責任者の選任（事業場ごと）</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様式</a:t>
            </a:r>
            <a:r>
              <a:rPr lang="ja-JP" altLang="en-US" sz="3000" dirty="0"/>
              <a:t>：市の様式・要領に従い作成・提出</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運用</a:t>
            </a:r>
            <a:r>
              <a:rPr lang="ja-JP" altLang="en-US" sz="3000" dirty="0"/>
              <a:t>：不明点は市に相談し、記録を保存</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7</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7270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274638"/>
            <a:ext cx="8856984" cy="1143000"/>
          </a:xfrm>
        </p:spPr>
        <p:txBody>
          <a:bodyPr>
            <a:normAutofit/>
          </a:bodyPr>
          <a:lstStyle/>
          <a:p>
            <a:r>
              <a:rPr lang="ja-JP" altLang="en-US" b="1" dirty="0"/>
              <a:t>搬入・搬出の時間帯制限</a:t>
            </a:r>
            <a:endParaRPr lang="en-US" altLang="ja-JP" b="1" dirty="0"/>
          </a:p>
        </p:txBody>
      </p:sp>
      <p:sp>
        <p:nvSpPr>
          <p:cNvPr id="3" name="コンテンツ プレースホルダー 2"/>
          <p:cNvSpPr>
            <a:spLocks noGrp="1"/>
          </p:cNvSpPr>
          <p:nvPr>
            <p:ph idx="1"/>
          </p:nvPr>
        </p:nvSpPr>
        <p:spPr>
          <a:xfrm>
            <a:off x="457200" y="1656110"/>
            <a:ext cx="8579296" cy="4725217"/>
          </a:xfrm>
        </p:spPr>
        <p:txBody>
          <a:bodyPr>
            <a:normAutofit/>
          </a:bodyPr>
          <a:lstStyle/>
          <a:p>
            <a:pPr marL="0" indent="0">
              <a:lnSpc>
                <a:spcPts val="3400"/>
              </a:lnSpc>
              <a:spcBef>
                <a:spcPts val="0"/>
              </a:spcBef>
              <a:buNone/>
            </a:pPr>
            <a:r>
              <a:rPr lang="ja-JP" altLang="en-US" sz="3000" dirty="0"/>
              <a:t>　事業場外施設の搬入・搬出は、定められた時間帯の制限に従います。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禁止時間帯</a:t>
            </a:r>
            <a:r>
              <a:rPr lang="ja-JP" altLang="en-US" sz="3000" dirty="0"/>
              <a:t>：午後９時</a:t>
            </a:r>
            <a:r>
              <a:rPr lang="en-US" altLang="ja-JP" sz="3000" dirty="0"/>
              <a:t>〜</a:t>
            </a:r>
            <a:r>
              <a:rPr lang="ja-JP" altLang="en-US" sz="3000" dirty="0"/>
              <a:t>午前６時（原則運搬不可）</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標示順守</a:t>
            </a:r>
            <a:r>
              <a:rPr lang="ja-JP" altLang="en-US" sz="3000" dirty="0"/>
              <a:t>：区域・施設条件の標示に従って運用</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例外対応</a:t>
            </a:r>
            <a:r>
              <a:rPr lang="ja-JP" altLang="en-US" sz="3000" dirty="0"/>
              <a:t>：個別の許認可・要領に従う</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記録</a:t>
            </a:r>
            <a:r>
              <a:rPr lang="ja-JP" altLang="en-US" sz="3000" dirty="0"/>
              <a:t>：日時・車両・数量を記録し再発防止に活用</a:t>
            </a:r>
            <a:endParaRPr lang="en-US" altLang="ja-JP" sz="3000" spc="-15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8</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9855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1219201"/>
            <a:ext cx="8579296" cy="5162127"/>
          </a:xfrm>
        </p:spPr>
        <p:txBody>
          <a:bodyPr>
            <a:noAutofit/>
          </a:bodyPr>
          <a:lstStyle/>
          <a:p>
            <a:pPr marL="0" indent="0">
              <a:lnSpc>
                <a:spcPts val="3400"/>
              </a:lnSpc>
              <a:spcBef>
                <a:spcPts val="0"/>
              </a:spcBef>
              <a:buNone/>
            </a:pPr>
            <a:r>
              <a:rPr lang="ja-JP" altLang="en-US" sz="3000" dirty="0"/>
              <a:t>　法と条例を順に当てはめ、二重届出を避けつつ漏れなく判断します。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法の届出</a:t>
            </a:r>
            <a:r>
              <a:rPr lang="ja-JP" altLang="en-US" sz="3000" dirty="0"/>
              <a:t>：建設廃棄物・屋外・３００㎡以上</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条例の届出</a:t>
            </a:r>
            <a:r>
              <a:rPr lang="ja-JP" altLang="en-US" sz="3000" dirty="0"/>
              <a:t>：建設廃棄物・屋外・１００㎡以上（事業場内外を問わず）</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廃タイヤ</a:t>
            </a:r>
            <a:r>
              <a:rPr lang="ja-JP" altLang="en-US" sz="3000" dirty="0"/>
              <a:t>：屋外保管は広範に届出対象</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手順</a:t>
            </a:r>
            <a:r>
              <a:rPr lang="ja-JP" altLang="en-US" sz="3000" dirty="0"/>
              <a:t>：法に該当すれば法で届出／該当しなければ条例で届出</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実務</a:t>
            </a:r>
            <a:r>
              <a:rPr lang="ja-JP" altLang="en-US" sz="3000" dirty="0"/>
              <a:t>：位置（屋内／屋外・場内／場外）と面積・品目を整理</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9</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323528" y="274638"/>
            <a:ext cx="8820472" cy="1143000"/>
          </a:xfrm>
        </p:spPr>
        <p:txBody>
          <a:bodyPr>
            <a:noAutofit/>
          </a:bodyPr>
          <a:lstStyle/>
          <a:p>
            <a:r>
              <a:rPr lang="ja-JP" altLang="en-US" b="1" dirty="0"/>
              <a:t>屋外保管の届出（法と条例）</a:t>
            </a:r>
            <a:endParaRPr lang="en-US" altLang="ja-JP" b="1" dirty="0"/>
          </a:p>
        </p:txBody>
      </p:sp>
    </p:spTree>
    <p:extLst>
      <p:ext uri="{BB962C8B-B14F-4D97-AF65-F5344CB8AC3E}">
        <p14:creationId xmlns:p14="http://schemas.microsoft.com/office/powerpoint/2010/main" val="4240689676"/>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2189</TotalTime>
  <Words>2831</Words>
  <Application>Microsoft Office PowerPoint</Application>
  <PresentationFormat>画面に合わせる (4:3)</PresentationFormat>
  <Paragraphs>154</Paragraphs>
  <Slides>14</Slides>
  <Notes>14</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14</vt:i4>
      </vt:variant>
    </vt:vector>
  </HeadingPairs>
  <TitlesOfParts>
    <vt:vector size="20" baseType="lpstr">
      <vt:lpstr>メイリオ</vt:lpstr>
      <vt:lpstr>Arial</vt:lpstr>
      <vt:lpstr>Calibri</vt:lpstr>
      <vt:lpstr>Century</vt:lpstr>
      <vt:lpstr>Segoe UI</vt:lpstr>
      <vt:lpstr>1_Office ​​テーマ</vt:lpstr>
      <vt:lpstr>１０分でわかる◎ 産業廃棄物ちょっと講座</vt:lpstr>
      <vt:lpstr>条例の考えと位置づけ</vt:lpstr>
      <vt:lpstr>排出事業者の主な規定</vt:lpstr>
      <vt:lpstr>日常監視の仕組み</vt:lpstr>
      <vt:lpstr>土地の適正管理</vt:lpstr>
      <vt:lpstr>委託時の確認事項</vt:lpstr>
      <vt:lpstr>特別管理産業廃棄物の届出</vt:lpstr>
      <vt:lpstr>搬入・搬出の時間帯制限</vt:lpstr>
      <vt:lpstr>屋外保管の届出（法と条例）</vt:lpstr>
      <vt:lpstr>屋外保管の届出（法と条例）</vt:lpstr>
      <vt:lpstr>保管基準の順守</vt:lpstr>
      <vt:lpstr>発注者の責務</vt:lpstr>
      <vt:lpstr>処理計画の届出（解体等）</vt:lpstr>
      <vt:lpstr>PowerPoint プレゼンテーション</vt:lpstr>
    </vt:vector>
  </TitlesOfParts>
  <Company>豊田市役所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沢田　浩明</dc:creator>
  <cp:lastModifiedBy>山内　英裕</cp:lastModifiedBy>
  <cp:revision>91</cp:revision>
  <dcterms:created xsi:type="dcterms:W3CDTF">2015-10-21T01:57:29Z</dcterms:created>
  <dcterms:modified xsi:type="dcterms:W3CDTF">2026-03-17T01:32:00Z</dcterms:modified>
</cp:coreProperties>
</file>