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handoutMasterIdLst>
    <p:handoutMasterId r:id="rId14"/>
  </p:handoutMasterIdLst>
  <p:sldIdLst>
    <p:sldId id="256" r:id="rId2"/>
    <p:sldId id="264" r:id="rId3"/>
    <p:sldId id="269" r:id="rId4"/>
    <p:sldId id="270" r:id="rId5"/>
    <p:sldId id="265" r:id="rId6"/>
    <p:sldId id="273" r:id="rId7"/>
    <p:sldId id="271" r:id="rId8"/>
    <p:sldId id="275" r:id="rId9"/>
    <p:sldId id="276" r:id="rId10"/>
    <p:sldId id="272" r:id="rId11"/>
    <p:sldId id="263"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3255" autoAdjust="0"/>
  </p:normalViewPr>
  <p:slideViewPr>
    <p:cSldViewPr>
      <p:cViewPr>
        <p:scale>
          <a:sx n="40" d="100"/>
          <a:sy n="40" d="100"/>
        </p:scale>
        <p:origin x="444" y="3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327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4C8DDA1-7CFE-46F8-AE62-CCD3A81E1B5F}" type="datetimeFigureOut">
              <a:rPr kumimoji="1" lang="ja-JP" altLang="en-US" smtClean="0"/>
              <a:t>2026/3/17</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C0714A-1E12-49DB-89A0-67E442A82901}" type="slidenum">
              <a:rPr kumimoji="1" lang="ja-JP" altLang="en-US" smtClean="0"/>
              <a:t>‹#›</a:t>
            </a:fld>
            <a:endParaRPr kumimoji="1" lang="ja-JP" altLang="en-US"/>
          </a:p>
        </p:txBody>
      </p:sp>
    </p:spTree>
    <p:extLst>
      <p:ext uri="{BB962C8B-B14F-4D97-AF65-F5344CB8AC3E}">
        <p14:creationId xmlns:p14="http://schemas.microsoft.com/office/powerpoint/2010/main" val="35857759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589230-F8A5-435A-A1ED-F132D566B66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440C6F-B9F1-4CA6-ACEF-FB1D8A2B1440}" type="slidenum">
              <a:rPr kumimoji="1" lang="ja-JP" altLang="en-US" smtClean="0"/>
              <a:t>‹#›</a:t>
            </a:fld>
            <a:endParaRPr kumimoji="1" lang="ja-JP" altLang="en-US"/>
          </a:p>
        </p:txBody>
      </p:sp>
    </p:spTree>
    <p:extLst>
      <p:ext uri="{BB962C8B-B14F-4D97-AF65-F5344CB8AC3E}">
        <p14:creationId xmlns:p14="http://schemas.microsoft.com/office/powerpoint/2010/main" val="17317385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今回のテーマは、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産業廃棄物とは？</a:t>
            </a:r>
            <a:r>
              <a:rPr lang="en-US" altLang="ja-JP" b="0" i="0" dirty="0">
                <a:effectLst/>
                <a:latin typeface="Segoe UI" panose="020B0502040204020203" pitchFamily="34" charset="0"/>
              </a:rPr>
              <a:t>』</a:t>
            </a:r>
            <a:r>
              <a:rPr lang="ja-JP" altLang="en-US" b="0" i="0" dirty="0">
                <a:effectLst/>
                <a:latin typeface="Segoe UI" panose="020B0502040204020203" pitchFamily="34" charset="0"/>
              </a:rPr>
              <a:t>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現場の入口判断を外さないために、まず </a:t>
            </a:r>
            <a:r>
              <a:rPr lang="ja-JP" altLang="en-US" b="1" i="0" dirty="0">
                <a:effectLst/>
                <a:latin typeface="Segoe UI" panose="020B0502040204020203" pitchFamily="34" charset="0"/>
              </a:rPr>
              <a:t>品目（政令の二十品目）に当てはめ</a:t>
            </a:r>
            <a:r>
              <a:rPr lang="ja-JP" altLang="en-US" b="0" i="0" dirty="0">
                <a:effectLst/>
                <a:latin typeface="Segoe UI" panose="020B0502040204020203" pitchFamily="34" charset="0"/>
              </a:rPr>
              <a:t>、次に </a:t>
            </a:r>
            <a:r>
              <a:rPr lang="ja-JP" altLang="en-US" b="1" i="0" dirty="0">
                <a:effectLst/>
                <a:latin typeface="Segoe UI" panose="020B0502040204020203" pitchFamily="34" charset="0"/>
              </a:rPr>
              <a:t>業種指定で確かめ</a:t>
            </a:r>
            <a:r>
              <a:rPr lang="ja-JP" altLang="en-US" b="0" i="0" dirty="0">
                <a:effectLst/>
                <a:latin typeface="Segoe UI" panose="020B0502040204020203" pitchFamily="34" charset="0"/>
              </a:rPr>
              <a:t>る、という順番を固めます。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混合物は、主たる性状や構成比、実際の処理の実態を写真や簡単なメモで整理しておくと、後工程（許可・契約・マニフェスト・保管・届け出）まで整合が取りやすくなります。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迷った場合は、所管行政に事前相談し、いつ・誰が・何を確認したかを記録に残します。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次のスライドから、代表的な品目の見分け方を確認します。</a:t>
            </a:r>
          </a:p>
          <a:p>
            <a:endParaRPr kumimoji="1" lang="ja-JP" altLang="en-US"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1</a:t>
            </a:fld>
            <a:endParaRPr kumimoji="1" lang="ja-JP" altLang="en-US"/>
          </a:p>
        </p:txBody>
      </p:sp>
    </p:spTree>
    <p:extLst>
      <p:ext uri="{BB962C8B-B14F-4D97-AF65-F5344CB8AC3E}">
        <p14:creationId xmlns:p14="http://schemas.microsoft.com/office/powerpoint/2010/main" val="517992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このスライドは、廃棄物の区分を表で整理した早見表です。左上から右下に向かって、同じ順番でたどります。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まず、最初の分岐です。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a:t>
            </a:r>
            <a:br>
              <a:rPr lang="ja-JP" altLang="en-US" b="0" i="0" dirty="0">
                <a:effectLst/>
                <a:latin typeface="Segoe UI" panose="020B0502040204020203" pitchFamily="34" charset="0"/>
              </a:rPr>
            </a:br>
            <a:r>
              <a:rPr lang="ja-JP" altLang="en-US" b="0" i="0" dirty="0">
                <a:effectLst/>
                <a:latin typeface="Segoe UI" panose="020B0502040204020203" pitchFamily="34" charset="0"/>
              </a:rPr>
              <a:t>有価物として扱える実態があるかを確認します。継続的な有償取引の実績、品質の安定、受け手側の体制などの根拠がそろっていれば有価物、そろわなければ廃棄物として扱います。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次の段階に進みます。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a:t>
            </a:r>
            <a:br>
              <a:rPr lang="ja-JP" altLang="en-US" b="0" i="0" dirty="0">
                <a:effectLst/>
                <a:latin typeface="Segoe UI" panose="020B0502040204020203" pitchFamily="34" charset="0"/>
              </a:rPr>
            </a:br>
            <a:r>
              <a:rPr lang="ja-JP" altLang="en-US" b="0" i="0" dirty="0">
                <a:effectLst/>
                <a:latin typeface="Segoe UI" panose="020B0502040204020203" pitchFamily="34" charset="0"/>
              </a:rPr>
              <a:t>廃棄物であると判断した場合は、「一般」か「産業」かを区分します。ここは、品目で仮当てをしてから、業種指定で確定する順番を徹底します。同じ見た目でも、建設由来かオフィス由来かで区分が変わる点に注意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産業廃棄物の中で、特別管理の該当を確認します。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a:t>
            </a:r>
            <a:br>
              <a:rPr lang="ja-JP" altLang="en-US" b="0" i="0" dirty="0">
                <a:effectLst/>
                <a:latin typeface="Segoe UI" panose="020B0502040204020203" pitchFamily="34" charset="0"/>
              </a:rPr>
            </a:br>
            <a:r>
              <a:rPr lang="ja-JP" altLang="en-US" b="0" i="0" dirty="0">
                <a:effectLst/>
                <a:latin typeface="Segoe UI" panose="020B0502040204020203" pitchFamily="34" charset="0"/>
              </a:rPr>
              <a:t>爆発性、腐敗性、強酸・強アルカリ、有害金属など、危険性や有害性に着目して該当すれば特別管理産業廃棄物として扱います。その場合は、保管や運搬、委託、許可の要件が厳しくなる前提で、受入可否やルートを事前に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実務では、この表を入口判断のチェック手順として使います。発生工程、性状、混合の有無、通常の取扱い、取引の実態、占有者の意思を短くメモしながら、表の順番どおりに当てはめてください。迷った場合は所管行政に事前相談し、いつ、誰が、何を確認したかを記録に残します。</a:t>
            </a:r>
          </a:p>
          <a:p>
            <a:pPr fontAlgn="t"/>
            <a:endParaRPr lang="ja-JP" altLang="en-US" b="0" i="0" dirty="0">
              <a:effectLst/>
              <a:latin typeface="Segoe UI" panose="020B0502040204020203" pitchFamily="34" charset="0"/>
            </a:endParaRP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10</a:t>
            </a:fld>
            <a:endParaRPr kumimoji="1" lang="ja-JP" altLang="en-US"/>
          </a:p>
        </p:txBody>
      </p:sp>
    </p:spTree>
    <p:extLst>
      <p:ext uri="{BB962C8B-B14F-4D97-AF65-F5344CB8AC3E}">
        <p14:creationId xmlns:p14="http://schemas.microsoft.com/office/powerpoint/2010/main" val="769810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まとめです。</a:t>
            </a:r>
            <a:endParaRPr lang="en-US" altLang="ja-JP" b="0" i="0" dirty="0">
              <a:effectLst/>
              <a:latin typeface="Segoe UI" panose="020B0502040204020203" pitchFamily="34" charset="0"/>
            </a:endParaRPr>
          </a:p>
          <a:p>
            <a:pPr fontAlgn="t"/>
            <a:r>
              <a:rPr lang="ja-JP" altLang="en-US" b="0" i="0" dirty="0">
                <a:effectLst/>
                <a:latin typeface="Segoe UI" panose="020B0502040204020203" pitchFamily="34" charset="0"/>
              </a:rPr>
              <a:t>最初に押さえるのは、産業廃棄物の入口判断は、品目と業種指定の二本柱で構成されているという点です。まず品目で仮当てをしてから、業種で確定します。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に、混合物の扱いです。分離できるかどうかを最初に確認し、分離できる場合は分別し、それぞれの系統で処理します。分離が難しければ、主たる性状、構成比、処理の実態を整理して、どの品目として扱うかを判断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また、同じ見た目でも、どの工程から出たのか、どの業種に由来するのかで区分が変わる点が重要です。建設由来とオフィス由来で、紙くずや木くずの扱いが変わる典型例が当てはまります。発生状況を短く記録しておくことで、後工程との整合が取りやすく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に移る際は、許可、契約、マニフェストの三点を同時に照合します。品目、方法、区域が許可と一致しているか、契約内容が実態に合っているか、マニフェストの交付から返送・保存までが途切れなく運用できているかを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判断に迷う場合は、所管行政に相談し、いつ、誰が、何を確認したかを記録に残します。今日の内容は、明日からの現場での入口判断と後工程の整合を安定させるための基礎になります。</a:t>
            </a:r>
          </a:p>
          <a:p>
            <a:endParaRPr kumimoji="1" lang="ja-JP" altLang="en-US"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11</a:t>
            </a:fld>
            <a:endParaRPr kumimoji="1" lang="ja-JP" altLang="en-US"/>
          </a:p>
        </p:txBody>
      </p:sp>
    </p:spTree>
    <p:extLst>
      <p:ext uri="{BB962C8B-B14F-4D97-AF65-F5344CB8AC3E}">
        <p14:creationId xmlns:p14="http://schemas.microsoft.com/office/powerpoint/2010/main" val="4201873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産業廃棄物は、事業活動に伴って生じた廃棄物のうち、政令で定める二十品目に当てはまるものです。入口判断は、まず </a:t>
            </a:r>
            <a:r>
              <a:rPr lang="ja-JP" altLang="en-US" b="1" i="0" dirty="0">
                <a:effectLst/>
                <a:latin typeface="Segoe UI" panose="020B0502040204020203" pitchFamily="34" charset="0"/>
              </a:rPr>
              <a:t>品目で仮当て</a:t>
            </a:r>
            <a:r>
              <a:rPr lang="ja-JP" altLang="en-US" b="0" i="0" dirty="0">
                <a:effectLst/>
                <a:latin typeface="Segoe UI" panose="020B0502040204020203" pitchFamily="34" charset="0"/>
              </a:rPr>
              <a:t> し、次に </a:t>
            </a:r>
            <a:r>
              <a:rPr lang="ja-JP" altLang="en-US" b="1" i="0" dirty="0">
                <a:effectLst/>
                <a:latin typeface="Segoe UI" panose="020B0502040204020203" pitchFamily="34" charset="0"/>
              </a:rPr>
              <a:t>業種指定で確定</a:t>
            </a:r>
            <a:r>
              <a:rPr lang="ja-JP" altLang="en-US" b="0" i="0" dirty="0">
                <a:effectLst/>
                <a:latin typeface="Segoe UI" panose="020B0502040204020203" pitchFamily="34" charset="0"/>
              </a:rPr>
              <a:t> する、という二段構えが基本です。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混合物は、</a:t>
            </a:r>
            <a:r>
              <a:rPr lang="ja-JP" altLang="en-US" b="1" i="0" dirty="0">
                <a:effectLst/>
                <a:latin typeface="Segoe UI" panose="020B0502040204020203" pitchFamily="34" charset="0"/>
              </a:rPr>
              <a:t>主たる性状・構成比・処理の実態</a:t>
            </a:r>
            <a:r>
              <a:rPr lang="ja-JP" altLang="en-US" b="0" i="0" dirty="0">
                <a:effectLst/>
                <a:latin typeface="Segoe UI" panose="020B0502040204020203" pitchFamily="34" charset="0"/>
              </a:rPr>
              <a:t> を、写真や簡単なメモで整理しておくと、後工程まで整合が取りやすくなります。迷う場合は、</a:t>
            </a:r>
            <a:r>
              <a:rPr lang="ja-JP" altLang="en-US" b="1" i="0" dirty="0">
                <a:effectLst/>
                <a:latin typeface="Segoe UI" panose="020B0502040204020203" pitchFamily="34" charset="0"/>
              </a:rPr>
              <a:t>所管行政に事前相談</a:t>
            </a:r>
            <a:r>
              <a:rPr lang="ja-JP" altLang="en-US" b="0" i="0" dirty="0">
                <a:effectLst/>
                <a:latin typeface="Segoe UI" panose="020B0502040204020203" pitchFamily="34" charset="0"/>
              </a:rPr>
              <a:t> し、</a:t>
            </a:r>
            <a:r>
              <a:rPr lang="ja-JP" altLang="en-US" b="1" i="0" dirty="0">
                <a:effectLst/>
                <a:latin typeface="Segoe UI" panose="020B0502040204020203" pitchFamily="34" charset="0"/>
              </a:rPr>
              <a:t>いつ・誰が・何を確認したか</a:t>
            </a:r>
            <a:r>
              <a:rPr lang="ja-JP" altLang="en-US" b="0" i="0" dirty="0">
                <a:effectLst/>
                <a:latin typeface="Segoe UI" panose="020B0502040204020203" pitchFamily="34" charset="0"/>
              </a:rPr>
              <a:t> を記録に残します。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次のスライドでは、代表的な品目の見分け方を具体的に確認します。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2</a:t>
            </a:fld>
            <a:endParaRPr kumimoji="1" lang="ja-JP" altLang="en-US"/>
          </a:p>
        </p:txBody>
      </p:sp>
    </p:spTree>
    <p:extLst>
      <p:ext uri="{BB962C8B-B14F-4D97-AF65-F5344CB8AC3E}">
        <p14:creationId xmlns:p14="http://schemas.microsoft.com/office/powerpoint/2010/main" val="2881753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ここでは、代表的な品目の当てはめ方を確認します。まず、化学系の五品目、すなわち燃え殻、汚泥、廃油、廃酸、廃アルカリは、</a:t>
            </a:r>
            <a:r>
              <a:rPr lang="ja-JP" altLang="en-US" b="1" i="0" dirty="0">
                <a:effectLst/>
                <a:latin typeface="Segoe UI" panose="020B0502040204020203" pitchFamily="34" charset="0"/>
              </a:rPr>
              <a:t>発生工程と性状の結びつき</a:t>
            </a:r>
            <a:r>
              <a:rPr lang="ja-JP" altLang="en-US" b="0" i="0" dirty="0">
                <a:effectLst/>
                <a:latin typeface="Segoe UI" panose="020B0502040204020203" pitchFamily="34" charset="0"/>
              </a:rPr>
              <a:t> が強く、工程の確認が早道です。次に、金属くず、ガラスくず等、コンクリートくず、陶磁器くず、がれき類などの物質系は、</a:t>
            </a:r>
            <a:r>
              <a:rPr lang="ja-JP" altLang="en-US" b="1" i="0" dirty="0">
                <a:effectLst/>
                <a:latin typeface="Segoe UI" panose="020B0502040204020203" pitchFamily="34" charset="0"/>
              </a:rPr>
              <a:t>建設・製造・解体</a:t>
            </a:r>
            <a:r>
              <a:rPr lang="ja-JP" altLang="en-US" b="0" i="0" dirty="0">
                <a:effectLst/>
                <a:latin typeface="Segoe UI" panose="020B0502040204020203" pitchFamily="34" charset="0"/>
              </a:rPr>
              <a:t> といった工程と深く関係します。</a:t>
            </a:r>
            <a:br>
              <a:rPr lang="ja-JP" altLang="en-US" b="0" i="0" dirty="0">
                <a:effectLst/>
                <a:latin typeface="Segoe UI" panose="020B0502040204020203" pitchFamily="34" charset="0"/>
              </a:rPr>
            </a:br>
            <a:r>
              <a:rPr lang="ja-JP" altLang="en-US" b="1" i="0" dirty="0">
                <a:effectLst/>
                <a:latin typeface="Segoe UI" panose="020B0502040204020203" pitchFamily="34" charset="0"/>
              </a:rPr>
              <a:t>同じ見た目でも、どの工程から出たのか、どの業種に由来するのか</a:t>
            </a:r>
            <a:r>
              <a:rPr lang="ja-JP" altLang="en-US" b="0" i="0" dirty="0">
                <a:effectLst/>
                <a:latin typeface="Segoe UI" panose="020B0502040204020203" pitchFamily="34" charset="0"/>
              </a:rPr>
              <a:t> によって、産業廃棄物にも一般廃棄物にもなり得ます。見た目だけで判断せず、工程と業種をセットで押さえる癖をつけましょう。次のスライドでは、後半の品目を実務寄りに整理します。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3</a:t>
            </a:fld>
            <a:endParaRPr kumimoji="1" lang="ja-JP" altLang="en-US"/>
          </a:p>
        </p:txBody>
      </p:sp>
    </p:spTree>
    <p:extLst>
      <p:ext uri="{BB962C8B-B14F-4D97-AF65-F5344CB8AC3E}">
        <p14:creationId xmlns:p14="http://schemas.microsoft.com/office/powerpoint/2010/main" val="1465326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紙くず、木くず、繊維くず、動植物性残さ、動物系固形不要物など、ここで扱う後半の品目は、</a:t>
            </a:r>
            <a:r>
              <a:rPr lang="ja-JP" altLang="en-US" b="1" i="0" dirty="0">
                <a:effectLst/>
                <a:latin typeface="Segoe UI" panose="020B0502040204020203" pitchFamily="34" charset="0"/>
              </a:rPr>
              <a:t>どの工程から発生し、どの業種に由来するか</a:t>
            </a:r>
            <a:r>
              <a:rPr lang="ja-JP" altLang="en-US" b="0" i="0" dirty="0">
                <a:effectLst/>
                <a:latin typeface="Segoe UI" panose="020B0502040204020203" pitchFamily="34" charset="0"/>
              </a:rPr>
              <a:t>で区分が変わります。入口判断の順番は変わりません。</a:t>
            </a:r>
            <a:r>
              <a:rPr lang="ja-JP" altLang="en-US" b="1" i="0" dirty="0">
                <a:effectLst/>
                <a:latin typeface="Segoe UI" panose="020B0502040204020203" pitchFamily="34" charset="0"/>
              </a:rPr>
              <a:t>まず品目で仮当て</a:t>
            </a:r>
            <a:r>
              <a:rPr lang="ja-JP" altLang="en-US" b="0" i="0" dirty="0">
                <a:effectLst/>
                <a:latin typeface="Segoe UI" panose="020B0502040204020203" pitchFamily="34" charset="0"/>
              </a:rPr>
              <a:t>し、</a:t>
            </a:r>
            <a:r>
              <a:rPr lang="ja-JP" altLang="en-US" b="1" i="0" dirty="0">
                <a:effectLst/>
                <a:latin typeface="Segoe UI" panose="020B0502040204020203" pitchFamily="34" charset="0"/>
              </a:rPr>
              <a:t>次に業種指定で確定</a:t>
            </a:r>
            <a:r>
              <a:rPr lang="ja-JP" altLang="en-US" b="0" i="0" dirty="0">
                <a:effectLst/>
                <a:latin typeface="Segoe UI" panose="020B0502040204020203" pitchFamily="34" charset="0"/>
              </a:rPr>
              <a:t>します。</a:t>
            </a:r>
            <a:br>
              <a:rPr lang="ja-JP" altLang="en-US" b="0" i="0" dirty="0">
                <a:effectLst/>
                <a:latin typeface="Segoe UI" panose="020B0502040204020203" pitchFamily="34" charset="0"/>
              </a:rPr>
            </a:br>
            <a:r>
              <a:rPr lang="ja-JP" altLang="en-US" b="1" i="0" dirty="0">
                <a:effectLst/>
                <a:latin typeface="Segoe UI" panose="020B0502040204020203" pitchFamily="34" charset="0"/>
              </a:rPr>
              <a:t>同じ見た目でも、建設工事に伴って発生した紙くずや木くずは産業廃棄物</a:t>
            </a:r>
            <a:r>
              <a:rPr lang="ja-JP" altLang="en-US" b="0" i="0" dirty="0">
                <a:effectLst/>
                <a:latin typeface="Segoe UI" panose="020B0502040204020203" pitchFamily="34" charset="0"/>
              </a:rPr>
              <a:t>となる一方、</a:t>
            </a:r>
            <a:r>
              <a:rPr lang="ja-JP" altLang="en-US" b="1" i="0" dirty="0">
                <a:effectLst/>
                <a:latin typeface="Segoe UI" panose="020B0502040204020203" pitchFamily="34" charset="0"/>
              </a:rPr>
              <a:t>事務所の日常文書などは一般廃棄物</a:t>
            </a:r>
            <a:r>
              <a:rPr lang="ja-JP" altLang="en-US" b="0" i="0" dirty="0">
                <a:effectLst/>
                <a:latin typeface="Segoe UI" panose="020B0502040204020203" pitchFamily="34" charset="0"/>
              </a:rPr>
              <a:t>となり得ます。混同を防ぐため、</a:t>
            </a:r>
            <a:r>
              <a:rPr lang="ja-JP" altLang="en-US" b="1" i="0" dirty="0">
                <a:effectLst/>
                <a:latin typeface="Segoe UI" panose="020B0502040204020203" pitchFamily="34" charset="0"/>
              </a:rPr>
              <a:t>発生工程と業種</a:t>
            </a:r>
            <a:r>
              <a:rPr lang="ja-JP" altLang="en-US" b="0" i="0" dirty="0">
                <a:effectLst/>
                <a:latin typeface="Segoe UI" panose="020B0502040204020203" pitchFamily="34" charset="0"/>
              </a:rPr>
              <a:t>を必ずセットで押さえます。</a:t>
            </a:r>
            <a:br>
              <a:rPr lang="ja-JP" altLang="en-US" b="0" i="0" dirty="0">
                <a:effectLst/>
                <a:latin typeface="Segoe UI" panose="020B0502040204020203" pitchFamily="34" charset="0"/>
              </a:rPr>
            </a:br>
            <a:r>
              <a:rPr lang="ja-JP" altLang="en-US" b="1" i="0" dirty="0">
                <a:effectLst/>
                <a:latin typeface="Segoe UI" panose="020B0502040204020203" pitchFamily="34" charset="0"/>
              </a:rPr>
              <a:t>混合物は、主たる性状・構成比・処理の実態</a:t>
            </a:r>
            <a:r>
              <a:rPr lang="ja-JP" altLang="en-US" b="0" i="0" dirty="0">
                <a:effectLst/>
                <a:latin typeface="Segoe UI" panose="020B0502040204020203" pitchFamily="34" charset="0"/>
              </a:rPr>
              <a:t>を、写真や簡単なメモで整理しておくと、委託・許可・マニフェストまでの整合が取りやすくなります。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判断に迷う場合は、</a:t>
            </a:r>
            <a:r>
              <a:rPr lang="ja-JP" altLang="en-US" b="1" i="0" dirty="0">
                <a:effectLst/>
                <a:latin typeface="Segoe UI" panose="020B0502040204020203" pitchFamily="34" charset="0"/>
              </a:rPr>
              <a:t>所管行政に事前相談</a:t>
            </a:r>
            <a:r>
              <a:rPr lang="ja-JP" altLang="en-US" b="0" i="0" dirty="0">
                <a:effectLst/>
                <a:latin typeface="Segoe UI" panose="020B0502040204020203" pitchFamily="34" charset="0"/>
              </a:rPr>
              <a:t>し、</a:t>
            </a:r>
            <a:r>
              <a:rPr lang="ja-JP" altLang="en-US" b="1" i="0" dirty="0">
                <a:effectLst/>
                <a:latin typeface="Segoe UI" panose="020B0502040204020203" pitchFamily="34" charset="0"/>
              </a:rPr>
              <a:t>いつ・誰が・何を確認したか</a:t>
            </a:r>
            <a:r>
              <a:rPr lang="ja-JP" altLang="en-US" b="0" i="0" dirty="0">
                <a:effectLst/>
                <a:latin typeface="Segoe UI" panose="020B0502040204020203" pitchFamily="34" charset="0"/>
              </a:rPr>
              <a:t>を記録に残します。次のスライドでは、具体的なケースで当てはめの流れを確認します。</a:t>
            </a:r>
          </a:p>
          <a:p>
            <a:endParaRPr kumimoji="1" lang="ja-JP" altLang="en-US"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4</a:t>
            </a:fld>
            <a:endParaRPr kumimoji="1" lang="ja-JP" altLang="en-US"/>
          </a:p>
        </p:txBody>
      </p:sp>
    </p:spTree>
    <p:extLst>
      <p:ext uri="{BB962C8B-B14F-4D97-AF65-F5344CB8AC3E}">
        <p14:creationId xmlns:p14="http://schemas.microsoft.com/office/powerpoint/2010/main" val="1423624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事業場から出るごみは、すべてが産業廃棄物になるわけではありません。ここでは、産業廃棄物と一般廃棄物の区別を、現場で迷わないための視点で整理します。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まず、</a:t>
            </a:r>
            <a:r>
              <a:rPr lang="ja-JP" altLang="en-US" b="1" i="0" dirty="0">
                <a:effectLst/>
                <a:latin typeface="Segoe UI" panose="020B0502040204020203" pitchFamily="34" charset="0"/>
              </a:rPr>
              <a:t>品目で仮当て</a:t>
            </a:r>
            <a:r>
              <a:rPr lang="ja-JP" altLang="en-US" b="0" i="0" dirty="0">
                <a:effectLst/>
                <a:latin typeface="Segoe UI" panose="020B0502040204020203" pitchFamily="34" charset="0"/>
              </a:rPr>
              <a:t>をします。建設工事に伴って発生した紙くずや木くずは産業廃棄物ですが、</a:t>
            </a:r>
            <a:r>
              <a:rPr lang="ja-JP" altLang="en-US" b="1" i="0" dirty="0">
                <a:effectLst/>
                <a:latin typeface="Segoe UI" panose="020B0502040204020203" pitchFamily="34" charset="0"/>
              </a:rPr>
              <a:t>事務所から出る日常文書類は一般廃棄物</a:t>
            </a:r>
            <a:r>
              <a:rPr lang="ja-JP" altLang="en-US" b="0" i="0" dirty="0">
                <a:effectLst/>
                <a:latin typeface="Segoe UI" panose="020B0502040204020203" pitchFamily="34" charset="0"/>
              </a:rPr>
              <a:t>になります。このように、</a:t>
            </a:r>
            <a:r>
              <a:rPr lang="ja-JP" altLang="en-US" b="1" i="0" dirty="0">
                <a:effectLst/>
                <a:latin typeface="Segoe UI" panose="020B0502040204020203" pitchFamily="34" charset="0"/>
              </a:rPr>
              <a:t>同じ見た目でも工程と業種で扱いが変わる</a:t>
            </a:r>
            <a:r>
              <a:rPr lang="ja-JP" altLang="en-US" b="0" i="0" dirty="0">
                <a:effectLst/>
                <a:latin typeface="Segoe UI" panose="020B0502040204020203" pitchFamily="34" charset="0"/>
              </a:rPr>
              <a:t>点が重要です。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混在している場合は、</a:t>
            </a:r>
            <a:r>
              <a:rPr lang="ja-JP" altLang="en-US" b="1" i="0" dirty="0">
                <a:effectLst/>
                <a:latin typeface="Segoe UI" panose="020B0502040204020203" pitchFamily="34" charset="0"/>
              </a:rPr>
              <a:t>分別して、それぞれの系統で処理する</a:t>
            </a:r>
            <a:r>
              <a:rPr lang="ja-JP" altLang="en-US" b="0" i="0" dirty="0">
                <a:effectLst/>
                <a:latin typeface="Segoe UI" panose="020B0502040204020203" pitchFamily="34" charset="0"/>
              </a:rPr>
              <a:t>ことが求められます。分別せずに一括で扱うと、委託契約、許可区分、マニフェストのいずれも整合しなくなり、後工程での不適正処理につながりやすくなります。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迷う場面では、社内だけで結論を出さず、必要に応じて所管行政に相談し、</a:t>
            </a:r>
            <a:r>
              <a:rPr lang="ja-JP" altLang="en-US" b="1" i="0" dirty="0">
                <a:effectLst/>
                <a:latin typeface="Segoe UI" panose="020B0502040204020203" pitchFamily="34" charset="0"/>
              </a:rPr>
              <a:t>いつ・誰が・何を確認したか</a:t>
            </a:r>
            <a:r>
              <a:rPr lang="ja-JP" altLang="en-US" b="0" i="0" dirty="0">
                <a:effectLst/>
                <a:latin typeface="Segoe UI" panose="020B0502040204020203" pitchFamily="34" charset="0"/>
              </a:rPr>
              <a:t>を記録に残します。次のスライドでは、混合物を扱う際の当てはめ方を整理します。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5</a:t>
            </a:fld>
            <a:endParaRPr kumimoji="1" lang="ja-JP" altLang="en-US"/>
          </a:p>
        </p:txBody>
      </p:sp>
    </p:spTree>
    <p:extLst>
      <p:ext uri="{BB962C8B-B14F-4D97-AF65-F5344CB8AC3E}">
        <p14:creationId xmlns:p14="http://schemas.microsoft.com/office/powerpoint/2010/main" val="3666459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混合物と総体物の扱いは、現場で迷いやすい部分です。廃棄物が複数の品目や性状を含んでいる場合、まず </a:t>
            </a:r>
            <a:r>
              <a:rPr lang="ja-JP" altLang="en-US" b="1" i="0" dirty="0">
                <a:effectLst/>
                <a:latin typeface="Segoe UI" panose="020B0502040204020203" pitchFamily="34" charset="0"/>
              </a:rPr>
              <a:t>分離できるかどうか</a:t>
            </a:r>
            <a:r>
              <a:rPr lang="ja-JP" altLang="en-US" b="0" i="0" dirty="0">
                <a:effectLst/>
                <a:latin typeface="Segoe UI" panose="020B0502040204020203" pitchFamily="34" charset="0"/>
              </a:rPr>
              <a:t> を確認します。分離が現実的であれば、それぞれの品目として判断し、分別して処理します。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一方、分離が困難な場合は、</a:t>
            </a:r>
            <a:r>
              <a:rPr lang="ja-JP" altLang="en-US" b="1" i="0" dirty="0">
                <a:effectLst/>
                <a:latin typeface="Segoe UI" panose="020B0502040204020203" pitchFamily="34" charset="0"/>
              </a:rPr>
              <a:t>主たる性状・構成比・処理の実態</a:t>
            </a:r>
            <a:r>
              <a:rPr lang="ja-JP" altLang="en-US" b="0" i="0" dirty="0">
                <a:effectLst/>
                <a:latin typeface="Segoe UI" panose="020B0502040204020203" pitchFamily="34" charset="0"/>
              </a:rPr>
              <a:t>を整理し、どの品目として扱うのが適切かを判断します。例えば、金属くずが主体で、少量のプラスチック片が混ざっているような場合は、金属くずとして扱える余地があります。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ただし、見た目だけで判断せず、</a:t>
            </a:r>
            <a:r>
              <a:rPr lang="ja-JP" altLang="en-US" b="1" i="0" dirty="0">
                <a:effectLst/>
                <a:latin typeface="Segoe UI" panose="020B0502040204020203" pitchFamily="34" charset="0"/>
              </a:rPr>
              <a:t>どの工程から発生したのか、どの業種に由来するのか</a:t>
            </a:r>
            <a:r>
              <a:rPr lang="ja-JP" altLang="en-US" b="0" i="0" dirty="0">
                <a:effectLst/>
                <a:latin typeface="Segoe UI" panose="020B0502040204020203" pitchFamily="34" charset="0"/>
              </a:rPr>
              <a:t> を合わせて整理することが欠かせません。工程と業種の確認を怠ると、産業廃棄物と一般廃棄物の区別や、後工程の許可・契約・マニフェストの整合が崩れます。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判断に迷う場合は、</a:t>
            </a:r>
            <a:r>
              <a:rPr lang="ja-JP" altLang="en-US" b="1" i="0" dirty="0">
                <a:effectLst/>
                <a:latin typeface="Segoe UI" panose="020B0502040204020203" pitchFamily="34" charset="0"/>
              </a:rPr>
              <a:t>所管行政に事前相談</a:t>
            </a:r>
            <a:r>
              <a:rPr lang="ja-JP" altLang="en-US" b="0" i="0" dirty="0">
                <a:effectLst/>
                <a:latin typeface="Segoe UI" panose="020B0502040204020203" pitchFamily="34" charset="0"/>
              </a:rPr>
              <a:t>し、</a:t>
            </a:r>
            <a:r>
              <a:rPr lang="ja-JP" altLang="en-US" b="1" i="0" dirty="0">
                <a:effectLst/>
                <a:latin typeface="Segoe UI" panose="020B0502040204020203" pitchFamily="34" charset="0"/>
              </a:rPr>
              <a:t>いつ・誰が・何を確認したか</a:t>
            </a:r>
            <a:r>
              <a:rPr lang="ja-JP" altLang="en-US" b="0" i="0" dirty="0">
                <a:effectLst/>
                <a:latin typeface="Segoe UI" panose="020B0502040204020203" pitchFamily="34" charset="0"/>
              </a:rPr>
              <a:t> を記録に残します。次のスライドでは、総合判断の “優先順位” をどのように考えるかを確認します。</a:t>
            </a:r>
          </a:p>
          <a:p>
            <a:endParaRPr kumimoji="1" lang="ja-JP" altLang="en-US" dirty="0">
              <a:solidFill>
                <a:schemeClr val="tx1"/>
              </a:solidFill>
              <a:latin typeface="+mn-ea"/>
              <a:ea typeface="+mn-ea"/>
            </a:endParaRP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6</a:t>
            </a:fld>
            <a:endParaRPr kumimoji="1" lang="ja-JP" altLang="en-US"/>
          </a:p>
        </p:txBody>
      </p:sp>
    </p:spTree>
    <p:extLst>
      <p:ext uri="{BB962C8B-B14F-4D97-AF65-F5344CB8AC3E}">
        <p14:creationId xmlns:p14="http://schemas.microsoft.com/office/powerpoint/2010/main" val="3284717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業種指定は、</a:t>
            </a:r>
            <a:r>
              <a:rPr lang="ja-JP" altLang="en-US" b="1" i="0" dirty="0">
                <a:effectLst/>
                <a:latin typeface="Segoe UI" panose="020B0502040204020203" pitchFamily="34" charset="0"/>
              </a:rPr>
              <a:t>品目だけでは判断しきれないケース</a:t>
            </a:r>
            <a:r>
              <a:rPr lang="ja-JP" altLang="en-US" b="0" i="0" dirty="0">
                <a:effectLst/>
                <a:latin typeface="Segoe UI" panose="020B0502040204020203" pitchFamily="34" charset="0"/>
              </a:rPr>
              <a:t>で効いてきます。とくに、</a:t>
            </a:r>
            <a:r>
              <a:rPr lang="ja-JP" altLang="en-US" b="1" i="0" dirty="0">
                <a:effectLst/>
                <a:latin typeface="Segoe UI" panose="020B0502040204020203" pitchFamily="34" charset="0"/>
              </a:rPr>
              <a:t>紙くず・木くず・繊維くず</a:t>
            </a:r>
            <a:r>
              <a:rPr lang="ja-JP" altLang="en-US" b="0" i="0" dirty="0">
                <a:effectLst/>
                <a:latin typeface="Segoe UI" panose="020B0502040204020203" pitchFamily="34" charset="0"/>
              </a:rPr>
              <a:t>などは、</a:t>
            </a:r>
            <a:r>
              <a:rPr lang="ja-JP" altLang="en-US" b="1" i="0" dirty="0">
                <a:effectLst/>
                <a:latin typeface="Segoe UI" panose="020B0502040204020203" pitchFamily="34" charset="0"/>
              </a:rPr>
              <a:t>どの業種・どの工程に由来するか</a:t>
            </a:r>
            <a:r>
              <a:rPr lang="ja-JP" altLang="en-US" b="0" i="0" dirty="0">
                <a:effectLst/>
                <a:latin typeface="Segoe UI" panose="020B0502040204020203" pitchFamily="34" charset="0"/>
              </a:rPr>
              <a:t>で産業廃棄物にも一般廃棄物にもなり得ます。まず </a:t>
            </a:r>
            <a:r>
              <a:rPr lang="ja-JP" altLang="en-US" b="1" i="0" dirty="0">
                <a:effectLst/>
                <a:latin typeface="Segoe UI" panose="020B0502040204020203" pitchFamily="34" charset="0"/>
              </a:rPr>
              <a:t>品目で仮当て</a:t>
            </a:r>
            <a:r>
              <a:rPr lang="ja-JP" altLang="en-US" b="0" i="0" dirty="0">
                <a:effectLst/>
                <a:latin typeface="Segoe UI" panose="020B0502040204020203" pitchFamily="34" charset="0"/>
              </a:rPr>
              <a:t> し、次に </a:t>
            </a:r>
            <a:r>
              <a:rPr lang="ja-JP" altLang="en-US" b="1" i="0" dirty="0">
                <a:effectLst/>
                <a:latin typeface="Segoe UI" panose="020B0502040204020203" pitchFamily="34" charset="0"/>
              </a:rPr>
              <a:t>業種指定で確定</a:t>
            </a:r>
            <a:r>
              <a:rPr lang="ja-JP" altLang="en-US" b="0" i="0" dirty="0">
                <a:effectLst/>
                <a:latin typeface="Segoe UI" panose="020B0502040204020203" pitchFamily="34" charset="0"/>
              </a:rPr>
              <a:t> する順番を徹底します。</a:t>
            </a:r>
            <a:br>
              <a:rPr lang="ja-JP" altLang="en-US" b="0" i="0" dirty="0">
                <a:effectLst/>
                <a:latin typeface="Segoe UI" panose="020B0502040204020203" pitchFamily="34" charset="0"/>
              </a:rPr>
            </a:br>
            <a:r>
              <a:rPr lang="ja-JP" altLang="en-US" b="1" i="0" dirty="0">
                <a:effectLst/>
                <a:latin typeface="Segoe UI" panose="020B0502040204020203" pitchFamily="34" charset="0"/>
              </a:rPr>
              <a:t>建設工事に伴って発生した紙くずや木くずは産業廃棄物</a:t>
            </a:r>
            <a:r>
              <a:rPr lang="ja-JP" altLang="en-US" b="0" i="0" dirty="0">
                <a:effectLst/>
                <a:latin typeface="Segoe UI" panose="020B0502040204020203" pitchFamily="34" charset="0"/>
              </a:rPr>
              <a:t>ですが、</a:t>
            </a:r>
            <a:r>
              <a:rPr lang="ja-JP" altLang="en-US" b="1" i="0" dirty="0">
                <a:effectLst/>
                <a:latin typeface="Segoe UI" panose="020B0502040204020203" pitchFamily="34" charset="0"/>
              </a:rPr>
              <a:t>オフィスで日常的に発生する文書類は一般廃棄物</a:t>
            </a:r>
            <a:r>
              <a:rPr lang="ja-JP" altLang="en-US" b="0" i="0" dirty="0">
                <a:effectLst/>
                <a:latin typeface="Segoe UI" panose="020B0502040204020203" pitchFamily="34" charset="0"/>
              </a:rPr>
              <a:t>となり得ます。</a:t>
            </a:r>
            <a:r>
              <a:rPr lang="ja-JP" altLang="en-US" b="1" i="0" dirty="0">
                <a:effectLst/>
                <a:latin typeface="Segoe UI" panose="020B0502040204020203" pitchFamily="34" charset="0"/>
              </a:rPr>
              <a:t>同じ見た目でも“工程と業種”で扱いが変わる</a:t>
            </a:r>
            <a:r>
              <a:rPr lang="ja-JP" altLang="en-US" b="0" i="0" dirty="0">
                <a:effectLst/>
                <a:latin typeface="Segoe UI" panose="020B0502040204020203" pitchFamily="34" charset="0"/>
              </a:rPr>
              <a:t>ため、発生状況をひとこと説明できる記録（発生工程・頻度・数量など）を残しておくと、後工程の照合が容易になります。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下請・委託先が関わる場合は、</a:t>
            </a:r>
            <a:r>
              <a:rPr lang="ja-JP" altLang="en-US" b="1" i="0" dirty="0">
                <a:effectLst/>
                <a:latin typeface="Segoe UI" panose="020B0502040204020203" pitchFamily="34" charset="0"/>
              </a:rPr>
              <a:t>誰の工程で・どの場所で発生したか</a:t>
            </a:r>
            <a:r>
              <a:rPr lang="ja-JP" altLang="en-US" b="0" i="0" dirty="0">
                <a:effectLst/>
                <a:latin typeface="Segoe UI" panose="020B0502040204020203" pitchFamily="34" charset="0"/>
              </a:rPr>
              <a:t>を明確にし、</a:t>
            </a:r>
            <a:r>
              <a:rPr lang="ja-JP" altLang="en-US" b="1" i="0" dirty="0">
                <a:effectLst/>
                <a:latin typeface="Segoe UI" panose="020B0502040204020203" pitchFamily="34" charset="0"/>
              </a:rPr>
              <a:t>契約・許可・マニフェスト</a:t>
            </a:r>
            <a:r>
              <a:rPr lang="ja-JP" altLang="en-US" b="0" i="0" dirty="0">
                <a:effectLst/>
                <a:latin typeface="Segoe UI" panose="020B0502040204020203" pitchFamily="34" charset="0"/>
              </a:rPr>
              <a:t>まで一体で整合を取ります。受入側の条件（受入可否・分別方針・処理フロー）も合わせて確認し、</a:t>
            </a:r>
            <a:r>
              <a:rPr lang="ja-JP" altLang="en-US" b="1" i="0" dirty="0">
                <a:effectLst/>
                <a:latin typeface="Segoe UI" panose="020B0502040204020203" pitchFamily="34" charset="0"/>
              </a:rPr>
              <a:t>品目・方法・区域</a:t>
            </a:r>
            <a:r>
              <a:rPr lang="ja-JP" altLang="en-US" b="0" i="0" dirty="0">
                <a:effectLst/>
                <a:latin typeface="Segoe UI" panose="020B0502040204020203" pitchFamily="34" charset="0"/>
              </a:rPr>
              <a:t>が許可内容と一致しているかを都度点検します。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判断に迷うときは、</a:t>
            </a:r>
            <a:r>
              <a:rPr lang="ja-JP" altLang="en-US" b="1" i="0" dirty="0">
                <a:effectLst/>
                <a:latin typeface="Segoe UI" panose="020B0502040204020203" pitchFamily="34" charset="0"/>
              </a:rPr>
              <a:t>所管行政に事前相談</a:t>
            </a:r>
            <a:r>
              <a:rPr lang="ja-JP" altLang="en-US" b="0" i="0" dirty="0">
                <a:effectLst/>
                <a:latin typeface="Segoe UI" panose="020B0502040204020203" pitchFamily="34" charset="0"/>
              </a:rPr>
              <a:t>し、</a:t>
            </a:r>
            <a:r>
              <a:rPr lang="ja-JP" altLang="en-US" b="1" i="0" dirty="0">
                <a:effectLst/>
                <a:latin typeface="Segoe UI" panose="020B0502040204020203" pitchFamily="34" charset="0"/>
              </a:rPr>
              <a:t>いつ・誰が・何を確認したか</a:t>
            </a:r>
            <a:r>
              <a:rPr lang="ja-JP" altLang="en-US" b="0" i="0" dirty="0">
                <a:effectLst/>
                <a:latin typeface="Segoe UI" panose="020B0502040204020203" pitchFamily="34" charset="0"/>
              </a:rPr>
              <a:t>を記録に残します。次のスライドでは、</a:t>
            </a:r>
            <a:r>
              <a:rPr lang="ja-JP" altLang="en-US" b="1" i="0" dirty="0">
                <a:effectLst/>
                <a:latin typeface="Segoe UI" panose="020B0502040204020203" pitchFamily="34" charset="0"/>
              </a:rPr>
              <a:t>初動フロー（発生工程→性状→品目→業種→分別・委託・許可整合）</a:t>
            </a:r>
            <a:r>
              <a:rPr lang="ja-JP" altLang="en-US" b="0" i="0" dirty="0">
                <a:effectLst/>
                <a:latin typeface="Segoe UI" panose="020B0502040204020203" pitchFamily="34" charset="0"/>
              </a:rPr>
              <a:t>を小さなケースでトレースします。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7</a:t>
            </a:fld>
            <a:endParaRPr kumimoji="1" lang="ja-JP" altLang="en-US"/>
          </a:p>
        </p:txBody>
      </p:sp>
    </p:spTree>
    <p:extLst>
      <p:ext uri="{BB962C8B-B14F-4D97-AF65-F5344CB8AC3E}">
        <p14:creationId xmlns:p14="http://schemas.microsoft.com/office/powerpoint/2010/main" val="3284717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発生した廃棄物を現場で扱うときは、まず発生工程を特定し、性状を簡潔に記録します。ここでのポイントは、どの作業から出たのか、量と頻度はどうか、危険性はないか、写真や簡単なメモで客観化しておくことで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に、性状と発生工程をもとに品目で仮当てをします。混在している場合は、分離が現実的かどうかを最初に判断します。分離できるなら分別してそれぞれの系統へ、分離が難しければ、主たる性状、構成比、処理の実態を整理して、どの品目として扱うかを決め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品目で仮当てしたら、業種指定で確定させます。同じ見た目でも、建設由来かオフィス由来かで扱いが変わるため、工程と業種をセットで説明できる短い記録を残しておきます。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分別方針と委託先の候補を並行して検討します。受入の可否、必要な許可の区分、地域の制約を照合し、品目、方法、区域が許可内容と一致しているかを確認します。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委託に進む場合は、契約、許可、マニフェストの整合を一度に点検します。引渡しと同時のマニフェスト交付、未着の追跡、返送後の五年間の保管までを標準手順に落とし込みます。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判断に迷うときは、所管行政に事前相談し、いつ、誰が、何を確認したかを記録に残します。次のスライドでは、実際の小さなケースで、この初動フローをトレースして確認します。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8</a:t>
            </a:fld>
            <a:endParaRPr kumimoji="1" lang="ja-JP" altLang="en-US"/>
          </a:p>
        </p:txBody>
      </p:sp>
    </p:spTree>
    <p:extLst>
      <p:ext uri="{BB962C8B-B14F-4D97-AF65-F5344CB8AC3E}">
        <p14:creationId xmlns:p14="http://schemas.microsoft.com/office/powerpoint/2010/main" val="1458104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lang="ja-JP" altLang="en-US" b="0" i="0" dirty="0">
                <a:effectLst/>
                <a:latin typeface="Segoe UI" panose="020B0502040204020203" pitchFamily="34" charset="0"/>
              </a:rPr>
              <a:t>入口判断の誤りは、委託、許可、マニフェスト、保管まで連鎖します。ここでは、日々の運用で誤判を未然に防ぐ要点を、現場で扱いやすい順に確認します。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まず、入口の標準フローを固定します。発生工程を特定し、性状を記録し、品目で仮当てをしてから、業種指定で確定します。混在している場合は、分離の可否を最初に見極め、分別できるなら分け、それぞれの系統で処理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次に、判断の裏づけを必ず残します。写真、簡単な所見、業界での通常の取扱い、取引の実態、占有者の意思といった材料をそろえ、いつ、誰が、何を確認したかを一行で記録します。主観ではなく客観資料を添えることで、後工程の整合が取りやすくなり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有価物として扱いたい場合は、継続的な有償取引の実績や品質の安定、受け手側の体制など、実態を示せる根拠を事前にそろえます。見込みだけでは倒れやすく、少しでも処理費が発生するなら廃棄物としての取扱いを基本に検討し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委託に進むときは、許可、契約、マニフェストの三点を二重に照合します。相手先の許可は品目、方法、区域が一致しているか、契約書の記載は現場実態と矛盾がないか、マニフェストは引渡しと同時に交付できるか、未着時の追跡と返送後の保存が運用に落とし込めているかを、あらかじめチェックリスト化しておきます。</a:t>
            </a:r>
            <a:br>
              <a:rPr lang="ja-JP" altLang="en-US" b="0" i="0" dirty="0">
                <a:effectLst/>
                <a:latin typeface="Segoe UI" panose="020B0502040204020203" pitchFamily="34" charset="0"/>
              </a:rPr>
            </a:br>
            <a:r>
              <a:rPr lang="ja-JP" altLang="en-US" b="0" i="0" dirty="0">
                <a:effectLst/>
                <a:latin typeface="Segoe UI" panose="020B0502040204020203" pitchFamily="34" charset="0"/>
              </a:rPr>
              <a:t>迷った場合は、所管行政へ早めに相談し、相談の経緯を記録に残します。必要に応じて受入条件や分別方針、処理フローの見直しを行い、現場の運用手順書や教育に反映します。</a:t>
            </a:r>
          </a:p>
        </p:txBody>
      </p:sp>
      <p:sp>
        <p:nvSpPr>
          <p:cNvPr id="4" name="スライド番号プレースホルダー 3"/>
          <p:cNvSpPr>
            <a:spLocks noGrp="1"/>
          </p:cNvSpPr>
          <p:nvPr>
            <p:ph type="sldNum" sz="quarter" idx="10"/>
          </p:nvPr>
        </p:nvSpPr>
        <p:spPr/>
        <p:txBody>
          <a:bodyPr/>
          <a:lstStyle/>
          <a:p>
            <a:fld id="{28440C6F-B9F1-4CA6-ACEF-FB1D8A2B1440}" type="slidenum">
              <a:rPr kumimoji="1" lang="ja-JP" altLang="en-US" smtClean="0"/>
              <a:t>9</a:t>
            </a:fld>
            <a:endParaRPr kumimoji="1" lang="ja-JP" altLang="en-US"/>
          </a:p>
        </p:txBody>
      </p:sp>
    </p:spTree>
    <p:extLst>
      <p:ext uri="{BB962C8B-B14F-4D97-AF65-F5344CB8AC3E}">
        <p14:creationId xmlns:p14="http://schemas.microsoft.com/office/powerpoint/2010/main" val="3913635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83692BC-AD6C-4D2E-B11F-8F6EAABB67E6}"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811114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829A367-C500-459F-827F-1788741290CF}"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01099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normAutofit/>
          </a:bodyPr>
          <a:lstStyle>
            <a:lvl1pPr>
              <a:defRPr sz="4000"/>
            </a:lvl1pPr>
          </a:lstStyle>
          <a:p>
            <a:r>
              <a:rPr kumimoji="1" lang="ja-JP" altLang="en-US" dirty="0"/>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83373A8-C9A7-420C-8652-87F5013F7158}"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49093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626645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5F5F6BB1-62B5-4D70-A80D-BF2BEF32A7FF}" type="datetime1">
              <a:rPr kumimoji="1" lang="ja-JP" altLang="en-US" smtClean="0"/>
              <a:t>2026/3/17</a:t>
            </a:fld>
            <a:endParaRPr kumimoji="1" lang="ja-JP" altLang="en-US"/>
          </a:p>
        </p:txBody>
      </p:sp>
      <p:sp>
        <p:nvSpPr>
          <p:cNvPr id="5" name="フッター プレースホルダー 4"/>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404186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6F12753-FE6D-4446-8996-FB5C8354125C}"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334321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D60E366-8BE6-4434-9EBF-7CE85DC4A986}" type="datetime1">
              <a:rPr kumimoji="1" lang="ja-JP" altLang="en-US" smtClean="0"/>
              <a:t>2026/3/17</a:t>
            </a:fld>
            <a:endParaRPr kumimoji="1" lang="ja-JP" altLang="en-US"/>
          </a:p>
        </p:txBody>
      </p:sp>
      <p:sp>
        <p:nvSpPr>
          <p:cNvPr id="8" name="フッター プレースホルダー 7"/>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9" name="スライド番号プレースホルダー 8"/>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707352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lvl1pPr>
              <a:defRPr sz="4000"/>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fld id="{00845B5D-8797-4175-84CA-073883B6E141}" type="datetime1">
              <a:rPr kumimoji="1" lang="ja-JP" altLang="en-US" smtClean="0"/>
              <a:t>2026/3/17</a:t>
            </a:fld>
            <a:endParaRPr kumimoji="1" lang="ja-JP" altLang="en-US"/>
          </a:p>
        </p:txBody>
      </p:sp>
      <p:sp>
        <p:nvSpPr>
          <p:cNvPr id="4" name="フッター プレースホルダー 3"/>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3353569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E67EBAF-EAB4-46C9-B58D-A865A0AB0222}" type="datetime1">
              <a:rPr kumimoji="1" lang="ja-JP" altLang="en-US" smtClean="0"/>
              <a:t>2026/3/17</a:t>
            </a:fld>
            <a:endParaRPr kumimoji="1" lang="ja-JP" altLang="en-US"/>
          </a:p>
        </p:txBody>
      </p:sp>
      <p:sp>
        <p:nvSpPr>
          <p:cNvPr id="3" name="フッター プレースホルダー 2"/>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2873389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5F0497B-4ECF-47C9-A1A0-1357ED0FA018}"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1136569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4A90356-7536-4A21-ADD8-9316CAD96719}" type="datetime1">
              <a:rPr kumimoji="1" lang="ja-JP" altLang="en-US" smtClean="0"/>
              <a:t>2026/3/17</a:t>
            </a:fld>
            <a:endParaRPr kumimoji="1" lang="ja-JP" altLang="en-US"/>
          </a:p>
        </p:txBody>
      </p:sp>
      <p:sp>
        <p:nvSpPr>
          <p:cNvPr id="6" name="フッター プレースホルダー 5"/>
          <p:cNvSpPr>
            <a:spLocks noGrp="1"/>
          </p:cNvSpPr>
          <p:nvPr>
            <p:ph type="ftr" sz="quarter" idx="11"/>
          </p:nvPr>
        </p:nvSpPr>
        <p:spPr>
          <a:xfrm>
            <a:off x="6644952" y="6597352"/>
            <a:ext cx="2499048" cy="365125"/>
          </a:xfrm>
        </p:spPr>
        <p:txBody>
          <a:bodyPr/>
          <a:lstStyle/>
          <a:p>
            <a:pPr algn="r"/>
            <a:r>
              <a:rPr lang="zh-TW" altLang="en-US" dirty="0"/>
              <a:t>作成　：　環境部 廃棄物対策課</a:t>
            </a:r>
            <a:endParaRPr lang="ja-JP" altLang="en-US" dirty="0"/>
          </a:p>
        </p:txBody>
      </p:sp>
      <p:sp>
        <p:nvSpPr>
          <p:cNvPr id="7" name="スライド番号プレースホルダー 6"/>
          <p:cNvSpPr>
            <a:spLocks noGrp="1"/>
          </p:cNvSpPr>
          <p:nvPr>
            <p:ph type="sldNum" sz="quarter" idx="12"/>
          </p:nvPr>
        </p:nvSpPr>
        <p:spPr/>
        <p:txBody>
          <a:bodyPr/>
          <a:lstStyle/>
          <a:p>
            <a:fld id="{B19F71B2-C08B-4251-8631-B17A6B7397F4}" type="slidenum">
              <a:rPr kumimoji="1" lang="ja-JP" altLang="en-US" smtClean="0"/>
              <a:t>‹#›</a:t>
            </a:fld>
            <a:endParaRPr kumimoji="1" lang="ja-JP" altLang="en-US"/>
          </a:p>
        </p:txBody>
      </p:sp>
    </p:spTree>
    <p:extLst>
      <p:ext uri="{BB962C8B-B14F-4D97-AF65-F5344CB8AC3E}">
        <p14:creationId xmlns:p14="http://schemas.microsoft.com/office/powerpoint/2010/main" val="308872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t="82000" r="-1000" b="2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6C53BC-876F-4D48-9463-6CEB051ACEC4}" type="datetime1">
              <a:rPr kumimoji="1" lang="ja-JP" altLang="en-US" smtClean="0"/>
              <a:t>2026/3/17</a:t>
            </a:fld>
            <a:endParaRPr kumimoji="1" lang="ja-JP" altLang="en-US"/>
          </a:p>
        </p:txBody>
      </p:sp>
      <p:sp>
        <p:nvSpPr>
          <p:cNvPr id="5" name="フッター プレースホルダー 4"/>
          <p:cNvSpPr>
            <a:spLocks noGrp="1"/>
          </p:cNvSpPr>
          <p:nvPr>
            <p:ph type="ftr" sz="quarter" idx="3"/>
          </p:nvPr>
        </p:nvSpPr>
        <p:spPr>
          <a:xfrm>
            <a:off x="6644952" y="6597352"/>
            <a:ext cx="2499048" cy="365125"/>
          </a:xfrm>
          <a:prstGeom prst="rect">
            <a:avLst/>
          </a:prstGeom>
        </p:spPr>
        <p:txBody>
          <a:bodyPr vert="horz" lIns="91440" tIns="45720" rIns="91440" bIns="45720" rtlCol="0" anchor="ctr"/>
          <a:lstStyle>
            <a:lvl1pPr algn="ctr">
              <a:defRPr sz="1200">
                <a:solidFill>
                  <a:sysClr val="windowText" lastClr="000000"/>
                </a:solidFill>
              </a:defRPr>
            </a:lvl1pPr>
          </a:lstStyle>
          <a:p>
            <a:pPr algn="r"/>
            <a:r>
              <a:rPr lang="zh-TW" altLang="en-US" dirty="0"/>
              <a:t>作成　：　環境部 廃棄物対策課</a:t>
            </a:r>
            <a:endParaRPr lang="ja-JP" altLang="en-US" dirty="0"/>
          </a:p>
        </p:txBody>
      </p:sp>
      <p:sp>
        <p:nvSpPr>
          <p:cNvPr id="6" name="スライド番号プレースホルダー 5"/>
          <p:cNvSpPr>
            <a:spLocks noGrp="1"/>
          </p:cNvSpPr>
          <p:nvPr>
            <p:ph type="sldNum" sz="quarter" idx="4"/>
          </p:nvPr>
        </p:nvSpPr>
        <p:spPr>
          <a:xfrm>
            <a:off x="3505200" y="6592267"/>
            <a:ext cx="2133600" cy="365125"/>
          </a:xfrm>
          <a:prstGeom prst="rect">
            <a:avLst/>
          </a:prstGeom>
        </p:spPr>
        <p:txBody>
          <a:bodyPr vert="horz" lIns="91440" tIns="45720" rIns="91440" bIns="45720" rtlCol="0" anchor="ctr"/>
          <a:lstStyle>
            <a:lvl1pPr algn="ctr">
              <a:defRPr sz="1200">
                <a:solidFill>
                  <a:sysClr val="windowText" lastClr="000000"/>
                </a:solidFill>
              </a:defRPr>
            </a:lvl1pPr>
          </a:lstStyle>
          <a:p>
            <a:fld id="{B19F71B2-C08B-4251-8631-B17A6B7397F4}" type="slidenum">
              <a:rPr lang="ja-JP" altLang="en-US" smtClean="0"/>
              <a:pPr/>
              <a:t>‹#›</a:t>
            </a:fld>
            <a:endParaRPr lang="ja-JP" altLang="en-US"/>
          </a:p>
        </p:txBody>
      </p:sp>
    </p:spTree>
    <p:extLst>
      <p:ext uri="{BB962C8B-B14F-4D97-AF65-F5344CB8AC3E}">
        <p14:creationId xmlns:p14="http://schemas.microsoft.com/office/powerpoint/2010/main" val="24137022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kumimoji="1" lang="ja-JP" altLang="en-US" sz="5400" b="1" cap="all" dirty="0">
                <a:ln w="0"/>
                <a:solidFill>
                  <a:srgbClr val="FF0000"/>
                </a:solidFill>
                <a:effectLst>
                  <a:reflection blurRad="12700" stA="50000" endPos="50000" dist="5000" dir="5400000" sy="-100000" rotWithShape="0"/>
                </a:effectLst>
              </a:rPr>
              <a:t>１０分でわかる◎</a:t>
            </a:r>
            <a:br>
              <a:rPr kumimoji="1" lang="en-US" altLang="ja-JP" sz="5400" b="1" cap="all" dirty="0">
                <a:ln w="0"/>
                <a:solidFill>
                  <a:srgbClr val="FF0000"/>
                </a:solidFill>
                <a:effectLst>
                  <a:reflection blurRad="12700" stA="50000" endPos="50000" dist="5000" dir="5400000" sy="-100000" rotWithShape="0"/>
                </a:effectLst>
              </a:rPr>
            </a:br>
            <a:r>
              <a:rPr kumimoji="1" lang="ja-JP" altLang="en-US" sz="5400" b="1" cap="all" dirty="0">
                <a:ln w="0"/>
                <a:solidFill>
                  <a:srgbClr val="FF0000"/>
                </a:solidFill>
                <a:effectLst>
                  <a:reflection blurRad="12700" stA="50000" endPos="50000" dist="5000" dir="5400000" sy="-100000" rotWithShape="0"/>
                </a:effectLst>
              </a:rPr>
              <a:t>産業廃棄物ちょっと講座</a:t>
            </a:r>
          </a:p>
        </p:txBody>
      </p:sp>
      <p:sp>
        <p:nvSpPr>
          <p:cNvPr id="3" name="サブタイトル 2"/>
          <p:cNvSpPr>
            <a:spLocks noGrp="1"/>
          </p:cNvSpPr>
          <p:nvPr>
            <p:ph type="subTitle" idx="1"/>
          </p:nvPr>
        </p:nvSpPr>
        <p:spPr>
          <a:xfrm>
            <a:off x="1371600" y="4221088"/>
            <a:ext cx="6400800" cy="1752600"/>
          </a:xfrm>
        </p:spPr>
        <p:txBody>
          <a:bodyPr/>
          <a:lstStyle/>
          <a:p>
            <a:r>
              <a:rPr kumimoji="1" lang="en-US" altLang="ja-JP" dirty="0"/>
              <a:t>Part </a:t>
            </a:r>
            <a:r>
              <a:rPr lang="ja-JP" altLang="en-US" dirty="0"/>
              <a:t>３　産業廃棄物とは？</a:t>
            </a:r>
            <a:endParaRPr kumimoji="1" lang="ja-JP" altLang="en-US"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1</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A037063C-48E2-A9D9-A8F6-CB982695DB23}"/>
              </a:ext>
            </a:extLst>
          </p:cNvPr>
          <p:cNvSpPr txBox="1"/>
          <p:nvPr/>
        </p:nvSpPr>
        <p:spPr>
          <a:xfrm>
            <a:off x="7501974" y="77976"/>
            <a:ext cx="1606530" cy="369332"/>
          </a:xfrm>
          <a:prstGeom prst="rect">
            <a:avLst/>
          </a:prstGeom>
          <a:noFill/>
        </p:spPr>
        <p:txBody>
          <a:bodyPr wrap="none" rtlCol="0">
            <a:spAutoFit/>
          </a:bodyPr>
          <a:lstStyle/>
          <a:p>
            <a:r>
              <a:rPr kumimoji="1" lang="en-US" altLang="ja-JP" dirty="0"/>
              <a:t>2026/03</a:t>
            </a:r>
            <a:r>
              <a:rPr kumimoji="1" lang="ja-JP" altLang="en-US" dirty="0"/>
              <a:t>作成</a:t>
            </a:r>
          </a:p>
        </p:txBody>
      </p:sp>
    </p:spTree>
    <p:extLst>
      <p:ext uri="{BB962C8B-B14F-4D97-AF65-F5344CB8AC3E}">
        <p14:creationId xmlns:p14="http://schemas.microsoft.com/office/powerpoint/2010/main" val="3002949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spc="600" dirty="0"/>
              <a:t>区分の整理</a:t>
            </a:r>
          </a:p>
        </p:txBody>
      </p:sp>
      <p:sp>
        <p:nvSpPr>
          <p:cNvPr id="36" name="フッター プレースホルダー 3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5" name="スライド番号プレースホルダー 1"/>
          <p:cNvSpPr>
            <a:spLocks noGrp="1"/>
          </p:cNvSpPr>
          <p:nvPr>
            <p:ph type="sldNum" sz="quarter" idx="12"/>
          </p:nvPr>
        </p:nvSpPr>
        <p:spPr>
          <a:xfrm>
            <a:off x="3505200" y="6525344"/>
            <a:ext cx="2133600" cy="457200"/>
          </a:xfrm>
        </p:spPr>
        <p:txBody>
          <a:bodyPr/>
          <a:lstStyle/>
          <a:p>
            <a:pPr>
              <a:defRPr/>
            </a:pPr>
            <a:fld id="{60CC2F2B-4B78-429D-8CD8-73BF2B0B6872}" type="slidenum">
              <a:rPr lang="en-US" altLang="ja-JP" smtClean="0"/>
              <a:pPr>
                <a:defRPr/>
              </a:pPr>
              <a:t>10</a:t>
            </a:fld>
            <a:endParaRPr lang="en-US" altLang="ja-JP" dirty="0"/>
          </a:p>
        </p:txBody>
      </p:sp>
      <p:grpSp>
        <p:nvGrpSpPr>
          <p:cNvPr id="4" name="グループ化 3"/>
          <p:cNvGrpSpPr>
            <a:grpSpLocks/>
          </p:cNvGrpSpPr>
          <p:nvPr/>
        </p:nvGrpSpPr>
        <p:grpSpPr bwMode="auto">
          <a:xfrm>
            <a:off x="4027488" y="2057400"/>
            <a:ext cx="4432300" cy="4049713"/>
            <a:chOff x="4027608" y="2056883"/>
            <a:chExt cx="4432824" cy="4050069"/>
          </a:xfrm>
        </p:grpSpPr>
        <p:sp>
          <p:nvSpPr>
            <p:cNvPr id="5" name="Line 13"/>
            <p:cNvSpPr>
              <a:spLocks noChangeShapeType="1"/>
            </p:cNvSpPr>
            <p:nvPr/>
          </p:nvSpPr>
          <p:spPr bwMode="auto">
            <a:xfrm>
              <a:off x="4027608" y="3741295"/>
              <a:ext cx="1727202"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22"/>
            <p:cNvSpPr>
              <a:spLocks noChangeShapeType="1"/>
            </p:cNvSpPr>
            <p:nvPr/>
          </p:nvSpPr>
          <p:spPr bwMode="auto">
            <a:xfrm>
              <a:off x="5468266" y="3741294"/>
              <a:ext cx="0" cy="864076"/>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7" name="Line 35"/>
            <p:cNvSpPr>
              <a:spLocks noChangeShapeType="1"/>
            </p:cNvSpPr>
            <p:nvPr/>
          </p:nvSpPr>
          <p:spPr bwMode="auto">
            <a:xfrm>
              <a:off x="5472291" y="4581128"/>
              <a:ext cx="288925"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AutoShape 20"/>
            <p:cNvSpPr>
              <a:spLocks noChangeArrowheads="1"/>
            </p:cNvSpPr>
            <p:nvPr/>
          </p:nvSpPr>
          <p:spPr bwMode="auto">
            <a:xfrm>
              <a:off x="5710557" y="3491609"/>
              <a:ext cx="1806789" cy="481055"/>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産業廃棄物</a:t>
              </a:r>
            </a:p>
          </p:txBody>
        </p:sp>
        <p:sp>
          <p:nvSpPr>
            <p:cNvPr id="9" name="Line 27"/>
            <p:cNvSpPr>
              <a:spLocks noChangeShapeType="1"/>
            </p:cNvSpPr>
            <p:nvPr/>
          </p:nvSpPr>
          <p:spPr bwMode="auto">
            <a:xfrm>
              <a:off x="5868313" y="3269913"/>
              <a:ext cx="0" cy="216019"/>
            </a:xfrm>
            <a:prstGeom prst="line">
              <a:avLst/>
            </a:prstGeom>
            <a:noFill/>
            <a:ln w="9525">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AutoShape 30"/>
            <p:cNvSpPr>
              <a:spLocks noChangeArrowheads="1"/>
            </p:cNvSpPr>
            <p:nvPr/>
          </p:nvSpPr>
          <p:spPr bwMode="auto">
            <a:xfrm>
              <a:off x="6155109" y="3061859"/>
              <a:ext cx="2305323" cy="373095"/>
            </a:xfrm>
            <a:prstGeom prst="roundRect">
              <a:avLst>
                <a:gd name="adj" fmla="val 16667"/>
              </a:avLst>
            </a:prstGeom>
            <a:gradFill rotWithShape="1">
              <a:gsLst>
                <a:gs pos="0">
                  <a:srgbClr val="FFFFCC"/>
                </a:gs>
                <a:gs pos="100000">
                  <a:srgbClr val="FFFF99"/>
                </a:gs>
              </a:gsLst>
              <a:lin ang="5400000" scaled="1"/>
            </a:gradFill>
            <a:ln w="9525">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dirty="0">
                  <a:effectLst>
                    <a:outerShdw blurRad="38100" dist="38100" dir="2700000" algn="tl">
                      <a:srgbClr val="FFFFFF"/>
                    </a:outerShdw>
                  </a:effectLst>
                  <a:ea typeface="HG丸ｺﾞｼｯｸM-PRO" pitchFamily="50" charset="-128"/>
                </a:rPr>
                <a:t>特別管理産業廃棄物</a:t>
              </a:r>
            </a:p>
          </p:txBody>
        </p:sp>
        <p:cxnSp>
          <p:nvCxnSpPr>
            <p:cNvPr id="11" name="AutoShape 31"/>
            <p:cNvCxnSpPr>
              <a:cxnSpLocks noChangeShapeType="1"/>
            </p:cNvCxnSpPr>
            <p:nvPr/>
          </p:nvCxnSpPr>
          <p:spPr bwMode="auto">
            <a:xfrm>
              <a:off x="5868313" y="3269913"/>
              <a:ext cx="287338" cy="0"/>
            </a:xfrm>
            <a:prstGeom prst="straightConnector1">
              <a:avLst/>
            </a:prstGeom>
            <a:noFill/>
            <a:ln w="9525">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AutoShape 32"/>
            <p:cNvSpPr>
              <a:spLocks noChangeArrowheads="1"/>
            </p:cNvSpPr>
            <p:nvPr/>
          </p:nvSpPr>
          <p:spPr bwMode="auto">
            <a:xfrm>
              <a:off x="5710557" y="4334508"/>
              <a:ext cx="2689543" cy="487406"/>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事業系一般廃棄物</a:t>
              </a:r>
            </a:p>
          </p:txBody>
        </p:sp>
        <p:sp>
          <p:nvSpPr>
            <p:cNvPr id="13" name="Line 54"/>
            <p:cNvSpPr>
              <a:spLocks noChangeShapeType="1"/>
            </p:cNvSpPr>
            <p:nvPr/>
          </p:nvSpPr>
          <p:spPr bwMode="auto">
            <a:xfrm>
              <a:off x="4204819" y="3743631"/>
              <a:ext cx="0" cy="1699349"/>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14" name="Line 55"/>
            <p:cNvSpPr>
              <a:spLocks noChangeShapeType="1"/>
            </p:cNvSpPr>
            <p:nvPr/>
          </p:nvSpPr>
          <p:spPr bwMode="auto">
            <a:xfrm>
              <a:off x="4183338" y="5415877"/>
              <a:ext cx="1624066"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AutoShape 63"/>
            <p:cNvSpPr>
              <a:spLocks noChangeArrowheads="1"/>
            </p:cNvSpPr>
            <p:nvPr/>
          </p:nvSpPr>
          <p:spPr bwMode="auto">
            <a:xfrm>
              <a:off x="5710557" y="5183758"/>
              <a:ext cx="1886173" cy="471529"/>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一般廃棄物</a:t>
              </a:r>
            </a:p>
          </p:txBody>
        </p:sp>
        <p:sp>
          <p:nvSpPr>
            <p:cNvPr id="16" name="AutoShape 71"/>
            <p:cNvSpPr>
              <a:spLocks noChangeArrowheads="1"/>
            </p:cNvSpPr>
            <p:nvPr/>
          </p:nvSpPr>
          <p:spPr bwMode="auto">
            <a:xfrm>
              <a:off x="4347033" y="2056883"/>
              <a:ext cx="792578" cy="2035504"/>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ja-JP" sz="2400"/>
            </a:p>
          </p:txBody>
        </p:sp>
        <p:sp>
          <p:nvSpPr>
            <p:cNvPr id="17" name="Text Box 73"/>
            <p:cNvSpPr txBox="1">
              <a:spLocks noChangeArrowheads="1"/>
            </p:cNvSpPr>
            <p:nvPr/>
          </p:nvSpPr>
          <p:spPr bwMode="auto">
            <a:xfrm>
              <a:off x="4346938" y="2056883"/>
              <a:ext cx="800314" cy="2006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ja-JP" altLang="en-US" sz="2000" dirty="0">
                  <a:solidFill>
                    <a:schemeClr val="bg1"/>
                  </a:solidFill>
                </a:rPr>
                <a:t>事業活動に伴って</a:t>
              </a:r>
              <a:endParaRPr lang="en-US" altLang="ja-JP" sz="2000" dirty="0">
                <a:solidFill>
                  <a:schemeClr val="bg1"/>
                </a:solidFill>
              </a:endParaRPr>
            </a:p>
            <a:p>
              <a:pPr eaLnBrk="1" hangingPunct="1"/>
              <a:r>
                <a:rPr lang="ja-JP" altLang="en-US" sz="2000" dirty="0">
                  <a:solidFill>
                    <a:schemeClr val="bg1"/>
                  </a:solidFill>
                </a:rPr>
                <a:t>生じた廃棄物</a:t>
              </a:r>
            </a:p>
          </p:txBody>
        </p:sp>
        <p:sp>
          <p:nvSpPr>
            <p:cNvPr id="18" name="AutoShape 74"/>
            <p:cNvSpPr>
              <a:spLocks noChangeArrowheads="1"/>
            </p:cNvSpPr>
            <p:nvPr/>
          </p:nvSpPr>
          <p:spPr bwMode="auto">
            <a:xfrm>
              <a:off x="4347033" y="4144418"/>
              <a:ext cx="799294" cy="1962534"/>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ja-JP" sz="2400"/>
            </a:p>
          </p:txBody>
        </p:sp>
        <p:sp>
          <p:nvSpPr>
            <p:cNvPr id="19" name="Text Box 75"/>
            <p:cNvSpPr txBox="1">
              <a:spLocks noChangeArrowheads="1"/>
            </p:cNvSpPr>
            <p:nvPr/>
          </p:nvSpPr>
          <p:spPr bwMode="auto">
            <a:xfrm>
              <a:off x="4346938" y="4144418"/>
              <a:ext cx="800314" cy="1846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ja-JP" altLang="en-US" sz="2000" dirty="0">
                  <a:solidFill>
                    <a:schemeClr val="bg1"/>
                  </a:solidFill>
                </a:rPr>
                <a:t>家庭から生じた</a:t>
              </a:r>
              <a:endParaRPr lang="en-US" altLang="ja-JP" sz="2000" dirty="0">
                <a:solidFill>
                  <a:schemeClr val="bg1"/>
                </a:solidFill>
              </a:endParaRPr>
            </a:p>
            <a:p>
              <a:pPr eaLnBrk="1" hangingPunct="1"/>
              <a:r>
                <a:rPr lang="ja-JP" altLang="en-US" sz="2000" dirty="0">
                  <a:solidFill>
                    <a:schemeClr val="bg1"/>
                  </a:solidFill>
                </a:rPr>
                <a:t>廃棄物</a:t>
              </a:r>
            </a:p>
          </p:txBody>
        </p:sp>
      </p:grpSp>
      <p:grpSp>
        <p:nvGrpSpPr>
          <p:cNvPr id="20" name="グループ化 19"/>
          <p:cNvGrpSpPr>
            <a:grpSpLocks/>
          </p:cNvGrpSpPr>
          <p:nvPr/>
        </p:nvGrpSpPr>
        <p:grpSpPr bwMode="auto">
          <a:xfrm>
            <a:off x="2051050" y="1719263"/>
            <a:ext cx="2001837" cy="2362200"/>
            <a:chOff x="2051720" y="1719986"/>
            <a:chExt cx="2000630" cy="2361388"/>
          </a:xfrm>
        </p:grpSpPr>
        <p:sp>
          <p:nvSpPr>
            <p:cNvPr id="21" name="Line 13"/>
            <p:cNvSpPr>
              <a:spLocks noChangeShapeType="1"/>
            </p:cNvSpPr>
            <p:nvPr/>
          </p:nvSpPr>
          <p:spPr bwMode="auto">
            <a:xfrm>
              <a:off x="2699793" y="3734545"/>
              <a:ext cx="648072"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13"/>
            <p:cNvSpPr>
              <a:spLocks noChangeShapeType="1"/>
            </p:cNvSpPr>
            <p:nvPr/>
          </p:nvSpPr>
          <p:spPr bwMode="auto">
            <a:xfrm>
              <a:off x="2699793" y="2064330"/>
              <a:ext cx="648072"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AutoShape 11"/>
            <p:cNvSpPr>
              <a:spLocks noChangeArrowheads="1"/>
            </p:cNvSpPr>
            <p:nvPr/>
          </p:nvSpPr>
          <p:spPr bwMode="auto">
            <a:xfrm>
              <a:off x="2841818" y="3406918"/>
              <a:ext cx="1210532" cy="674456"/>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廃棄物</a:t>
              </a:r>
            </a:p>
          </p:txBody>
        </p:sp>
        <p:sp>
          <p:nvSpPr>
            <p:cNvPr id="24" name="AutoShape 20"/>
            <p:cNvSpPr>
              <a:spLocks noChangeArrowheads="1"/>
            </p:cNvSpPr>
            <p:nvPr/>
          </p:nvSpPr>
          <p:spPr bwMode="auto">
            <a:xfrm>
              <a:off x="2841818" y="1719986"/>
              <a:ext cx="1208946" cy="674455"/>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有価物</a:t>
              </a:r>
            </a:p>
          </p:txBody>
        </p:sp>
        <p:sp>
          <p:nvSpPr>
            <p:cNvPr id="25" name="Line 54"/>
            <p:cNvSpPr>
              <a:spLocks noChangeShapeType="1"/>
            </p:cNvSpPr>
            <p:nvPr/>
          </p:nvSpPr>
          <p:spPr bwMode="auto">
            <a:xfrm>
              <a:off x="2699791" y="2034614"/>
              <a:ext cx="1" cy="1727406"/>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26" name="Line 13"/>
            <p:cNvSpPr>
              <a:spLocks noChangeShapeType="1"/>
            </p:cNvSpPr>
            <p:nvPr/>
          </p:nvSpPr>
          <p:spPr bwMode="auto">
            <a:xfrm>
              <a:off x="2051720" y="2843194"/>
              <a:ext cx="648072" cy="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27" name="AutoShape 20"/>
          <p:cNvSpPr>
            <a:spLocks noChangeArrowheads="1"/>
          </p:cNvSpPr>
          <p:nvPr/>
        </p:nvSpPr>
        <p:spPr bwMode="auto">
          <a:xfrm>
            <a:off x="539750" y="2528888"/>
            <a:ext cx="2003425" cy="684212"/>
          </a:xfrm>
          <a:prstGeom prst="roundRect">
            <a:avLst>
              <a:gd name="adj" fmla="val 16667"/>
            </a:avLst>
          </a:prstGeom>
          <a:gradFill rotWithShape="1">
            <a:gsLst>
              <a:gs pos="0">
                <a:srgbClr val="33CC33"/>
              </a:gs>
              <a:gs pos="100000">
                <a:srgbClr val="008000"/>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ja-JP" altLang="en-US" sz="2400" dirty="0">
                <a:solidFill>
                  <a:schemeClr val="bg1"/>
                </a:solidFill>
                <a:effectLst>
                  <a:outerShdw blurRad="38100" dist="38100" dir="2700000" algn="tl">
                    <a:srgbClr val="000000"/>
                  </a:outerShdw>
                </a:effectLst>
                <a:ea typeface="HG丸ｺﾞｼｯｸM-PRO" pitchFamily="50" charset="-128"/>
              </a:rPr>
              <a:t>処分したい物</a:t>
            </a:r>
          </a:p>
        </p:txBody>
      </p:sp>
      <p:grpSp>
        <p:nvGrpSpPr>
          <p:cNvPr id="28" name="グループ化 27"/>
          <p:cNvGrpSpPr>
            <a:grpSpLocks/>
          </p:cNvGrpSpPr>
          <p:nvPr/>
        </p:nvGrpSpPr>
        <p:grpSpPr bwMode="auto">
          <a:xfrm>
            <a:off x="5852762" y="1159704"/>
            <a:ext cx="2736850" cy="1008063"/>
            <a:chOff x="5507211" y="1628800"/>
            <a:chExt cx="2737197" cy="1008112"/>
          </a:xfrm>
        </p:grpSpPr>
        <p:sp>
          <p:nvSpPr>
            <p:cNvPr id="29" name="雲形吹き出し 83"/>
            <p:cNvSpPr>
              <a:spLocks noChangeArrowheads="1"/>
            </p:cNvSpPr>
            <p:nvPr/>
          </p:nvSpPr>
          <p:spPr bwMode="auto">
            <a:xfrm>
              <a:off x="5507211" y="1628800"/>
              <a:ext cx="2737197" cy="1008112"/>
            </a:xfrm>
            <a:prstGeom prst="cloudCallout">
              <a:avLst>
                <a:gd name="adj1" fmla="val -112557"/>
                <a:gd name="adj2" fmla="val 13368"/>
              </a:avLst>
            </a:prstGeom>
            <a:noFill/>
            <a:ln w="6667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hangingPunct="1"/>
              <a:endParaRPr lang="ja-JP" altLang="en-US"/>
            </a:p>
          </p:txBody>
        </p:sp>
        <p:sp>
          <p:nvSpPr>
            <p:cNvPr id="30" name="テキスト ボックス 85"/>
            <p:cNvSpPr txBox="1">
              <a:spLocks noChangeArrowheads="1"/>
            </p:cNvSpPr>
            <p:nvPr/>
          </p:nvSpPr>
          <p:spPr bwMode="auto">
            <a:xfrm>
              <a:off x="5827077" y="1790469"/>
              <a:ext cx="2044408" cy="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ja-JP" altLang="en-US" b="1" dirty="0">
                  <a:latin typeface="HG丸ｺﾞｼｯｸM-PRO" pitchFamily="50" charset="-128"/>
                  <a:ea typeface="HG丸ｺﾞｼｯｸM-PRO" pitchFamily="50" charset="-128"/>
                </a:rPr>
                <a:t>廃棄物処理法の</a:t>
              </a:r>
              <a:endParaRPr lang="en-US" altLang="ja-JP" b="1" dirty="0">
                <a:latin typeface="HG丸ｺﾞｼｯｸM-PRO" pitchFamily="50" charset="-128"/>
                <a:ea typeface="HG丸ｺﾞｼｯｸM-PRO" pitchFamily="50" charset="-128"/>
              </a:endParaRPr>
            </a:p>
            <a:p>
              <a:pPr eaLnBrk="1" hangingPunct="1"/>
              <a:r>
                <a:rPr lang="ja-JP" altLang="en-US" b="1" dirty="0">
                  <a:latin typeface="HG丸ｺﾞｼｯｸM-PRO" pitchFamily="50" charset="-128"/>
                  <a:ea typeface="HG丸ｺﾞｼｯｸM-PRO" pitchFamily="50" charset="-128"/>
                </a:rPr>
                <a:t>制限を受けない！</a:t>
              </a:r>
            </a:p>
          </p:txBody>
        </p:sp>
      </p:grpSp>
      <p:grpSp>
        <p:nvGrpSpPr>
          <p:cNvPr id="31" name="グループ化 30"/>
          <p:cNvGrpSpPr>
            <a:grpSpLocks/>
          </p:cNvGrpSpPr>
          <p:nvPr/>
        </p:nvGrpSpPr>
        <p:grpSpPr bwMode="auto">
          <a:xfrm>
            <a:off x="755650" y="2800349"/>
            <a:ext cx="8137525" cy="3306763"/>
            <a:chOff x="755576" y="2800826"/>
            <a:chExt cx="8136904" cy="3306622"/>
          </a:xfrm>
        </p:grpSpPr>
        <p:sp>
          <p:nvSpPr>
            <p:cNvPr id="32" name="雲形吹き出し 84"/>
            <p:cNvSpPr>
              <a:spLocks noChangeArrowheads="1"/>
            </p:cNvSpPr>
            <p:nvPr/>
          </p:nvSpPr>
          <p:spPr bwMode="auto">
            <a:xfrm>
              <a:off x="755576" y="4171968"/>
              <a:ext cx="3168351" cy="1705303"/>
            </a:xfrm>
            <a:prstGeom prst="cloudCallout">
              <a:avLst>
                <a:gd name="adj1" fmla="val 90935"/>
                <a:gd name="adj2" fmla="val -66958"/>
              </a:avLst>
            </a:prstGeom>
            <a:noFill/>
            <a:ln w="6667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hangingPunct="1"/>
              <a:endParaRPr lang="ja-JP" altLang="en-US"/>
            </a:p>
          </p:txBody>
        </p:sp>
        <p:sp>
          <p:nvSpPr>
            <p:cNvPr id="33" name="円/楕円 86"/>
            <p:cNvSpPr>
              <a:spLocks noChangeArrowheads="1"/>
            </p:cNvSpPr>
            <p:nvPr/>
          </p:nvSpPr>
          <p:spPr bwMode="auto">
            <a:xfrm>
              <a:off x="5186108" y="2800826"/>
              <a:ext cx="3706372" cy="3306622"/>
            </a:xfrm>
            <a:prstGeom prst="ellipse">
              <a:avLst/>
            </a:prstGeom>
            <a:noFill/>
            <a:ln w="6667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hangingPunct="1"/>
              <a:endParaRPr lang="ja-JP" altLang="en-US"/>
            </a:p>
          </p:txBody>
        </p:sp>
        <p:sp>
          <p:nvSpPr>
            <p:cNvPr id="34" name="テキスト ボックス 87"/>
            <p:cNvSpPr txBox="1">
              <a:spLocks noChangeArrowheads="1"/>
            </p:cNvSpPr>
            <p:nvPr/>
          </p:nvSpPr>
          <p:spPr bwMode="auto">
            <a:xfrm>
              <a:off x="1066657" y="4727280"/>
              <a:ext cx="2508829" cy="64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ja-JP" altLang="en-US" b="1" dirty="0">
                  <a:latin typeface="HG丸ｺﾞｼｯｸM-PRO" pitchFamily="50" charset="-128"/>
                  <a:ea typeface="HG丸ｺﾞｼｯｸM-PRO" pitchFamily="50" charset="-128"/>
                </a:rPr>
                <a:t>処理には、</a:t>
              </a:r>
              <a:endParaRPr lang="en-US" altLang="ja-JP" b="1" dirty="0">
                <a:latin typeface="HG丸ｺﾞｼｯｸM-PRO" pitchFamily="50" charset="-128"/>
                <a:ea typeface="HG丸ｺﾞｼｯｸM-PRO" pitchFamily="50" charset="-128"/>
              </a:endParaRPr>
            </a:p>
            <a:p>
              <a:pPr eaLnBrk="1" hangingPunct="1"/>
              <a:r>
                <a:rPr lang="ja-JP" altLang="en-US" b="1" dirty="0">
                  <a:latin typeface="HG丸ｺﾞｼｯｸM-PRO" pitchFamily="50" charset="-128"/>
                  <a:ea typeface="HG丸ｺﾞｼｯｸM-PRO" pitchFamily="50" charset="-128"/>
                </a:rPr>
                <a:t>十分な注意が必要！！</a:t>
              </a:r>
            </a:p>
          </p:txBody>
        </p:sp>
      </p:grpSp>
      <p:pic>
        <p:nvPicPr>
          <p:cNvPr id="37"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20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518864" y="980728"/>
            <a:ext cx="8589640" cy="5256584"/>
          </a:xfrm>
        </p:spPr>
        <p:txBody>
          <a:bodyPr>
            <a:normAutofit/>
          </a:bodyPr>
          <a:lstStyle/>
          <a:p>
            <a:pPr marL="0" indent="0" algn="ctr">
              <a:lnSpc>
                <a:spcPts val="3400"/>
              </a:lnSpc>
              <a:spcBef>
                <a:spcPts val="0"/>
              </a:spcBef>
              <a:buNone/>
            </a:pPr>
            <a:r>
              <a:rPr lang="ja-JP" altLang="en-US" sz="3000" dirty="0"/>
              <a:t>第３回のまとめ</a:t>
            </a:r>
            <a:endParaRPr lang="en-US" altLang="ja-JP" sz="3000" dirty="0"/>
          </a:p>
          <a:p>
            <a:pPr marL="0" indent="0">
              <a:lnSpc>
                <a:spcPts val="3400"/>
              </a:lnSpc>
              <a:spcBef>
                <a:spcPts val="0"/>
              </a:spcBef>
              <a:buNone/>
            </a:pPr>
            <a:endParaRPr kumimoji="1" lang="en-US" altLang="ja-JP" sz="3000" dirty="0"/>
          </a:p>
          <a:p>
            <a:pPr marL="0" indent="0">
              <a:lnSpc>
                <a:spcPts val="3400"/>
              </a:lnSpc>
              <a:spcBef>
                <a:spcPts val="0"/>
              </a:spcBef>
              <a:buNone/>
            </a:pPr>
            <a:r>
              <a:rPr kumimoji="1" lang="ja-JP" altLang="en-US" sz="3000" dirty="0"/>
              <a:t>　「品目」と「業種」の二本柱で、</a:t>
            </a:r>
            <a:r>
              <a:rPr kumimoji="1" lang="ja-JP" altLang="en-US" sz="3000" dirty="0">
                <a:solidFill>
                  <a:srgbClr val="FF0000"/>
                </a:solidFill>
              </a:rPr>
              <a:t>入口判定を外さない</a:t>
            </a:r>
            <a:r>
              <a:rPr kumimoji="1" lang="ja-JP" altLang="en-US" sz="3000" dirty="0"/>
              <a:t>ことが要です。</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品目の当てはめ→業種の適合</a:t>
            </a:r>
            <a:r>
              <a:rPr kumimoji="1" lang="ja-JP" altLang="en-US" sz="3000" dirty="0"/>
              <a:t>を徹底</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事業系一般</a:t>
            </a:r>
            <a:r>
              <a:rPr kumimoji="1" lang="ja-JP" altLang="en-US" sz="3000" dirty="0"/>
              <a:t>との区別を明確化（混在は分別して適正処理）</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混合物／総体物</a:t>
            </a:r>
            <a:r>
              <a:rPr kumimoji="1" lang="ja-JP" altLang="en-US" sz="3000" dirty="0"/>
              <a:t>の扱いは方針を文書で統一</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委託・許可・管理票</a:t>
            </a:r>
            <a:r>
              <a:rPr kumimoji="1" lang="ja-JP" altLang="en-US" sz="3000" dirty="0"/>
              <a:t>との整合を常に確認</a:t>
            </a:r>
            <a:endParaRPr kumimoji="1" lang="en-US" altLang="ja-JP" sz="3000" dirty="0"/>
          </a:p>
          <a:p>
            <a:pPr marL="0" indent="0">
              <a:lnSpc>
                <a:spcPts val="3400"/>
              </a:lnSpc>
              <a:spcBef>
                <a:spcPts val="0"/>
              </a:spcBef>
              <a:buNone/>
            </a:pPr>
            <a:r>
              <a:rPr kumimoji="1" lang="ja-JP" altLang="en-US" sz="3000" dirty="0"/>
              <a:t>・迷えば</a:t>
            </a:r>
            <a:r>
              <a:rPr kumimoji="1" lang="ja-JP" altLang="en-US" sz="3000" dirty="0">
                <a:solidFill>
                  <a:srgbClr val="FF0000"/>
                </a:solidFill>
              </a:rPr>
              <a:t>所管行政へ事前相談→記録保存（５年）</a:t>
            </a:r>
            <a:endParaRPr kumimoji="1" lang="en-US" altLang="ja-JP" sz="3000" dirty="0"/>
          </a:p>
          <a:p>
            <a:pPr marL="0" indent="0">
              <a:lnSpc>
                <a:spcPts val="3400"/>
              </a:lnSpc>
              <a:spcBef>
                <a:spcPts val="0"/>
              </a:spcBef>
              <a:buNone/>
            </a:pPr>
            <a:r>
              <a:rPr kumimoji="1" lang="ja-JP" altLang="en-US" sz="3000" dirty="0"/>
              <a:t>　　次回は</a:t>
            </a:r>
            <a:r>
              <a:rPr kumimoji="1" lang="ja-JP" altLang="en-US" sz="3000" dirty="0">
                <a:solidFill>
                  <a:srgbClr val="FF0000"/>
                </a:solidFill>
              </a:rPr>
              <a:t>許可が必要な場合・不要な場合</a:t>
            </a:r>
            <a:r>
              <a:rPr kumimoji="1" lang="ja-JP" altLang="en-US" sz="3000" dirty="0"/>
              <a:t>です</a:t>
            </a:r>
          </a:p>
        </p:txBody>
      </p:sp>
      <p:sp>
        <p:nvSpPr>
          <p:cNvPr id="4" name="フッター プレースホルダー 3"/>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2" name="スライド番号プレースホルダー 1"/>
          <p:cNvSpPr>
            <a:spLocks noGrp="1"/>
          </p:cNvSpPr>
          <p:nvPr>
            <p:ph type="sldNum" sz="quarter" idx="12"/>
          </p:nvPr>
        </p:nvSpPr>
        <p:spPr/>
        <p:txBody>
          <a:bodyPr/>
          <a:lstStyle/>
          <a:p>
            <a:fld id="{B19F71B2-C08B-4251-8631-B17A6B7397F4}" type="slidenum">
              <a:rPr kumimoji="1" lang="ja-JP" altLang="en-US" smtClean="0"/>
              <a:t>11</a:t>
            </a:fld>
            <a:endParaRPr kumimoji="1" lang="ja-JP" altLang="en-US"/>
          </a:p>
        </p:txBody>
      </p:sp>
      <p:pic>
        <p:nvPicPr>
          <p:cNvPr id="5"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60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spc="600" dirty="0"/>
              <a:t>産業廃棄物とは？</a:t>
            </a:r>
          </a:p>
        </p:txBody>
      </p:sp>
      <p:sp>
        <p:nvSpPr>
          <p:cNvPr id="3" name="コンテンツ プレースホルダー 2"/>
          <p:cNvSpPr>
            <a:spLocks noGrp="1"/>
          </p:cNvSpPr>
          <p:nvPr>
            <p:ph idx="1"/>
          </p:nvPr>
        </p:nvSpPr>
        <p:spPr>
          <a:xfrm>
            <a:off x="457200" y="1219202"/>
            <a:ext cx="8686800" cy="5018110"/>
          </a:xfrm>
        </p:spPr>
        <p:txBody>
          <a:bodyPr>
            <a:normAutofit/>
          </a:bodyPr>
          <a:lstStyle/>
          <a:p>
            <a:pPr marL="0" indent="0">
              <a:lnSpc>
                <a:spcPts val="3400"/>
              </a:lnSpc>
              <a:spcBef>
                <a:spcPts val="0"/>
              </a:spcBef>
              <a:buNone/>
            </a:pPr>
            <a:r>
              <a:rPr lang="ja-JP" altLang="en-US" sz="3000" dirty="0">
                <a:latin typeface="+mj-lt"/>
              </a:rPr>
              <a:t>　「産業廃棄物」は、事業活動に伴って生じた廃棄物のうち、</a:t>
            </a:r>
            <a:r>
              <a:rPr lang="ja-JP" altLang="en-US" sz="3000" dirty="0">
                <a:solidFill>
                  <a:srgbClr val="FF0000"/>
                </a:solidFill>
                <a:latin typeface="+mj-lt"/>
              </a:rPr>
              <a:t>法令で定める品目</a:t>
            </a:r>
            <a:r>
              <a:rPr lang="ja-JP" altLang="en-US" sz="3000" dirty="0">
                <a:latin typeface="+mj-lt"/>
              </a:rPr>
              <a:t>に当てはまるものをいいます（それ以外は</a:t>
            </a:r>
            <a:r>
              <a:rPr lang="ja-JP" altLang="en-US" sz="3000" dirty="0">
                <a:solidFill>
                  <a:srgbClr val="FF0000"/>
                </a:solidFill>
                <a:latin typeface="+mj-lt"/>
              </a:rPr>
              <a:t>事業系の一般廃棄物</a:t>
            </a:r>
            <a:r>
              <a:rPr lang="ja-JP" altLang="en-US" sz="3000" dirty="0">
                <a:latin typeface="+mj-lt"/>
              </a:rPr>
              <a:t>）。</a:t>
            </a:r>
            <a:endParaRPr lang="en-US" altLang="ja-JP" sz="3000" dirty="0">
              <a:latin typeface="+mj-lt"/>
            </a:endParaRPr>
          </a:p>
          <a:p>
            <a:pPr marL="0" indent="0">
              <a:lnSpc>
                <a:spcPts val="3400"/>
              </a:lnSpc>
              <a:spcBef>
                <a:spcPts val="0"/>
              </a:spcBef>
              <a:buNone/>
            </a:pPr>
            <a:endParaRPr lang="en-US" altLang="ja-JP" sz="3000" dirty="0">
              <a:latin typeface="+mj-lt"/>
            </a:endParaRPr>
          </a:p>
          <a:p>
            <a:pPr marL="0" indent="0">
              <a:lnSpc>
                <a:spcPts val="3400"/>
              </a:lnSpc>
              <a:spcBef>
                <a:spcPts val="0"/>
              </a:spcBef>
              <a:buNone/>
            </a:pPr>
            <a:r>
              <a:rPr lang="ja-JP" altLang="en-US" sz="3000" dirty="0">
                <a:latin typeface="+mj-lt"/>
              </a:rPr>
              <a:t>・産業廃棄物は</a:t>
            </a:r>
            <a:r>
              <a:rPr lang="ja-JP" altLang="en-US" sz="3000" dirty="0">
                <a:solidFill>
                  <a:srgbClr val="FF0000"/>
                </a:solidFill>
                <a:latin typeface="+mj-lt"/>
              </a:rPr>
              <a:t>政令で定める２０品目</a:t>
            </a:r>
            <a:r>
              <a:rPr lang="ja-JP" altLang="en-US" sz="3000" dirty="0">
                <a:latin typeface="+mj-lt"/>
              </a:rPr>
              <a:t>のいずれかに該当</a:t>
            </a:r>
            <a:endParaRPr lang="en-US" altLang="ja-JP" sz="3000" dirty="0">
              <a:latin typeface="+mj-lt"/>
            </a:endParaRPr>
          </a:p>
          <a:p>
            <a:pPr marL="0" indent="0">
              <a:lnSpc>
                <a:spcPts val="3400"/>
              </a:lnSpc>
              <a:spcBef>
                <a:spcPts val="0"/>
              </a:spcBef>
              <a:buNone/>
            </a:pPr>
            <a:r>
              <a:rPr lang="ja-JP" altLang="en-US" sz="3000" dirty="0">
                <a:latin typeface="+mj-lt"/>
              </a:rPr>
              <a:t>・事業活動由来でも、</a:t>
            </a:r>
            <a:r>
              <a:rPr lang="ja-JP" altLang="en-US" sz="3000" dirty="0">
                <a:solidFill>
                  <a:srgbClr val="FF0000"/>
                </a:solidFill>
                <a:latin typeface="+mj-lt"/>
              </a:rPr>
              <a:t>品目に当てはまらなければ一般廃棄物</a:t>
            </a:r>
            <a:endParaRPr lang="en-US" altLang="ja-JP" sz="3000" dirty="0">
              <a:latin typeface="+mj-lt"/>
            </a:endParaRPr>
          </a:p>
          <a:p>
            <a:pPr marL="0" indent="0">
              <a:lnSpc>
                <a:spcPts val="3400"/>
              </a:lnSpc>
              <a:spcBef>
                <a:spcPts val="0"/>
              </a:spcBef>
              <a:buNone/>
            </a:pPr>
            <a:r>
              <a:rPr lang="ja-JP" altLang="en-US" sz="3000" dirty="0">
                <a:latin typeface="+mj-lt"/>
              </a:rPr>
              <a:t>・まずは</a:t>
            </a:r>
            <a:r>
              <a:rPr lang="ja-JP" altLang="en-US" sz="3000" dirty="0">
                <a:solidFill>
                  <a:srgbClr val="FF0000"/>
                </a:solidFill>
                <a:latin typeface="+mj-lt"/>
              </a:rPr>
              <a:t>品目の当てはめ→業種や工程で精査</a:t>
            </a:r>
            <a:endParaRPr lang="en-US" altLang="ja-JP" sz="3000" dirty="0">
              <a:latin typeface="+mj-lt"/>
            </a:endParaRPr>
          </a:p>
          <a:p>
            <a:pPr marL="0" indent="0">
              <a:lnSpc>
                <a:spcPts val="3400"/>
              </a:lnSpc>
              <a:spcBef>
                <a:spcPts val="0"/>
              </a:spcBef>
              <a:buNone/>
            </a:pPr>
            <a:r>
              <a:rPr lang="ja-JP" altLang="en-US" sz="3000" dirty="0">
                <a:latin typeface="+mj-lt"/>
              </a:rPr>
              <a:t>・混合物は</a:t>
            </a:r>
            <a:r>
              <a:rPr lang="ja-JP" altLang="en-US" sz="3000" dirty="0">
                <a:solidFill>
                  <a:srgbClr val="FF0000"/>
                </a:solidFill>
                <a:latin typeface="+mj-lt"/>
              </a:rPr>
              <a:t>主たる性状・構成比・処理実態</a:t>
            </a:r>
            <a:r>
              <a:rPr lang="ja-JP" altLang="en-US" sz="3000" dirty="0">
                <a:latin typeface="+mj-lt"/>
              </a:rPr>
              <a:t>で判断</a:t>
            </a:r>
            <a:endParaRPr lang="en-US" altLang="ja-JP" sz="3000" dirty="0">
              <a:latin typeface="+mj-lt"/>
            </a:endParaRPr>
          </a:p>
          <a:p>
            <a:pPr marL="0" indent="0">
              <a:lnSpc>
                <a:spcPts val="3400"/>
              </a:lnSpc>
              <a:spcBef>
                <a:spcPts val="0"/>
              </a:spcBef>
              <a:buNone/>
            </a:pPr>
            <a:r>
              <a:rPr lang="ja-JP" altLang="en-US" sz="3000" dirty="0">
                <a:latin typeface="+mj-lt"/>
              </a:rPr>
              <a:t>・迷うときは</a:t>
            </a:r>
            <a:r>
              <a:rPr lang="ja-JP" altLang="en-US" sz="3000" dirty="0">
                <a:solidFill>
                  <a:srgbClr val="FF0000"/>
                </a:solidFill>
                <a:latin typeface="+mj-lt"/>
              </a:rPr>
              <a:t>所管行政へ事前相談→記録保存</a:t>
            </a:r>
            <a:endParaRPr lang="en-US" altLang="ja-JP" sz="3000" dirty="0">
              <a:latin typeface="+mj-lt"/>
            </a:endParaRPr>
          </a:p>
        </p:txBody>
      </p:sp>
      <p:sp>
        <p:nvSpPr>
          <p:cNvPr id="6" name="フッター プレースホルダー 5"/>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5" name="スライド番号プレースホルダー 4"/>
          <p:cNvSpPr>
            <a:spLocks noGrp="1"/>
          </p:cNvSpPr>
          <p:nvPr>
            <p:ph type="sldNum" sz="quarter" idx="12"/>
          </p:nvPr>
        </p:nvSpPr>
        <p:spPr/>
        <p:txBody>
          <a:bodyPr/>
          <a:lstStyle/>
          <a:p>
            <a:fld id="{B19F71B2-C08B-4251-8631-B17A6B7397F4}" type="slidenum">
              <a:rPr kumimoji="1" lang="ja-JP" altLang="en-US" smtClean="0"/>
              <a:t>2</a:t>
            </a:fld>
            <a:endParaRPr kumimoji="1" lang="ja-JP" altLang="en-US"/>
          </a:p>
        </p:txBody>
      </p:sp>
      <p:pic>
        <p:nvPicPr>
          <p:cNvPr id="7"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00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t>品目の見きわめ方（前半）</a:t>
            </a:r>
          </a:p>
        </p:txBody>
      </p:sp>
      <p:pic>
        <p:nvPicPr>
          <p:cNvPr id="5" name="Picture 34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268761"/>
            <a:ext cx="8280920" cy="47238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フッター プレースホルダー 3"/>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3</a:t>
            </a:fld>
            <a:endParaRPr kumimoji="1" lang="ja-JP" altLang="en-US"/>
          </a:p>
        </p:txBody>
      </p:sp>
      <p:pic>
        <p:nvPicPr>
          <p:cNvPr id="6" name="Picture 2" descr="C:\Users\72016\Desktop\②基本ロゴ(元気PJなし).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759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dirty="0"/>
              <a:t>品目の見きわめ方（後半）</a:t>
            </a:r>
            <a:endParaRPr kumimoji="1" lang="ja-JP" altLang="en-US" b="1" dirty="0"/>
          </a:p>
        </p:txBody>
      </p:sp>
      <p:sp>
        <p:nvSpPr>
          <p:cNvPr id="4" name="フッター プレースホルダー 3"/>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3" name="スライド番号プレースホルダー 2"/>
          <p:cNvSpPr>
            <a:spLocks noGrp="1"/>
          </p:cNvSpPr>
          <p:nvPr>
            <p:ph type="sldNum" sz="quarter" idx="12"/>
          </p:nvPr>
        </p:nvSpPr>
        <p:spPr/>
        <p:txBody>
          <a:bodyPr/>
          <a:lstStyle/>
          <a:p>
            <a:fld id="{B19F71B2-C08B-4251-8631-B17A6B7397F4}" type="slidenum">
              <a:rPr kumimoji="1" lang="ja-JP" altLang="en-US" smtClean="0"/>
              <a:t>4</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F4AF83BA-2EBE-A6D5-7650-4EFF8D3A4AA7}"/>
              </a:ext>
            </a:extLst>
          </p:cNvPr>
          <p:cNvGrpSpPr>
            <a:grpSpLocks noGrp="1" noUngrp="1" noRot="1" noChangeAspect="1" noMove="1" noResize="1"/>
          </p:cNvGrpSpPr>
          <p:nvPr/>
        </p:nvGrpSpPr>
        <p:grpSpPr bwMode="auto">
          <a:xfrm>
            <a:off x="323850" y="1258888"/>
            <a:ext cx="8362956" cy="4667250"/>
            <a:chOff x="204" y="793"/>
            <a:chExt cx="5268" cy="2940"/>
          </a:xfrm>
        </p:grpSpPr>
        <p:sp>
          <p:nvSpPr>
            <p:cNvPr id="8" name="AutoShape 3">
              <a:extLst>
                <a:ext uri="{FF2B5EF4-FFF2-40B4-BE49-F238E27FC236}">
                  <a16:creationId xmlns:a16="http://schemas.microsoft.com/office/drawing/2014/main" id="{2560FD0A-4A79-D9DA-B76A-6A5C28ECBFDB}"/>
                </a:ext>
              </a:extLst>
            </p:cNvPr>
            <p:cNvSpPr>
              <a:spLocks noGrp="1" noRot="1" noChangeAspect="1" noMove="1" noResize="1" noEditPoints="1" noAdjustHandles="1" noChangeArrowheads="1" noChangeShapeType="1"/>
            </p:cNvSpPr>
            <p:nvPr/>
          </p:nvSpPr>
          <p:spPr bwMode="auto">
            <a:xfrm>
              <a:off x="210" y="799"/>
              <a:ext cx="5262" cy="29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Rectangle 5">
              <a:extLst>
                <a:ext uri="{FF2B5EF4-FFF2-40B4-BE49-F238E27FC236}">
                  <a16:creationId xmlns:a16="http://schemas.microsoft.com/office/drawing/2014/main" id="{94965AB6-D55C-6408-2B90-867046802428}"/>
                </a:ext>
              </a:extLst>
            </p:cNvPr>
            <p:cNvSpPr>
              <a:spLocks noGrp="1" noRot="1" noMove="1" noResize="1" noEditPoints="1" noAdjustHandles="1" noChangeArrowheads="1" noChangeShapeType="1"/>
            </p:cNvSpPr>
            <p:nvPr/>
          </p:nvSpPr>
          <p:spPr bwMode="auto">
            <a:xfrm>
              <a:off x="210" y="799"/>
              <a:ext cx="5262" cy="15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Rectangle 6">
              <a:extLst>
                <a:ext uri="{FF2B5EF4-FFF2-40B4-BE49-F238E27FC236}">
                  <a16:creationId xmlns:a16="http://schemas.microsoft.com/office/drawing/2014/main" id="{FFAFBB57-9AF2-DA8F-A08A-BAD697CDA4E6}"/>
                </a:ext>
              </a:extLst>
            </p:cNvPr>
            <p:cNvSpPr>
              <a:spLocks noGrp="1" noRot="1" noMove="1" noResize="1" noEditPoints="1" noAdjustHandles="1" noChangeArrowheads="1" noChangeShapeType="1"/>
            </p:cNvSpPr>
            <p:nvPr/>
          </p:nvSpPr>
          <p:spPr bwMode="auto">
            <a:xfrm>
              <a:off x="210" y="946"/>
              <a:ext cx="1202" cy="27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Rectangle 7">
              <a:extLst>
                <a:ext uri="{FF2B5EF4-FFF2-40B4-BE49-F238E27FC236}">
                  <a16:creationId xmlns:a16="http://schemas.microsoft.com/office/drawing/2014/main" id="{26EF1634-5B19-7FB9-931C-F1946040162F}"/>
                </a:ext>
              </a:extLst>
            </p:cNvPr>
            <p:cNvSpPr>
              <a:spLocks noGrp="1" noRot="1" noMove="1" noResize="1" noEditPoints="1" noAdjustHandles="1" noChangeArrowheads="1" noChangeShapeType="1"/>
            </p:cNvSpPr>
            <p:nvPr/>
          </p:nvSpPr>
          <p:spPr bwMode="auto">
            <a:xfrm>
              <a:off x="1406" y="946"/>
              <a:ext cx="4066" cy="27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Rectangle 8">
              <a:extLst>
                <a:ext uri="{FF2B5EF4-FFF2-40B4-BE49-F238E27FC236}">
                  <a16:creationId xmlns:a16="http://schemas.microsoft.com/office/drawing/2014/main" id="{A5E36656-EF2C-2C2C-72D9-83618F3164AB}"/>
                </a:ext>
              </a:extLst>
            </p:cNvPr>
            <p:cNvSpPr>
              <a:spLocks noGrp="1" noRot="1" noMove="1" noResize="1" noEditPoints="1" noAdjustHandles="1" noChangeArrowheads="1" noChangeShapeType="1"/>
            </p:cNvSpPr>
            <p:nvPr/>
          </p:nvSpPr>
          <p:spPr bwMode="auto">
            <a:xfrm>
              <a:off x="713" y="830"/>
              <a:ext cx="147"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種類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3" name="Rectangle 9">
              <a:extLst>
                <a:ext uri="{FF2B5EF4-FFF2-40B4-BE49-F238E27FC236}">
                  <a16:creationId xmlns:a16="http://schemas.microsoft.com/office/drawing/2014/main" id="{AFBA271C-7593-9F4C-9170-6D0FA05EE081}"/>
                </a:ext>
              </a:extLst>
            </p:cNvPr>
            <p:cNvSpPr>
              <a:spLocks noGrp="1" noRot="1" noMove="1" noResize="1" noEditPoints="1" noAdjustHandles="1" noChangeArrowheads="1" noChangeShapeType="1"/>
            </p:cNvSpPr>
            <p:nvPr/>
          </p:nvSpPr>
          <p:spPr bwMode="auto">
            <a:xfrm>
              <a:off x="2191" y="830"/>
              <a:ext cx="147"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業種</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4" name="Rectangle 10">
              <a:extLst>
                <a:ext uri="{FF2B5EF4-FFF2-40B4-BE49-F238E27FC236}">
                  <a16:creationId xmlns:a16="http://schemas.microsoft.com/office/drawing/2014/main" id="{45512D5A-DF8B-86A0-B8E6-D6D9A07B6753}"/>
                </a:ext>
              </a:extLst>
            </p:cNvPr>
            <p:cNvSpPr>
              <a:spLocks noGrp="1" noRot="1" noMove="1" noResize="1" noEditPoints="1" noAdjustHandles="1" noChangeArrowheads="1" noChangeShapeType="1"/>
            </p:cNvSpPr>
            <p:nvPr/>
          </p:nvSpPr>
          <p:spPr bwMode="auto">
            <a:xfrm>
              <a:off x="4074" y="830"/>
              <a:ext cx="343"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主な具体例</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D602ED49-5345-286E-D96E-BB947E383CD2}"/>
                </a:ext>
              </a:extLst>
            </p:cNvPr>
            <p:cNvSpPr>
              <a:spLocks noGrp="1" noRot="1" noMove="1" noResize="1" noEditPoints="1" noAdjustHandles="1" noChangeArrowheads="1" noChangeShapeType="1"/>
            </p:cNvSpPr>
            <p:nvPr/>
          </p:nvSpPr>
          <p:spPr bwMode="auto">
            <a:xfrm>
              <a:off x="1424" y="977"/>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パルプ製造業、紙加工品製造業、印刷</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6" name="Rectangle 12">
              <a:extLst>
                <a:ext uri="{FF2B5EF4-FFF2-40B4-BE49-F238E27FC236}">
                  <a16:creationId xmlns:a16="http://schemas.microsoft.com/office/drawing/2014/main" id="{3DF18742-7B61-7D05-8DCC-39B4603EE25F}"/>
                </a:ext>
              </a:extLst>
            </p:cNvPr>
            <p:cNvSpPr>
              <a:spLocks noGrp="1" noRot="1" noMove="1" noResize="1" noEditPoints="1" noAdjustHandles="1" noChangeArrowheads="1" noChangeShapeType="1"/>
            </p:cNvSpPr>
            <p:nvPr/>
          </p:nvSpPr>
          <p:spPr bwMode="auto">
            <a:xfrm>
              <a:off x="1424" y="1087"/>
              <a:ext cx="78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出版業、製本業、印刷物加工業等</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7" name="Rectangle 13">
              <a:extLst>
                <a:ext uri="{FF2B5EF4-FFF2-40B4-BE49-F238E27FC236}">
                  <a16:creationId xmlns:a16="http://schemas.microsoft.com/office/drawing/2014/main" id="{2DA41BBB-C047-E5F3-C69E-5A2B331CDB0C}"/>
                </a:ext>
              </a:extLst>
            </p:cNvPr>
            <p:cNvSpPr>
              <a:spLocks noGrp="1" noRot="1" noMove="1" noResize="1" noEditPoints="1" noAdjustHandles="1" noChangeArrowheads="1" noChangeShapeType="1"/>
            </p:cNvSpPr>
            <p:nvPr/>
          </p:nvSpPr>
          <p:spPr bwMode="auto">
            <a:xfrm>
              <a:off x="3184" y="1032"/>
              <a:ext cx="41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すべての紙くず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8" name="Rectangle 14">
              <a:extLst>
                <a:ext uri="{FF2B5EF4-FFF2-40B4-BE49-F238E27FC236}">
                  <a16:creationId xmlns:a16="http://schemas.microsoft.com/office/drawing/2014/main" id="{BC9E1779-0203-5FEF-3531-2ECC34089D8E}"/>
                </a:ext>
              </a:extLst>
            </p:cNvPr>
            <p:cNvSpPr>
              <a:spLocks noGrp="1" noRot="1" noMove="1" noResize="1" noEditPoints="1" noAdjustHandles="1" noChangeArrowheads="1" noChangeShapeType="1"/>
            </p:cNvSpPr>
            <p:nvPr/>
          </p:nvSpPr>
          <p:spPr bwMode="auto">
            <a:xfrm>
              <a:off x="1424" y="1284"/>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建設業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9" name="Rectangle 15">
              <a:extLst>
                <a:ext uri="{FF2B5EF4-FFF2-40B4-BE49-F238E27FC236}">
                  <a16:creationId xmlns:a16="http://schemas.microsoft.com/office/drawing/2014/main" id="{2DDA78DD-952B-7484-6440-333D1977475B}"/>
                </a:ext>
              </a:extLst>
            </p:cNvPr>
            <p:cNvSpPr>
              <a:spLocks noGrp="1" noRot="1" noMove="1" noResize="1" noEditPoints="1" noAdjustHandles="1" noChangeArrowheads="1" noChangeShapeType="1"/>
            </p:cNvSpPr>
            <p:nvPr/>
          </p:nvSpPr>
          <p:spPr bwMode="auto">
            <a:xfrm>
              <a:off x="3184" y="1284"/>
              <a:ext cx="1061"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工作物の新築、改築又は除去に伴って出る紙くず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0" name="Rectangle 16">
              <a:extLst>
                <a:ext uri="{FF2B5EF4-FFF2-40B4-BE49-F238E27FC236}">
                  <a16:creationId xmlns:a16="http://schemas.microsoft.com/office/drawing/2014/main" id="{30F2765D-D981-E7D9-48D1-3A70852DF270}"/>
                </a:ext>
              </a:extLst>
            </p:cNvPr>
            <p:cNvSpPr>
              <a:spLocks noGrp="1" noRot="1" noMove="1" noResize="1" noEditPoints="1" noAdjustHandles="1" noChangeArrowheads="1" noChangeShapeType="1"/>
            </p:cNvSpPr>
            <p:nvPr/>
          </p:nvSpPr>
          <p:spPr bwMode="auto">
            <a:xfrm>
              <a:off x="1424" y="1480"/>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木材製造業、木製品製造業、家具製造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1" name="Rectangle 17">
              <a:extLst>
                <a:ext uri="{FF2B5EF4-FFF2-40B4-BE49-F238E27FC236}">
                  <a16:creationId xmlns:a16="http://schemas.microsoft.com/office/drawing/2014/main" id="{210B0431-61E4-0632-67DB-82FC3461F4F3}"/>
                </a:ext>
              </a:extLst>
            </p:cNvPr>
            <p:cNvSpPr>
              <a:spLocks noGrp="1" noRot="1" noMove="1" noResize="1" noEditPoints="1" noAdjustHandles="1" noChangeArrowheads="1" noChangeShapeType="1"/>
            </p:cNvSpPr>
            <p:nvPr/>
          </p:nvSpPr>
          <p:spPr bwMode="auto">
            <a:xfrm>
              <a:off x="1424" y="1591"/>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業、パルプ製造業、輸入木材卸売業、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2" name="Rectangle 18">
              <a:extLst>
                <a:ext uri="{FF2B5EF4-FFF2-40B4-BE49-F238E27FC236}">
                  <a16:creationId xmlns:a16="http://schemas.microsoft.com/office/drawing/2014/main" id="{FFD56E86-1AD3-D77B-F501-2C86154E3ED9}"/>
                </a:ext>
              </a:extLst>
            </p:cNvPr>
            <p:cNvSpPr>
              <a:spLocks noGrp="1" noRot="1" noMove="1" noResize="1" noEditPoints="1" noAdjustHandles="1" noChangeArrowheads="1" noChangeShapeType="1"/>
            </p:cNvSpPr>
            <p:nvPr/>
          </p:nvSpPr>
          <p:spPr bwMode="auto">
            <a:xfrm>
              <a:off x="1424" y="1701"/>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物品賃貸業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3" name="Rectangle 19">
              <a:extLst>
                <a:ext uri="{FF2B5EF4-FFF2-40B4-BE49-F238E27FC236}">
                  <a16:creationId xmlns:a16="http://schemas.microsoft.com/office/drawing/2014/main" id="{614160A8-BF8C-3806-1B79-F51FD8FE9223}"/>
                </a:ext>
              </a:extLst>
            </p:cNvPr>
            <p:cNvSpPr>
              <a:spLocks noGrp="1" noRot="1" noMove="1" noResize="1" noEditPoints="1" noAdjustHandles="1" noChangeArrowheads="1" noChangeShapeType="1"/>
            </p:cNvSpPr>
            <p:nvPr/>
          </p:nvSpPr>
          <p:spPr bwMode="auto">
            <a:xfrm>
              <a:off x="3184" y="1591"/>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木材片、おがくずなどすべての木くず</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4" name="Rectangle 20">
              <a:extLst>
                <a:ext uri="{FF2B5EF4-FFF2-40B4-BE49-F238E27FC236}">
                  <a16:creationId xmlns:a16="http://schemas.microsoft.com/office/drawing/2014/main" id="{D0178EA5-40A5-D8F2-8118-ACE41F146DC5}"/>
                </a:ext>
              </a:extLst>
            </p:cNvPr>
            <p:cNvSpPr>
              <a:spLocks noGrp="1" noRot="1" noMove="1" noResize="1" noEditPoints="1" noAdjustHandles="1" noChangeArrowheads="1" noChangeShapeType="1"/>
            </p:cNvSpPr>
            <p:nvPr/>
          </p:nvSpPr>
          <p:spPr bwMode="auto">
            <a:xfrm>
              <a:off x="1424" y="1898"/>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建設業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5" name="Rectangle 21">
              <a:extLst>
                <a:ext uri="{FF2B5EF4-FFF2-40B4-BE49-F238E27FC236}">
                  <a16:creationId xmlns:a16="http://schemas.microsoft.com/office/drawing/2014/main" id="{5032C198-D020-2D4C-86A6-7E1A40A70A16}"/>
                </a:ext>
              </a:extLst>
            </p:cNvPr>
            <p:cNvSpPr>
              <a:spLocks noGrp="1" noRot="1" noMove="1" noResize="1" noEditPoints="1" noAdjustHandles="1" noChangeArrowheads="1" noChangeShapeType="1"/>
            </p:cNvSpPr>
            <p:nvPr/>
          </p:nvSpPr>
          <p:spPr bwMode="auto">
            <a:xfrm>
              <a:off x="3184" y="1842"/>
              <a:ext cx="213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工作物の新築、改築又は除去に伴って出る木くず</a:t>
              </a:r>
              <a:endParaRPr kumimoji="0" lang="en-US" altLang="ja-JP"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（梱包用木材を含む）</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6" name="Rectangle 22">
              <a:extLst>
                <a:ext uri="{FF2B5EF4-FFF2-40B4-BE49-F238E27FC236}">
                  <a16:creationId xmlns:a16="http://schemas.microsoft.com/office/drawing/2014/main" id="{89AF18A4-F8C7-90CB-93F3-81FF19078900}"/>
                </a:ext>
              </a:extLst>
            </p:cNvPr>
            <p:cNvSpPr>
              <a:spLocks noGrp="1" noRot="1" noMove="1" noResize="1" noEditPoints="1" noAdjustHandles="1" noChangeArrowheads="1" noChangeShapeType="1"/>
            </p:cNvSpPr>
            <p:nvPr/>
          </p:nvSpPr>
          <p:spPr bwMode="auto">
            <a:xfrm>
              <a:off x="1424" y="2100"/>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すべての業種</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7" name="Rectangle 23">
              <a:extLst>
                <a:ext uri="{FF2B5EF4-FFF2-40B4-BE49-F238E27FC236}">
                  <a16:creationId xmlns:a16="http://schemas.microsoft.com/office/drawing/2014/main" id="{B2A578EE-E0ED-9802-9D8C-D17B526B2E8B}"/>
                </a:ext>
              </a:extLst>
            </p:cNvPr>
            <p:cNvSpPr>
              <a:spLocks noGrp="1" noRot="1" noMove="1" noResize="1" noEditPoints="1" noAdjustHandles="1" noChangeArrowheads="1" noChangeShapeType="1"/>
            </p:cNvSpPr>
            <p:nvPr/>
          </p:nvSpPr>
          <p:spPr bwMode="auto">
            <a:xfrm>
              <a:off x="3184" y="2100"/>
              <a:ext cx="969"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貨物の流通のために使用した木製パレット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 name="Rectangle 24">
              <a:extLst>
                <a:ext uri="{FF2B5EF4-FFF2-40B4-BE49-F238E27FC236}">
                  <a16:creationId xmlns:a16="http://schemas.microsoft.com/office/drawing/2014/main" id="{17A23C7C-810F-449B-F67F-EE82F9A6972C}"/>
                </a:ext>
              </a:extLst>
            </p:cNvPr>
            <p:cNvSpPr>
              <a:spLocks noGrp="1" noRot="1" noMove="1" noResize="1" noEditPoints="1" noAdjustHandles="1" noChangeArrowheads="1" noChangeShapeType="1"/>
            </p:cNvSpPr>
            <p:nvPr/>
          </p:nvSpPr>
          <p:spPr bwMode="auto">
            <a:xfrm>
              <a:off x="1424" y="2248"/>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繊維工業（繊維製品製造業を除く。）</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 name="Rectangle 25">
              <a:extLst>
                <a:ext uri="{FF2B5EF4-FFF2-40B4-BE49-F238E27FC236}">
                  <a16:creationId xmlns:a16="http://schemas.microsoft.com/office/drawing/2014/main" id="{2CA4DC7F-270E-8355-A047-9690A5BAD62F}"/>
                </a:ext>
              </a:extLst>
            </p:cNvPr>
            <p:cNvSpPr>
              <a:spLocks noGrp="1" noRot="1" noMove="1" noResize="1" noEditPoints="1" noAdjustHandles="1" noChangeArrowheads="1" noChangeShapeType="1"/>
            </p:cNvSpPr>
            <p:nvPr/>
          </p:nvSpPr>
          <p:spPr bwMode="auto">
            <a:xfrm>
              <a:off x="3184" y="2248"/>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木綿くず、羊毛くず等の天然繊維くず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 name="Rectangle 26">
              <a:extLst>
                <a:ext uri="{FF2B5EF4-FFF2-40B4-BE49-F238E27FC236}">
                  <a16:creationId xmlns:a16="http://schemas.microsoft.com/office/drawing/2014/main" id="{5401CCB8-286F-A9EF-0298-C974D49A593D}"/>
                </a:ext>
              </a:extLst>
            </p:cNvPr>
            <p:cNvSpPr>
              <a:spLocks noGrp="1" noRot="1" noMove="1" noResize="1" noEditPoints="1" noAdjustHandles="1" noChangeArrowheads="1" noChangeShapeType="1"/>
            </p:cNvSpPr>
            <p:nvPr/>
          </p:nvSpPr>
          <p:spPr bwMode="auto">
            <a:xfrm>
              <a:off x="1424" y="2444"/>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建設業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1" name="Rectangle 27">
              <a:extLst>
                <a:ext uri="{FF2B5EF4-FFF2-40B4-BE49-F238E27FC236}">
                  <a16:creationId xmlns:a16="http://schemas.microsoft.com/office/drawing/2014/main" id="{523E1D4B-CB52-2207-454C-2072084A7ACB}"/>
                </a:ext>
              </a:extLst>
            </p:cNvPr>
            <p:cNvSpPr>
              <a:spLocks noGrp="1" noRot="1" noMove="1" noResize="1" noEditPoints="1" noAdjustHandles="1" noChangeArrowheads="1" noChangeShapeType="1"/>
            </p:cNvSpPr>
            <p:nvPr/>
          </p:nvSpPr>
          <p:spPr bwMode="auto">
            <a:xfrm>
              <a:off x="3184" y="2444"/>
              <a:ext cx="115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工作物の新築、改築又は除去に伴って出る繊維くず</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32" name="Rectangle 28">
              <a:extLst>
                <a:ext uri="{FF2B5EF4-FFF2-40B4-BE49-F238E27FC236}">
                  <a16:creationId xmlns:a16="http://schemas.microsoft.com/office/drawing/2014/main" id="{CAE17E5D-4023-14F7-F450-7FB8ECBE230C}"/>
                </a:ext>
              </a:extLst>
            </p:cNvPr>
            <p:cNvSpPr>
              <a:spLocks noGrp="1" noRot="1" noMove="1" noResize="1" noEditPoints="1" noAdjustHandles="1" noChangeArrowheads="1" noChangeShapeType="1"/>
            </p:cNvSpPr>
            <p:nvPr/>
          </p:nvSpPr>
          <p:spPr bwMode="auto">
            <a:xfrm>
              <a:off x="517" y="2751"/>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動植物性残さ</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3" name="Rectangle 29">
              <a:extLst>
                <a:ext uri="{FF2B5EF4-FFF2-40B4-BE49-F238E27FC236}">
                  <a16:creationId xmlns:a16="http://schemas.microsoft.com/office/drawing/2014/main" id="{D43F6A7B-959B-732B-122D-F0FB5185230F}"/>
                </a:ext>
              </a:extLst>
            </p:cNvPr>
            <p:cNvSpPr>
              <a:spLocks noGrp="1" noRot="1" noMove="1" noResize="1" noEditPoints="1" noAdjustHandles="1" noChangeArrowheads="1" noChangeShapeType="1"/>
            </p:cNvSpPr>
            <p:nvPr/>
          </p:nvSpPr>
          <p:spPr bwMode="auto">
            <a:xfrm>
              <a:off x="1424" y="2696"/>
              <a:ext cx="87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食料品製造業、医薬品製造業、香料製</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4" name="Rectangle 30">
              <a:extLst>
                <a:ext uri="{FF2B5EF4-FFF2-40B4-BE49-F238E27FC236}">
                  <a16:creationId xmlns:a16="http://schemas.microsoft.com/office/drawing/2014/main" id="{9D737311-8F38-6707-AEF4-4F5A75D44D3F}"/>
                </a:ext>
              </a:extLst>
            </p:cNvPr>
            <p:cNvSpPr>
              <a:spLocks noGrp="1" noRot="1" noMove="1" noResize="1" noEditPoints="1" noAdjustHandles="1" noChangeArrowheads="1" noChangeShapeType="1"/>
            </p:cNvSpPr>
            <p:nvPr/>
          </p:nvSpPr>
          <p:spPr bwMode="auto">
            <a:xfrm>
              <a:off x="1424" y="2806"/>
              <a:ext cx="141"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造業</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35" name="Rectangle 31">
              <a:extLst>
                <a:ext uri="{FF2B5EF4-FFF2-40B4-BE49-F238E27FC236}">
                  <a16:creationId xmlns:a16="http://schemas.microsoft.com/office/drawing/2014/main" id="{3787E524-3A86-C949-D046-74ADC9DB3DCA}"/>
                </a:ext>
              </a:extLst>
            </p:cNvPr>
            <p:cNvSpPr>
              <a:spLocks noGrp="1" noRot="1" noMove="1" noResize="1" noEditPoints="1" noAdjustHandles="1" noChangeArrowheads="1" noChangeShapeType="1"/>
            </p:cNvSpPr>
            <p:nvPr/>
          </p:nvSpPr>
          <p:spPr bwMode="auto">
            <a:xfrm>
              <a:off x="3184" y="2640"/>
              <a:ext cx="115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原料として使用した動物や植物にかかる固形状の不</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6" name="Rectangle 32">
              <a:extLst>
                <a:ext uri="{FF2B5EF4-FFF2-40B4-BE49-F238E27FC236}">
                  <a16:creationId xmlns:a16="http://schemas.microsoft.com/office/drawing/2014/main" id="{6F980A25-1813-E483-8BB9-2D3C8A23EFF5}"/>
                </a:ext>
              </a:extLst>
            </p:cNvPr>
            <p:cNvSpPr>
              <a:spLocks noGrp="1" noRot="1" noMove="1" noResize="1" noEditPoints="1" noAdjustHandles="1" noChangeArrowheads="1" noChangeShapeType="1"/>
            </p:cNvSpPr>
            <p:nvPr/>
          </p:nvSpPr>
          <p:spPr bwMode="auto">
            <a:xfrm>
              <a:off x="3184" y="2751"/>
              <a:ext cx="115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要物（あめかす、のりかす、醸造かす、発酵かす、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7" name="Rectangle 33">
              <a:extLst>
                <a:ext uri="{FF2B5EF4-FFF2-40B4-BE49-F238E27FC236}">
                  <a16:creationId xmlns:a16="http://schemas.microsoft.com/office/drawing/2014/main" id="{5AA95354-F6CD-7BBE-CB4A-5BAA657667F0}"/>
                </a:ext>
              </a:extLst>
            </p:cNvPr>
            <p:cNvSpPr>
              <a:spLocks noGrp="1" noRot="1" noMove="1" noResize="1" noEditPoints="1" noAdjustHandles="1" noChangeArrowheads="1" noChangeShapeType="1"/>
            </p:cNvSpPr>
            <p:nvPr/>
          </p:nvSpPr>
          <p:spPr bwMode="auto">
            <a:xfrm>
              <a:off x="3184" y="2861"/>
              <a:ext cx="509"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魚・獣のあらなど）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8" name="Rectangle 34">
              <a:extLst>
                <a:ext uri="{FF2B5EF4-FFF2-40B4-BE49-F238E27FC236}">
                  <a16:creationId xmlns:a16="http://schemas.microsoft.com/office/drawing/2014/main" id="{9B2332F7-A65E-517C-DA45-8E7162190F62}"/>
                </a:ext>
              </a:extLst>
            </p:cNvPr>
            <p:cNvSpPr>
              <a:spLocks noGrp="1" noRot="1" noMove="1" noResize="1" noEditPoints="1" noAdjustHandles="1" noChangeArrowheads="1" noChangeShapeType="1"/>
            </p:cNvSpPr>
            <p:nvPr/>
          </p:nvSpPr>
          <p:spPr bwMode="auto">
            <a:xfrm>
              <a:off x="419" y="3058"/>
              <a:ext cx="417"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動物系固形不要物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9" name="Rectangle 35">
              <a:extLst>
                <a:ext uri="{FF2B5EF4-FFF2-40B4-BE49-F238E27FC236}">
                  <a16:creationId xmlns:a16="http://schemas.microsoft.com/office/drawing/2014/main" id="{C1DBD06A-1A5C-90E0-A412-99146EC9FC9D}"/>
                </a:ext>
              </a:extLst>
            </p:cNvPr>
            <p:cNvSpPr>
              <a:spLocks noGrp="1" noRot="1" noMove="1" noResize="1" noEditPoints="1" noAdjustHandles="1" noChangeArrowheads="1" noChangeShapeType="1"/>
            </p:cNvSpPr>
            <p:nvPr/>
          </p:nvSpPr>
          <p:spPr bwMode="auto">
            <a:xfrm>
              <a:off x="1424" y="3058"/>
              <a:ext cx="509"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と畜場、食鳥処理場</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0" name="Rectangle 36">
              <a:extLst>
                <a:ext uri="{FF2B5EF4-FFF2-40B4-BE49-F238E27FC236}">
                  <a16:creationId xmlns:a16="http://schemas.microsoft.com/office/drawing/2014/main" id="{4ECE73A6-C16F-B923-199F-0298E3376EF7}"/>
                </a:ext>
              </a:extLst>
            </p:cNvPr>
            <p:cNvSpPr>
              <a:spLocks noGrp="1" noRot="1" noMove="1" noResize="1" noEditPoints="1" noAdjustHandles="1" noChangeArrowheads="1" noChangeShapeType="1"/>
            </p:cNvSpPr>
            <p:nvPr/>
          </p:nvSpPr>
          <p:spPr bwMode="auto">
            <a:xfrm>
              <a:off x="3184" y="3003"/>
              <a:ext cx="115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と殺・解体した獣畜、食鳥処理をした食鳥に係る固</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1" name="Rectangle 37">
              <a:extLst>
                <a:ext uri="{FF2B5EF4-FFF2-40B4-BE49-F238E27FC236}">
                  <a16:creationId xmlns:a16="http://schemas.microsoft.com/office/drawing/2014/main" id="{89A877B2-A4D0-A981-1180-072153543CE2}"/>
                </a:ext>
              </a:extLst>
            </p:cNvPr>
            <p:cNvSpPr>
              <a:spLocks noGrp="1" noRot="1" noMove="1" noResize="1" noEditPoints="1" noAdjustHandles="1" noChangeArrowheads="1" noChangeShapeType="1"/>
            </p:cNvSpPr>
            <p:nvPr/>
          </p:nvSpPr>
          <p:spPr bwMode="auto">
            <a:xfrm>
              <a:off x="3184" y="3113"/>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形状不要物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2" name="Rectangle 38">
              <a:extLst>
                <a:ext uri="{FF2B5EF4-FFF2-40B4-BE49-F238E27FC236}">
                  <a16:creationId xmlns:a16="http://schemas.microsoft.com/office/drawing/2014/main" id="{3D6CBB31-F738-51BC-DCAA-D31AABC5EEC7}"/>
                </a:ext>
              </a:extLst>
            </p:cNvPr>
            <p:cNvSpPr>
              <a:spLocks noGrp="1" noRot="1" noMove="1" noResize="1" noEditPoints="1" noAdjustHandles="1" noChangeArrowheads="1" noChangeShapeType="1"/>
            </p:cNvSpPr>
            <p:nvPr/>
          </p:nvSpPr>
          <p:spPr bwMode="auto">
            <a:xfrm>
              <a:off x="517" y="3309"/>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000000"/>
                  </a:solidFill>
                  <a:effectLst/>
                  <a:latin typeface="HG創英角ｺﾞｼｯｸUB" panose="020B0909000000000000" pitchFamily="49" charset="-128"/>
                  <a:ea typeface="HG創英角ｺﾞｼｯｸUB" panose="020B0909000000000000" pitchFamily="49" charset="-128"/>
                </a:rPr>
                <a:t>家畜のふん尿</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43" name="Rectangle 39">
              <a:extLst>
                <a:ext uri="{FF2B5EF4-FFF2-40B4-BE49-F238E27FC236}">
                  <a16:creationId xmlns:a16="http://schemas.microsoft.com/office/drawing/2014/main" id="{A010D04E-7158-953D-4D4C-F22A5448CA98}"/>
                </a:ext>
              </a:extLst>
            </p:cNvPr>
            <p:cNvSpPr>
              <a:spLocks noGrp="1" noRot="1" noMove="1" noResize="1" noEditPoints="1" noAdjustHandles="1" noChangeArrowheads="1" noChangeShapeType="1"/>
            </p:cNvSpPr>
            <p:nvPr/>
          </p:nvSpPr>
          <p:spPr bwMode="auto">
            <a:xfrm>
              <a:off x="3184" y="3309"/>
              <a:ext cx="969"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牛、馬、豚、ニワトリ、ヤギ、羊等のふん尿</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4" name="Rectangle 40">
              <a:extLst>
                <a:ext uri="{FF2B5EF4-FFF2-40B4-BE49-F238E27FC236}">
                  <a16:creationId xmlns:a16="http://schemas.microsoft.com/office/drawing/2014/main" id="{B8E03C9C-2460-BA9C-0965-FE6B40C6AB77}"/>
                </a:ext>
              </a:extLst>
            </p:cNvPr>
            <p:cNvSpPr>
              <a:spLocks noGrp="1" noRot="1" noMove="1" noResize="1" noEditPoints="1" noAdjustHandles="1" noChangeArrowheads="1" noChangeShapeType="1"/>
            </p:cNvSpPr>
            <p:nvPr/>
          </p:nvSpPr>
          <p:spPr bwMode="auto">
            <a:xfrm>
              <a:off x="566" y="3561"/>
              <a:ext cx="325"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家畜の死体</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5" name="Rectangle 41">
              <a:extLst>
                <a:ext uri="{FF2B5EF4-FFF2-40B4-BE49-F238E27FC236}">
                  <a16:creationId xmlns:a16="http://schemas.microsoft.com/office/drawing/2014/main" id="{31E8238A-E5F5-3C53-FBDE-C89D03AA8133}"/>
                </a:ext>
              </a:extLst>
            </p:cNvPr>
            <p:cNvSpPr>
              <a:spLocks noGrp="1" noRot="1" noMove="1" noResize="1" noEditPoints="1" noAdjustHandles="1" noChangeArrowheads="1" noChangeShapeType="1"/>
            </p:cNvSpPr>
            <p:nvPr/>
          </p:nvSpPr>
          <p:spPr bwMode="auto">
            <a:xfrm>
              <a:off x="3184" y="3561"/>
              <a:ext cx="969"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牛、馬、豚、ニワトリ、ヤギ、羊等の死体</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6" name="Rectangle 42">
              <a:extLst>
                <a:ext uri="{FF2B5EF4-FFF2-40B4-BE49-F238E27FC236}">
                  <a16:creationId xmlns:a16="http://schemas.microsoft.com/office/drawing/2014/main" id="{D1C11729-FCE0-9378-E576-B3AB96083D98}"/>
                </a:ext>
              </a:extLst>
            </p:cNvPr>
            <p:cNvSpPr>
              <a:spLocks noGrp="1" noRot="1" noMove="1" noResize="1" noEditPoints="1" noAdjustHandles="1" noChangeArrowheads="1" noChangeShapeType="1"/>
            </p:cNvSpPr>
            <p:nvPr/>
          </p:nvSpPr>
          <p:spPr bwMode="auto">
            <a:xfrm>
              <a:off x="664" y="1787"/>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木くず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7" name="Rectangle 43">
              <a:extLst>
                <a:ext uri="{FF2B5EF4-FFF2-40B4-BE49-F238E27FC236}">
                  <a16:creationId xmlns:a16="http://schemas.microsoft.com/office/drawing/2014/main" id="{D40E061C-CEFC-F4D6-2635-74F88F012101}"/>
                </a:ext>
              </a:extLst>
            </p:cNvPr>
            <p:cNvSpPr>
              <a:spLocks noGrp="1" noRot="1" noMove="1" noResize="1" noEditPoints="1" noAdjustHandles="1" noChangeArrowheads="1" noChangeShapeType="1"/>
            </p:cNvSpPr>
            <p:nvPr/>
          </p:nvSpPr>
          <p:spPr bwMode="auto">
            <a:xfrm>
              <a:off x="615" y="2370"/>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繊維くず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8" name="Rectangle 44">
              <a:extLst>
                <a:ext uri="{FF2B5EF4-FFF2-40B4-BE49-F238E27FC236}">
                  <a16:creationId xmlns:a16="http://schemas.microsoft.com/office/drawing/2014/main" id="{64E46A71-3BC4-6414-F605-9792FBFF6BE1}"/>
                </a:ext>
              </a:extLst>
            </p:cNvPr>
            <p:cNvSpPr>
              <a:spLocks noGrp="1" noRot="1" noMove="1" noResize="1" noEditPoints="1" noAdjustHandles="1" noChangeArrowheads="1" noChangeShapeType="1"/>
            </p:cNvSpPr>
            <p:nvPr/>
          </p:nvSpPr>
          <p:spPr bwMode="auto">
            <a:xfrm>
              <a:off x="1424" y="3432"/>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畜産農業</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9" name="Rectangle 45">
              <a:extLst>
                <a:ext uri="{FF2B5EF4-FFF2-40B4-BE49-F238E27FC236}">
                  <a16:creationId xmlns:a16="http://schemas.microsoft.com/office/drawing/2014/main" id="{AB454081-27A5-29BC-345D-EB1932434E8D}"/>
                </a:ext>
              </a:extLst>
            </p:cNvPr>
            <p:cNvSpPr>
              <a:spLocks noGrp="1" noRot="1" noMove="1" noResize="1" noEditPoints="1" noAdjustHandles="1" noChangeArrowheads="1" noChangeShapeType="1"/>
            </p:cNvSpPr>
            <p:nvPr/>
          </p:nvSpPr>
          <p:spPr bwMode="auto">
            <a:xfrm>
              <a:off x="664" y="1161"/>
              <a:ext cx="23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rgbClr val="000000"/>
                  </a:solidFill>
                  <a:effectLst/>
                  <a:latin typeface="HG創英角ｺﾞｼｯｸUB" panose="020B0909000000000000" pitchFamily="49" charset="-128"/>
                  <a:ea typeface="HG創英角ｺﾞｼｯｸUB" panose="020B0909000000000000" pitchFamily="49" charset="-128"/>
                </a:rPr>
                <a:t>紙くず</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0" name="Line 46">
              <a:extLst>
                <a:ext uri="{FF2B5EF4-FFF2-40B4-BE49-F238E27FC236}">
                  <a16:creationId xmlns:a16="http://schemas.microsoft.com/office/drawing/2014/main" id="{1AA572B0-B9A2-0AFF-AA3C-4368B251A209}"/>
                </a:ext>
              </a:extLst>
            </p:cNvPr>
            <p:cNvSpPr>
              <a:spLocks noGrp="1" noRot="1" noMove="1" noResize="1" noEditPoints="1" noAdjustHandles="1" noChangeArrowheads="1" noChangeShapeType="1"/>
            </p:cNvSpPr>
            <p:nvPr/>
          </p:nvSpPr>
          <p:spPr bwMode="auto">
            <a:xfrm>
              <a:off x="1406" y="805"/>
              <a:ext cx="0" cy="13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Rectangle 47">
              <a:extLst>
                <a:ext uri="{FF2B5EF4-FFF2-40B4-BE49-F238E27FC236}">
                  <a16:creationId xmlns:a16="http://schemas.microsoft.com/office/drawing/2014/main" id="{928C8F03-E629-7AEE-D627-215457AD198F}"/>
                </a:ext>
              </a:extLst>
            </p:cNvPr>
            <p:cNvSpPr>
              <a:spLocks noGrp="1" noRot="1" noMove="1" noResize="1" noEditPoints="1" noAdjustHandles="1" noChangeArrowheads="1" noChangeShapeType="1"/>
            </p:cNvSpPr>
            <p:nvPr/>
          </p:nvSpPr>
          <p:spPr bwMode="auto">
            <a:xfrm>
              <a:off x="1406" y="805"/>
              <a:ext cx="6" cy="13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Line 48">
              <a:extLst>
                <a:ext uri="{FF2B5EF4-FFF2-40B4-BE49-F238E27FC236}">
                  <a16:creationId xmlns:a16="http://schemas.microsoft.com/office/drawing/2014/main" id="{1EEDB1A4-71A7-A312-E5BD-D51387AB76F5}"/>
                </a:ext>
              </a:extLst>
            </p:cNvPr>
            <p:cNvSpPr>
              <a:spLocks noGrp="1" noRot="1" noMove="1" noResize="1" noEditPoints="1" noAdjustHandles="1" noChangeArrowheads="1" noChangeShapeType="1"/>
            </p:cNvSpPr>
            <p:nvPr/>
          </p:nvSpPr>
          <p:spPr bwMode="auto">
            <a:xfrm>
              <a:off x="3166" y="805"/>
              <a:ext cx="0" cy="13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Rectangle 49">
              <a:extLst>
                <a:ext uri="{FF2B5EF4-FFF2-40B4-BE49-F238E27FC236}">
                  <a16:creationId xmlns:a16="http://schemas.microsoft.com/office/drawing/2014/main" id="{63619EAE-0BBC-5CAE-7043-65771234BE82}"/>
                </a:ext>
              </a:extLst>
            </p:cNvPr>
            <p:cNvSpPr>
              <a:spLocks noGrp="1" noRot="1" noMove="1" noResize="1" noEditPoints="1" noAdjustHandles="1" noChangeArrowheads="1" noChangeShapeType="1"/>
            </p:cNvSpPr>
            <p:nvPr/>
          </p:nvSpPr>
          <p:spPr bwMode="auto">
            <a:xfrm>
              <a:off x="3166" y="805"/>
              <a:ext cx="6" cy="13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Line 50">
              <a:extLst>
                <a:ext uri="{FF2B5EF4-FFF2-40B4-BE49-F238E27FC236}">
                  <a16:creationId xmlns:a16="http://schemas.microsoft.com/office/drawing/2014/main" id="{1FC8B306-974C-95FB-8914-B8FF5CFD9C11}"/>
                </a:ext>
              </a:extLst>
            </p:cNvPr>
            <p:cNvSpPr>
              <a:spLocks noGrp="1" noRot="1" noMove="1" noResize="1" noEditPoints="1" noAdjustHandles="1" noChangeArrowheads="1" noChangeShapeType="1"/>
            </p:cNvSpPr>
            <p:nvPr/>
          </p:nvSpPr>
          <p:spPr bwMode="auto">
            <a:xfrm>
              <a:off x="216" y="3475"/>
              <a:ext cx="1196"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Rectangle 51">
              <a:extLst>
                <a:ext uri="{FF2B5EF4-FFF2-40B4-BE49-F238E27FC236}">
                  <a16:creationId xmlns:a16="http://schemas.microsoft.com/office/drawing/2014/main" id="{8DF9A316-2368-1619-5E29-D35A3611B230}"/>
                </a:ext>
              </a:extLst>
            </p:cNvPr>
            <p:cNvSpPr>
              <a:spLocks noGrp="1" noRot="1" noMove="1" noResize="1" noEditPoints="1" noAdjustHandles="1" noChangeArrowheads="1" noChangeShapeType="1"/>
            </p:cNvSpPr>
            <p:nvPr/>
          </p:nvSpPr>
          <p:spPr bwMode="auto">
            <a:xfrm>
              <a:off x="216" y="3475"/>
              <a:ext cx="11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Rectangle 52">
              <a:extLst>
                <a:ext uri="{FF2B5EF4-FFF2-40B4-BE49-F238E27FC236}">
                  <a16:creationId xmlns:a16="http://schemas.microsoft.com/office/drawing/2014/main" id="{20713E57-BF99-77DF-5908-1B7633882593}"/>
                </a:ext>
              </a:extLst>
            </p:cNvPr>
            <p:cNvSpPr>
              <a:spLocks noGrp="1" noRot="1" noMove="1" noResize="1" noEditPoints="1" noAdjustHandles="1" noChangeArrowheads="1" noChangeShapeType="1"/>
            </p:cNvSpPr>
            <p:nvPr/>
          </p:nvSpPr>
          <p:spPr bwMode="auto">
            <a:xfrm>
              <a:off x="204" y="793"/>
              <a:ext cx="12" cy="29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Line 53">
              <a:extLst>
                <a:ext uri="{FF2B5EF4-FFF2-40B4-BE49-F238E27FC236}">
                  <a16:creationId xmlns:a16="http://schemas.microsoft.com/office/drawing/2014/main" id="{9511F93E-B0E5-6ECA-C23B-A6641402C671}"/>
                </a:ext>
              </a:extLst>
            </p:cNvPr>
            <p:cNvSpPr>
              <a:spLocks noGrp="1" noRot="1" noMove="1" noResize="1" noEditPoints="1" noAdjustHandles="1" noChangeArrowheads="1" noChangeShapeType="1"/>
            </p:cNvSpPr>
            <p:nvPr/>
          </p:nvSpPr>
          <p:spPr bwMode="auto">
            <a:xfrm>
              <a:off x="1406" y="959"/>
              <a:ext cx="0" cy="276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Rectangle 54">
              <a:extLst>
                <a:ext uri="{FF2B5EF4-FFF2-40B4-BE49-F238E27FC236}">
                  <a16:creationId xmlns:a16="http://schemas.microsoft.com/office/drawing/2014/main" id="{1ECDF61A-78A2-1A59-C4FB-C2D2107CE53C}"/>
                </a:ext>
              </a:extLst>
            </p:cNvPr>
            <p:cNvSpPr>
              <a:spLocks noGrp="1" noRot="1" noMove="1" noResize="1" noEditPoints="1" noAdjustHandles="1" noChangeArrowheads="1" noChangeShapeType="1"/>
            </p:cNvSpPr>
            <p:nvPr/>
          </p:nvSpPr>
          <p:spPr bwMode="auto">
            <a:xfrm>
              <a:off x="1406" y="959"/>
              <a:ext cx="6" cy="2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Line 55">
              <a:extLst>
                <a:ext uri="{FF2B5EF4-FFF2-40B4-BE49-F238E27FC236}">
                  <a16:creationId xmlns:a16="http://schemas.microsoft.com/office/drawing/2014/main" id="{05CF9BB4-5D97-C8DA-9260-3EBAC5B49C09}"/>
                </a:ext>
              </a:extLst>
            </p:cNvPr>
            <p:cNvSpPr>
              <a:spLocks noGrp="1" noRot="1" noMove="1" noResize="1" noEditPoints="1" noAdjustHandles="1" noChangeArrowheads="1" noChangeShapeType="1"/>
            </p:cNvSpPr>
            <p:nvPr/>
          </p:nvSpPr>
          <p:spPr bwMode="auto">
            <a:xfrm>
              <a:off x="3166" y="959"/>
              <a:ext cx="0" cy="276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Rectangle 56">
              <a:extLst>
                <a:ext uri="{FF2B5EF4-FFF2-40B4-BE49-F238E27FC236}">
                  <a16:creationId xmlns:a16="http://schemas.microsoft.com/office/drawing/2014/main" id="{C3E9B422-CAB5-D6D9-B921-FEDECACB2E4C}"/>
                </a:ext>
              </a:extLst>
            </p:cNvPr>
            <p:cNvSpPr>
              <a:spLocks noGrp="1" noRot="1" noMove="1" noResize="1" noEditPoints="1" noAdjustHandles="1" noChangeArrowheads="1" noChangeShapeType="1"/>
            </p:cNvSpPr>
            <p:nvPr/>
          </p:nvSpPr>
          <p:spPr bwMode="auto">
            <a:xfrm>
              <a:off x="3166" y="959"/>
              <a:ext cx="6" cy="2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Rectangle 57">
              <a:extLst>
                <a:ext uri="{FF2B5EF4-FFF2-40B4-BE49-F238E27FC236}">
                  <a16:creationId xmlns:a16="http://schemas.microsoft.com/office/drawing/2014/main" id="{450C08EB-AC94-1F00-3A86-D841212AB04F}"/>
                </a:ext>
              </a:extLst>
            </p:cNvPr>
            <p:cNvSpPr>
              <a:spLocks noGrp="1" noRot="1" noMove="1" noResize="1" noEditPoints="1" noAdjustHandles="1" noChangeArrowheads="1" noChangeShapeType="1"/>
            </p:cNvSpPr>
            <p:nvPr/>
          </p:nvSpPr>
          <p:spPr bwMode="auto">
            <a:xfrm>
              <a:off x="5460" y="805"/>
              <a:ext cx="12" cy="29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Rectangle 58">
              <a:extLst>
                <a:ext uri="{FF2B5EF4-FFF2-40B4-BE49-F238E27FC236}">
                  <a16:creationId xmlns:a16="http://schemas.microsoft.com/office/drawing/2014/main" id="{7EFEC420-011B-186C-98F2-82C4C4E3E507}"/>
                </a:ext>
              </a:extLst>
            </p:cNvPr>
            <p:cNvSpPr>
              <a:spLocks noGrp="1" noRot="1" noMove="1" noResize="1" noEditPoints="1" noAdjustHandles="1" noChangeArrowheads="1" noChangeShapeType="1"/>
            </p:cNvSpPr>
            <p:nvPr/>
          </p:nvSpPr>
          <p:spPr bwMode="auto">
            <a:xfrm>
              <a:off x="216" y="793"/>
              <a:ext cx="525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Line 59">
              <a:extLst>
                <a:ext uri="{FF2B5EF4-FFF2-40B4-BE49-F238E27FC236}">
                  <a16:creationId xmlns:a16="http://schemas.microsoft.com/office/drawing/2014/main" id="{30322A92-2EF8-2554-48A4-173FCC42480C}"/>
                </a:ext>
              </a:extLst>
            </p:cNvPr>
            <p:cNvSpPr>
              <a:spLocks noGrp="1" noRot="1" noMove="1" noResize="1" noEditPoints="1" noAdjustHandles="1" noChangeArrowheads="1" noChangeShapeType="1"/>
            </p:cNvSpPr>
            <p:nvPr/>
          </p:nvSpPr>
          <p:spPr bwMode="auto">
            <a:xfrm>
              <a:off x="216" y="940"/>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Rectangle 60">
              <a:extLst>
                <a:ext uri="{FF2B5EF4-FFF2-40B4-BE49-F238E27FC236}">
                  <a16:creationId xmlns:a16="http://schemas.microsoft.com/office/drawing/2014/main" id="{7FBA3CB7-CC68-727D-3073-CEA933179EC8}"/>
                </a:ext>
              </a:extLst>
            </p:cNvPr>
            <p:cNvSpPr>
              <a:spLocks noGrp="1" noRot="1" noMove="1" noResize="1" noEditPoints="1" noAdjustHandles="1" noChangeArrowheads="1" noChangeShapeType="1"/>
            </p:cNvSpPr>
            <p:nvPr/>
          </p:nvSpPr>
          <p:spPr bwMode="auto">
            <a:xfrm>
              <a:off x="216" y="940"/>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Line 61">
              <a:extLst>
                <a:ext uri="{FF2B5EF4-FFF2-40B4-BE49-F238E27FC236}">
                  <a16:creationId xmlns:a16="http://schemas.microsoft.com/office/drawing/2014/main" id="{58B5022D-2A09-26D6-AA35-E0736DC78486}"/>
                </a:ext>
              </a:extLst>
            </p:cNvPr>
            <p:cNvSpPr>
              <a:spLocks noGrp="1" noRot="1" noMove="1" noResize="1" noEditPoints="1" noAdjustHandles="1" noChangeArrowheads="1" noChangeShapeType="1"/>
            </p:cNvSpPr>
            <p:nvPr/>
          </p:nvSpPr>
          <p:spPr bwMode="auto">
            <a:xfrm>
              <a:off x="216" y="952"/>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Rectangle 62">
              <a:extLst>
                <a:ext uri="{FF2B5EF4-FFF2-40B4-BE49-F238E27FC236}">
                  <a16:creationId xmlns:a16="http://schemas.microsoft.com/office/drawing/2014/main" id="{501FBC83-749A-285B-9DCE-1BA1A110FBC5}"/>
                </a:ext>
              </a:extLst>
            </p:cNvPr>
            <p:cNvSpPr>
              <a:spLocks noGrp="1" noRot="1" noMove="1" noResize="1" noEditPoints="1" noAdjustHandles="1" noChangeArrowheads="1" noChangeShapeType="1"/>
            </p:cNvSpPr>
            <p:nvPr/>
          </p:nvSpPr>
          <p:spPr bwMode="auto">
            <a:xfrm>
              <a:off x="216" y="952"/>
              <a:ext cx="524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Line 63">
              <a:extLst>
                <a:ext uri="{FF2B5EF4-FFF2-40B4-BE49-F238E27FC236}">
                  <a16:creationId xmlns:a16="http://schemas.microsoft.com/office/drawing/2014/main" id="{3779DE0E-AA68-A92D-D5FA-4DDCEC6945F6}"/>
                </a:ext>
              </a:extLst>
            </p:cNvPr>
            <p:cNvSpPr>
              <a:spLocks noGrp="1" noRot="1" noMove="1" noResize="1" noEditPoints="1" noAdjustHandles="1" noChangeArrowheads="1" noChangeShapeType="1"/>
            </p:cNvSpPr>
            <p:nvPr/>
          </p:nvSpPr>
          <p:spPr bwMode="auto">
            <a:xfrm>
              <a:off x="1412" y="1198"/>
              <a:ext cx="404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Rectangle 64">
              <a:extLst>
                <a:ext uri="{FF2B5EF4-FFF2-40B4-BE49-F238E27FC236}">
                  <a16:creationId xmlns:a16="http://schemas.microsoft.com/office/drawing/2014/main" id="{4B041BB7-F8C6-09EC-98FA-10D64FDD00EE}"/>
                </a:ext>
              </a:extLst>
            </p:cNvPr>
            <p:cNvSpPr>
              <a:spLocks noGrp="1" noRot="1" noMove="1" noResize="1" noEditPoints="1" noAdjustHandles="1" noChangeArrowheads="1" noChangeShapeType="1"/>
            </p:cNvSpPr>
            <p:nvPr/>
          </p:nvSpPr>
          <p:spPr bwMode="auto">
            <a:xfrm>
              <a:off x="1412" y="1198"/>
              <a:ext cx="40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Line 65">
              <a:extLst>
                <a:ext uri="{FF2B5EF4-FFF2-40B4-BE49-F238E27FC236}">
                  <a16:creationId xmlns:a16="http://schemas.microsoft.com/office/drawing/2014/main" id="{ADB7CCC1-318B-267E-39DD-6107A2C19082}"/>
                </a:ext>
              </a:extLst>
            </p:cNvPr>
            <p:cNvSpPr>
              <a:spLocks noGrp="1" noRot="1" noMove="1" noResize="1" noEditPoints="1" noAdjustHandles="1" noChangeArrowheads="1" noChangeShapeType="1"/>
            </p:cNvSpPr>
            <p:nvPr/>
          </p:nvSpPr>
          <p:spPr bwMode="auto">
            <a:xfrm>
              <a:off x="216" y="1450"/>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Rectangle 66">
              <a:extLst>
                <a:ext uri="{FF2B5EF4-FFF2-40B4-BE49-F238E27FC236}">
                  <a16:creationId xmlns:a16="http://schemas.microsoft.com/office/drawing/2014/main" id="{499DB135-C462-FDD1-20C5-A70AF88834A9}"/>
                </a:ext>
              </a:extLst>
            </p:cNvPr>
            <p:cNvSpPr>
              <a:spLocks noGrp="1" noRot="1" noMove="1" noResize="1" noEditPoints="1" noAdjustHandles="1" noChangeArrowheads="1" noChangeShapeType="1"/>
            </p:cNvSpPr>
            <p:nvPr/>
          </p:nvSpPr>
          <p:spPr bwMode="auto">
            <a:xfrm>
              <a:off x="216" y="1450"/>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Line 67">
              <a:extLst>
                <a:ext uri="{FF2B5EF4-FFF2-40B4-BE49-F238E27FC236}">
                  <a16:creationId xmlns:a16="http://schemas.microsoft.com/office/drawing/2014/main" id="{2D6465CC-B2B6-9773-91A0-99F3F984E0B5}"/>
                </a:ext>
              </a:extLst>
            </p:cNvPr>
            <p:cNvSpPr>
              <a:spLocks noGrp="1" noRot="1" noMove="1" noResize="1" noEditPoints="1" noAdjustHandles="1" noChangeArrowheads="1" noChangeShapeType="1"/>
            </p:cNvSpPr>
            <p:nvPr/>
          </p:nvSpPr>
          <p:spPr bwMode="auto">
            <a:xfrm>
              <a:off x="1412" y="1812"/>
              <a:ext cx="404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Rectangle 68">
              <a:extLst>
                <a:ext uri="{FF2B5EF4-FFF2-40B4-BE49-F238E27FC236}">
                  <a16:creationId xmlns:a16="http://schemas.microsoft.com/office/drawing/2014/main" id="{F6EB7E63-D682-0E20-4E6B-D2D982F53AB6}"/>
                </a:ext>
              </a:extLst>
            </p:cNvPr>
            <p:cNvSpPr>
              <a:spLocks noGrp="1" noRot="1" noMove="1" noResize="1" noEditPoints="1" noAdjustHandles="1" noChangeArrowheads="1" noChangeShapeType="1"/>
            </p:cNvSpPr>
            <p:nvPr/>
          </p:nvSpPr>
          <p:spPr bwMode="auto">
            <a:xfrm>
              <a:off x="1412" y="1812"/>
              <a:ext cx="40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Line 69">
              <a:extLst>
                <a:ext uri="{FF2B5EF4-FFF2-40B4-BE49-F238E27FC236}">
                  <a16:creationId xmlns:a16="http://schemas.microsoft.com/office/drawing/2014/main" id="{BEC9C573-DA58-0365-1788-1D66BDBA8621}"/>
                </a:ext>
              </a:extLst>
            </p:cNvPr>
            <p:cNvSpPr>
              <a:spLocks noGrp="1" noRot="1" noMove="1" noResize="1" noEditPoints="1" noAdjustHandles="1" noChangeArrowheads="1" noChangeShapeType="1"/>
            </p:cNvSpPr>
            <p:nvPr/>
          </p:nvSpPr>
          <p:spPr bwMode="auto">
            <a:xfrm>
              <a:off x="1412" y="2063"/>
              <a:ext cx="404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Rectangle 70">
              <a:extLst>
                <a:ext uri="{FF2B5EF4-FFF2-40B4-BE49-F238E27FC236}">
                  <a16:creationId xmlns:a16="http://schemas.microsoft.com/office/drawing/2014/main" id="{B4B01C10-EDD3-5886-E7BC-AF54C7669008}"/>
                </a:ext>
              </a:extLst>
            </p:cNvPr>
            <p:cNvSpPr>
              <a:spLocks noGrp="1" noRot="1" noMove="1" noResize="1" noEditPoints="1" noAdjustHandles="1" noChangeArrowheads="1" noChangeShapeType="1"/>
            </p:cNvSpPr>
            <p:nvPr/>
          </p:nvSpPr>
          <p:spPr bwMode="auto">
            <a:xfrm>
              <a:off x="1412" y="2063"/>
              <a:ext cx="40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Line 71">
              <a:extLst>
                <a:ext uri="{FF2B5EF4-FFF2-40B4-BE49-F238E27FC236}">
                  <a16:creationId xmlns:a16="http://schemas.microsoft.com/office/drawing/2014/main" id="{1694C311-84C3-E94C-C8B5-8584E0A525CA}"/>
                </a:ext>
              </a:extLst>
            </p:cNvPr>
            <p:cNvSpPr>
              <a:spLocks noGrp="1" noRot="1" noMove="1" noResize="1" noEditPoints="1" noAdjustHandles="1" noChangeArrowheads="1" noChangeShapeType="1"/>
            </p:cNvSpPr>
            <p:nvPr/>
          </p:nvSpPr>
          <p:spPr bwMode="auto">
            <a:xfrm>
              <a:off x="216" y="2211"/>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Rectangle 72">
              <a:extLst>
                <a:ext uri="{FF2B5EF4-FFF2-40B4-BE49-F238E27FC236}">
                  <a16:creationId xmlns:a16="http://schemas.microsoft.com/office/drawing/2014/main" id="{0F40F10F-6812-6326-996F-9378622942AA}"/>
                </a:ext>
              </a:extLst>
            </p:cNvPr>
            <p:cNvSpPr>
              <a:spLocks noGrp="1" noRot="1" noMove="1" noResize="1" noEditPoints="1" noAdjustHandles="1" noChangeArrowheads="1" noChangeShapeType="1"/>
            </p:cNvSpPr>
            <p:nvPr/>
          </p:nvSpPr>
          <p:spPr bwMode="auto">
            <a:xfrm>
              <a:off x="216" y="2211"/>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Line 73">
              <a:extLst>
                <a:ext uri="{FF2B5EF4-FFF2-40B4-BE49-F238E27FC236}">
                  <a16:creationId xmlns:a16="http://schemas.microsoft.com/office/drawing/2014/main" id="{2D105729-5AC0-B288-3E73-F739D2BC92EF}"/>
                </a:ext>
              </a:extLst>
            </p:cNvPr>
            <p:cNvSpPr>
              <a:spLocks noGrp="1" noRot="1" noMove="1" noResize="1" noEditPoints="1" noAdjustHandles="1" noChangeArrowheads="1" noChangeShapeType="1"/>
            </p:cNvSpPr>
            <p:nvPr/>
          </p:nvSpPr>
          <p:spPr bwMode="auto">
            <a:xfrm>
              <a:off x="1412" y="2358"/>
              <a:ext cx="404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Rectangle 74">
              <a:extLst>
                <a:ext uri="{FF2B5EF4-FFF2-40B4-BE49-F238E27FC236}">
                  <a16:creationId xmlns:a16="http://schemas.microsoft.com/office/drawing/2014/main" id="{257E4D47-D04F-5658-467B-41158C403E09}"/>
                </a:ext>
              </a:extLst>
            </p:cNvPr>
            <p:cNvSpPr>
              <a:spLocks noGrp="1" noRot="1" noMove="1" noResize="1" noEditPoints="1" noAdjustHandles="1" noChangeArrowheads="1" noChangeShapeType="1"/>
            </p:cNvSpPr>
            <p:nvPr/>
          </p:nvSpPr>
          <p:spPr bwMode="auto">
            <a:xfrm>
              <a:off x="1412" y="2358"/>
              <a:ext cx="40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Line 75">
              <a:extLst>
                <a:ext uri="{FF2B5EF4-FFF2-40B4-BE49-F238E27FC236}">
                  <a16:creationId xmlns:a16="http://schemas.microsoft.com/office/drawing/2014/main" id="{2B15E133-52FD-FEDA-BE87-3EA402FC5B54}"/>
                </a:ext>
              </a:extLst>
            </p:cNvPr>
            <p:cNvSpPr>
              <a:spLocks noGrp="1" noRot="1" noMove="1" noResize="1" noEditPoints="1" noAdjustHandles="1" noChangeArrowheads="1" noChangeShapeType="1"/>
            </p:cNvSpPr>
            <p:nvPr/>
          </p:nvSpPr>
          <p:spPr bwMode="auto">
            <a:xfrm>
              <a:off x="216" y="2610"/>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Rectangle 76">
              <a:extLst>
                <a:ext uri="{FF2B5EF4-FFF2-40B4-BE49-F238E27FC236}">
                  <a16:creationId xmlns:a16="http://schemas.microsoft.com/office/drawing/2014/main" id="{1642C4A2-D3CF-368F-27E3-E10A1BF33B17}"/>
                </a:ext>
              </a:extLst>
            </p:cNvPr>
            <p:cNvSpPr>
              <a:spLocks noGrp="1" noRot="1" noMove="1" noResize="1" noEditPoints="1" noAdjustHandles="1" noChangeArrowheads="1" noChangeShapeType="1"/>
            </p:cNvSpPr>
            <p:nvPr/>
          </p:nvSpPr>
          <p:spPr bwMode="auto">
            <a:xfrm>
              <a:off x="216" y="2610"/>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Line 77">
              <a:extLst>
                <a:ext uri="{FF2B5EF4-FFF2-40B4-BE49-F238E27FC236}">
                  <a16:creationId xmlns:a16="http://schemas.microsoft.com/office/drawing/2014/main" id="{0A35A020-2D42-F2AA-5FDB-3F5B207C0E2C}"/>
                </a:ext>
              </a:extLst>
            </p:cNvPr>
            <p:cNvSpPr>
              <a:spLocks noGrp="1" noRot="1" noMove="1" noResize="1" noEditPoints="1" noAdjustHandles="1" noChangeArrowheads="1" noChangeShapeType="1"/>
            </p:cNvSpPr>
            <p:nvPr/>
          </p:nvSpPr>
          <p:spPr bwMode="auto">
            <a:xfrm>
              <a:off x="216" y="2972"/>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Rectangle 78">
              <a:extLst>
                <a:ext uri="{FF2B5EF4-FFF2-40B4-BE49-F238E27FC236}">
                  <a16:creationId xmlns:a16="http://schemas.microsoft.com/office/drawing/2014/main" id="{443A14E8-725B-DDAA-B2D6-E0D7CEF2B77E}"/>
                </a:ext>
              </a:extLst>
            </p:cNvPr>
            <p:cNvSpPr>
              <a:spLocks noGrp="1" noRot="1" noMove="1" noResize="1" noEditPoints="1" noAdjustHandles="1" noChangeArrowheads="1" noChangeShapeType="1"/>
            </p:cNvSpPr>
            <p:nvPr/>
          </p:nvSpPr>
          <p:spPr bwMode="auto">
            <a:xfrm>
              <a:off x="216" y="2972"/>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Line 79">
              <a:extLst>
                <a:ext uri="{FF2B5EF4-FFF2-40B4-BE49-F238E27FC236}">
                  <a16:creationId xmlns:a16="http://schemas.microsoft.com/office/drawing/2014/main" id="{5F6117AB-07AC-BF6D-13AA-B5AD74C41307}"/>
                </a:ext>
              </a:extLst>
            </p:cNvPr>
            <p:cNvSpPr>
              <a:spLocks noGrp="1" noRot="1" noMove="1" noResize="1" noEditPoints="1" noAdjustHandles="1" noChangeArrowheads="1" noChangeShapeType="1"/>
            </p:cNvSpPr>
            <p:nvPr/>
          </p:nvSpPr>
          <p:spPr bwMode="auto">
            <a:xfrm>
              <a:off x="216" y="3224"/>
              <a:ext cx="524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Rectangle 80">
              <a:extLst>
                <a:ext uri="{FF2B5EF4-FFF2-40B4-BE49-F238E27FC236}">
                  <a16:creationId xmlns:a16="http://schemas.microsoft.com/office/drawing/2014/main" id="{BDE4BCBB-9EBB-4B5E-37B9-F16F52640694}"/>
                </a:ext>
              </a:extLst>
            </p:cNvPr>
            <p:cNvSpPr>
              <a:spLocks noGrp="1" noRot="1" noMove="1" noResize="1" noEditPoints="1" noAdjustHandles="1" noChangeArrowheads="1" noChangeShapeType="1"/>
            </p:cNvSpPr>
            <p:nvPr/>
          </p:nvSpPr>
          <p:spPr bwMode="auto">
            <a:xfrm>
              <a:off x="216" y="3224"/>
              <a:ext cx="52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Line 81">
              <a:extLst>
                <a:ext uri="{FF2B5EF4-FFF2-40B4-BE49-F238E27FC236}">
                  <a16:creationId xmlns:a16="http://schemas.microsoft.com/office/drawing/2014/main" id="{4C3CF396-8341-3EE2-DA81-025827E554C8}"/>
                </a:ext>
              </a:extLst>
            </p:cNvPr>
            <p:cNvSpPr>
              <a:spLocks noGrp="1" noRot="1" noMove="1" noResize="1" noEditPoints="1" noAdjustHandles="1" noChangeArrowheads="1" noChangeShapeType="1"/>
            </p:cNvSpPr>
            <p:nvPr/>
          </p:nvSpPr>
          <p:spPr bwMode="auto">
            <a:xfrm>
              <a:off x="3172" y="3475"/>
              <a:ext cx="228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Rectangle 82">
              <a:extLst>
                <a:ext uri="{FF2B5EF4-FFF2-40B4-BE49-F238E27FC236}">
                  <a16:creationId xmlns:a16="http://schemas.microsoft.com/office/drawing/2014/main" id="{1F40AD9E-2E03-B145-6491-E710864E367C}"/>
                </a:ext>
              </a:extLst>
            </p:cNvPr>
            <p:cNvSpPr>
              <a:spLocks noGrp="1" noRot="1" noMove="1" noResize="1" noEditPoints="1" noAdjustHandles="1" noChangeArrowheads="1" noChangeShapeType="1"/>
            </p:cNvSpPr>
            <p:nvPr/>
          </p:nvSpPr>
          <p:spPr bwMode="auto">
            <a:xfrm>
              <a:off x="3172" y="3475"/>
              <a:ext cx="22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Rectangle 83">
              <a:extLst>
                <a:ext uri="{FF2B5EF4-FFF2-40B4-BE49-F238E27FC236}">
                  <a16:creationId xmlns:a16="http://schemas.microsoft.com/office/drawing/2014/main" id="{89F4CB19-3F7C-603E-4E34-B5EADBB74677}"/>
                </a:ext>
              </a:extLst>
            </p:cNvPr>
            <p:cNvSpPr>
              <a:spLocks noGrp="1" noRot="1" noMove="1" noResize="1" noEditPoints="1" noAdjustHandles="1" noChangeArrowheads="1" noChangeShapeType="1"/>
            </p:cNvSpPr>
            <p:nvPr/>
          </p:nvSpPr>
          <p:spPr bwMode="auto">
            <a:xfrm>
              <a:off x="216" y="3721"/>
              <a:ext cx="525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993596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dirty="0"/>
              <a:t>事業系一般廃棄物との区別</a:t>
            </a:r>
            <a:endParaRPr kumimoji="1" lang="ja-JP" altLang="en-US" b="1" dirty="0"/>
          </a:p>
        </p:txBody>
      </p:sp>
      <p:sp>
        <p:nvSpPr>
          <p:cNvPr id="3" name="コンテンツ プレースホルダー 2"/>
          <p:cNvSpPr>
            <a:spLocks noGrp="1"/>
          </p:cNvSpPr>
          <p:nvPr>
            <p:ph idx="1"/>
          </p:nvPr>
        </p:nvSpPr>
        <p:spPr>
          <a:xfrm>
            <a:off x="457200" y="1219202"/>
            <a:ext cx="8686800" cy="4906962"/>
          </a:xfrm>
        </p:spPr>
        <p:txBody>
          <a:bodyPr>
            <a:normAutofit lnSpcReduction="10000"/>
          </a:bodyPr>
          <a:lstStyle/>
          <a:p>
            <a:pPr marL="0" indent="0">
              <a:spcBef>
                <a:spcPts val="0"/>
              </a:spcBef>
              <a:buNone/>
            </a:pPr>
            <a:r>
              <a:rPr lang="ja-JP" altLang="en-US" sz="3000" dirty="0"/>
              <a:t>「事業由来＝すべて産業廃棄物」ではありません。</a:t>
            </a:r>
            <a:endParaRPr lang="en-US" altLang="ja-JP" sz="3000" dirty="0"/>
          </a:p>
          <a:p>
            <a:pPr marL="0" indent="0">
              <a:spcBef>
                <a:spcPts val="0"/>
              </a:spcBef>
              <a:buNone/>
            </a:pPr>
            <a:endParaRPr lang="en-US" altLang="ja-JP" sz="3000" dirty="0"/>
          </a:p>
          <a:p>
            <a:pPr marL="0" indent="0">
              <a:spcBef>
                <a:spcPts val="0"/>
              </a:spcBef>
              <a:buNone/>
            </a:pPr>
            <a:r>
              <a:rPr lang="ja-JP" altLang="en-US" sz="3000" dirty="0"/>
              <a:t>・</a:t>
            </a:r>
            <a:r>
              <a:rPr lang="ja-JP" altLang="en-US" sz="3000" dirty="0">
                <a:solidFill>
                  <a:srgbClr val="FF0000"/>
                </a:solidFill>
              </a:rPr>
              <a:t>２０品目に当てはまらない事業由来のごみ</a:t>
            </a:r>
            <a:r>
              <a:rPr lang="ja-JP" altLang="en-US" sz="3000" dirty="0"/>
              <a:t>は一般廃棄物</a:t>
            </a:r>
            <a:endParaRPr lang="en-US" altLang="ja-JP" sz="3000" dirty="0"/>
          </a:p>
          <a:p>
            <a:pPr marL="0" indent="0">
              <a:spcBef>
                <a:spcPts val="0"/>
              </a:spcBef>
              <a:buNone/>
            </a:pPr>
            <a:r>
              <a:rPr lang="ja-JP" altLang="en-US" sz="3000" dirty="0"/>
              <a:t>・</a:t>
            </a:r>
            <a:r>
              <a:rPr lang="ja-JP" altLang="en-US" sz="3000" dirty="0">
                <a:solidFill>
                  <a:srgbClr val="FF0000"/>
                </a:solidFill>
              </a:rPr>
              <a:t>紙くず・木くず・繊維くず</a:t>
            </a:r>
            <a:r>
              <a:rPr lang="ja-JP" altLang="en-US" sz="3000" dirty="0"/>
              <a:t>などは</a:t>
            </a:r>
            <a:r>
              <a:rPr lang="ja-JP" altLang="en-US" sz="3000" dirty="0">
                <a:solidFill>
                  <a:srgbClr val="FF0000"/>
                </a:solidFill>
              </a:rPr>
              <a:t>業種により取り扱いが異なる</a:t>
            </a:r>
            <a:endParaRPr lang="en-US" altLang="ja-JP" sz="3000" dirty="0"/>
          </a:p>
          <a:p>
            <a:pPr marL="0" indent="0">
              <a:spcBef>
                <a:spcPts val="0"/>
              </a:spcBef>
              <a:buNone/>
            </a:pPr>
            <a:r>
              <a:rPr lang="ja-JP" altLang="en-US" sz="3000" dirty="0"/>
              <a:t>・</a:t>
            </a:r>
            <a:r>
              <a:rPr lang="ja-JP" altLang="en-US" sz="3000" dirty="0">
                <a:solidFill>
                  <a:srgbClr val="FF0000"/>
                </a:solidFill>
              </a:rPr>
              <a:t>事務所の生活系ごみ</a:t>
            </a:r>
            <a:r>
              <a:rPr lang="ja-JP" altLang="en-US" sz="3000" dirty="0"/>
              <a:t>は一般廃棄物（区分表で初動判定）</a:t>
            </a:r>
            <a:endParaRPr lang="en-US" altLang="ja-JP" sz="3000" dirty="0"/>
          </a:p>
          <a:p>
            <a:pPr marL="0" indent="0">
              <a:spcBef>
                <a:spcPts val="0"/>
              </a:spcBef>
              <a:buNone/>
            </a:pPr>
            <a:r>
              <a:rPr lang="ja-JP" altLang="en-US" sz="3000" dirty="0"/>
              <a:t>・混在時は</a:t>
            </a:r>
            <a:r>
              <a:rPr lang="ja-JP" altLang="en-US" sz="3000" dirty="0">
                <a:solidFill>
                  <a:srgbClr val="FF0000"/>
                </a:solidFill>
              </a:rPr>
              <a:t>分別→それぞれの系統</a:t>
            </a:r>
            <a:r>
              <a:rPr lang="ja-JP" altLang="en-US" sz="3000" dirty="0"/>
              <a:t>へ</a:t>
            </a:r>
            <a:endParaRPr lang="en-US" altLang="ja-JP" sz="3000" dirty="0"/>
          </a:p>
          <a:p>
            <a:pPr marL="0" indent="0">
              <a:spcBef>
                <a:spcPts val="0"/>
              </a:spcBef>
              <a:buNone/>
            </a:pPr>
            <a:r>
              <a:rPr lang="ja-JP" altLang="en-US" sz="3000" dirty="0"/>
              <a:t>・誤区分は</a:t>
            </a:r>
            <a:r>
              <a:rPr lang="ja-JP" altLang="en-US" sz="3000" dirty="0">
                <a:solidFill>
                  <a:srgbClr val="FF0000"/>
                </a:solidFill>
              </a:rPr>
              <a:t>委託・許可・管理票</a:t>
            </a:r>
            <a:r>
              <a:rPr lang="ja-JP" altLang="en-US" sz="3000" dirty="0"/>
              <a:t>の不整合につながる</a:t>
            </a:r>
            <a:endParaRPr lang="en-US" altLang="ja-JP" sz="300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5</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362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dirty="0"/>
              <a:t>混合物と総体物の考え方</a:t>
            </a:r>
            <a:endParaRPr kumimoji="1" lang="ja-JP" altLang="en-US" b="1" dirty="0"/>
          </a:p>
        </p:txBody>
      </p:sp>
      <p:sp>
        <p:nvSpPr>
          <p:cNvPr id="3" name="コンテンツ プレースホルダー 2"/>
          <p:cNvSpPr>
            <a:spLocks noGrp="1"/>
          </p:cNvSpPr>
          <p:nvPr>
            <p:ph idx="1"/>
          </p:nvPr>
        </p:nvSpPr>
        <p:spPr>
          <a:xfrm>
            <a:off x="457200" y="1219202"/>
            <a:ext cx="8686800" cy="4906962"/>
          </a:xfrm>
        </p:spPr>
        <p:txBody>
          <a:bodyPr>
            <a:normAutofit/>
          </a:bodyPr>
          <a:lstStyle/>
          <a:p>
            <a:pPr marL="0" indent="0">
              <a:lnSpc>
                <a:spcPts val="3400"/>
              </a:lnSpc>
              <a:spcBef>
                <a:spcPts val="0"/>
              </a:spcBef>
              <a:buNone/>
            </a:pPr>
            <a:r>
              <a:rPr lang="ja-JP" altLang="en-US" sz="3000" dirty="0"/>
              <a:t>　混ざり物は</a:t>
            </a:r>
            <a:r>
              <a:rPr lang="ja-JP" altLang="en-US" sz="3000" dirty="0">
                <a:solidFill>
                  <a:srgbClr val="FF0000"/>
                </a:solidFill>
              </a:rPr>
              <a:t>分別の可否・費用・安全</a:t>
            </a:r>
            <a:r>
              <a:rPr lang="ja-JP" altLang="en-US" sz="3000" dirty="0"/>
              <a:t>で判断を整えます。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混合物</a:t>
            </a:r>
            <a:r>
              <a:rPr lang="ja-JP" altLang="en-US" sz="3000" dirty="0"/>
              <a:t>：分離が</a:t>
            </a:r>
            <a:r>
              <a:rPr lang="ja-JP" altLang="en-US" sz="3000" dirty="0">
                <a:solidFill>
                  <a:srgbClr val="FF0000"/>
                </a:solidFill>
              </a:rPr>
              <a:t>通常は困難</a:t>
            </a:r>
            <a:r>
              <a:rPr lang="ja-JP" altLang="en-US" sz="3000" dirty="0"/>
              <a:t>→混合物として扱う</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総体物</a:t>
            </a:r>
            <a:r>
              <a:rPr lang="ja-JP" altLang="en-US" sz="3000" dirty="0"/>
              <a:t>：</a:t>
            </a:r>
            <a:r>
              <a:rPr lang="ja-JP" altLang="en-US" sz="3000" spc="-150" dirty="0"/>
              <a:t>ある品目が</a:t>
            </a:r>
            <a:r>
              <a:rPr lang="ja-JP" altLang="en-US" sz="3000" spc="-150" dirty="0">
                <a:solidFill>
                  <a:srgbClr val="FF0000"/>
                </a:solidFill>
              </a:rPr>
              <a:t>圧倒的多数</a:t>
            </a:r>
            <a:r>
              <a:rPr lang="ja-JP" altLang="en-US" sz="3000" spc="-150" dirty="0"/>
              <a:t>→総体で当てはめ</a:t>
            </a:r>
            <a:endParaRPr lang="en-US" altLang="ja-JP" sz="3000" spc="-150" dirty="0"/>
          </a:p>
          <a:p>
            <a:pPr marL="0" indent="0">
              <a:lnSpc>
                <a:spcPts val="3400"/>
              </a:lnSpc>
              <a:spcBef>
                <a:spcPts val="0"/>
              </a:spcBef>
              <a:buNone/>
            </a:pPr>
            <a:r>
              <a:rPr lang="ja-JP" altLang="en-US" sz="3000" dirty="0"/>
              <a:t>・分別できる場合は</a:t>
            </a:r>
            <a:r>
              <a:rPr lang="ja-JP" altLang="en-US" sz="3000" dirty="0">
                <a:solidFill>
                  <a:srgbClr val="FF0000"/>
                </a:solidFill>
              </a:rPr>
              <a:t>安全・効率・費用</a:t>
            </a:r>
            <a:r>
              <a:rPr lang="ja-JP" altLang="en-US" sz="3000" dirty="0"/>
              <a:t>で実行可否を判断</a:t>
            </a:r>
            <a:endParaRPr lang="en-US" altLang="ja-JP" sz="3000" dirty="0"/>
          </a:p>
          <a:p>
            <a:pPr marL="0" indent="0">
              <a:lnSpc>
                <a:spcPts val="3400"/>
              </a:lnSpc>
              <a:spcBef>
                <a:spcPts val="0"/>
              </a:spcBef>
              <a:buNone/>
            </a:pPr>
            <a:r>
              <a:rPr lang="ja-JP" altLang="en-US" sz="3000" dirty="0"/>
              <a:t>・分別せず一括処理するなら</a:t>
            </a:r>
            <a:r>
              <a:rPr lang="ja-JP" altLang="en-US" sz="3000" dirty="0">
                <a:solidFill>
                  <a:srgbClr val="FF0000"/>
                </a:solidFill>
              </a:rPr>
              <a:t>受入可否と許可の整合</a:t>
            </a:r>
            <a:r>
              <a:rPr lang="ja-JP" altLang="en-US" sz="3000" dirty="0"/>
              <a:t>を再確認</a:t>
            </a:r>
            <a:endParaRPr lang="en-US" altLang="ja-JP" sz="3000" dirty="0"/>
          </a:p>
          <a:p>
            <a:pPr marL="0" indent="0">
              <a:lnSpc>
                <a:spcPts val="3400"/>
              </a:lnSpc>
              <a:spcBef>
                <a:spcPts val="0"/>
              </a:spcBef>
              <a:buNone/>
            </a:pPr>
            <a:r>
              <a:rPr lang="ja-JP" altLang="en-US" sz="3000" dirty="0"/>
              <a:t>・方針は</a:t>
            </a:r>
            <a:r>
              <a:rPr lang="ja-JP" altLang="en-US" sz="3000" dirty="0">
                <a:solidFill>
                  <a:srgbClr val="FF0000"/>
                </a:solidFill>
              </a:rPr>
              <a:t>文書で決定・保存</a:t>
            </a:r>
            <a:endParaRPr lang="en-US" altLang="ja-JP" sz="300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6</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5977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spc="300" dirty="0"/>
              <a:t>業種指定の要点</a:t>
            </a:r>
            <a:endParaRPr kumimoji="1" lang="ja-JP" altLang="en-US" b="1" spc="300" dirty="0"/>
          </a:p>
        </p:txBody>
      </p:sp>
      <p:sp>
        <p:nvSpPr>
          <p:cNvPr id="3" name="コンテンツ プレースホルダー 2"/>
          <p:cNvSpPr>
            <a:spLocks noGrp="1"/>
          </p:cNvSpPr>
          <p:nvPr>
            <p:ph idx="1"/>
          </p:nvPr>
        </p:nvSpPr>
        <p:spPr>
          <a:xfrm>
            <a:off x="457200" y="1600200"/>
            <a:ext cx="8686800" cy="4525963"/>
          </a:xfrm>
        </p:spPr>
        <p:txBody>
          <a:bodyPr>
            <a:normAutofit/>
          </a:bodyPr>
          <a:lstStyle/>
          <a:p>
            <a:pPr marL="0" indent="0">
              <a:lnSpc>
                <a:spcPts val="3400"/>
              </a:lnSpc>
              <a:spcBef>
                <a:spcPts val="0"/>
              </a:spcBef>
              <a:buNone/>
            </a:pPr>
            <a:r>
              <a:rPr lang="ja-JP" altLang="en-US" sz="3000" dirty="0"/>
              <a:t>　業種指定は</a:t>
            </a:r>
            <a:r>
              <a:rPr lang="ja-JP" altLang="en-US" sz="3000" dirty="0">
                <a:solidFill>
                  <a:srgbClr val="FF0000"/>
                </a:solidFill>
              </a:rPr>
              <a:t>見落としが多い</a:t>
            </a:r>
            <a:r>
              <a:rPr lang="ja-JP" altLang="en-US" sz="3000" dirty="0"/>
              <a:t>ため、先に確認します。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建設工事・製造・印刷・木材加工</a:t>
            </a:r>
            <a:r>
              <a:rPr lang="ja-JP" altLang="en-US" sz="3000" dirty="0"/>
              <a:t>などは要注意</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同じ紙くずでも業種により産業／一般が変わる</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下請け・委託先の工程</a:t>
            </a:r>
            <a:r>
              <a:rPr lang="ja-JP" altLang="en-US" sz="3000" dirty="0"/>
              <a:t>も業種該当性を確認</a:t>
            </a:r>
            <a:endParaRPr lang="en-US" altLang="ja-JP" sz="3000" dirty="0"/>
          </a:p>
          <a:p>
            <a:pPr marL="0" indent="0">
              <a:lnSpc>
                <a:spcPts val="3400"/>
              </a:lnSpc>
              <a:spcBef>
                <a:spcPts val="0"/>
              </a:spcBef>
              <a:buNone/>
            </a:pPr>
            <a:r>
              <a:rPr lang="ja-JP" altLang="en-US" sz="3000" dirty="0"/>
              <a:t>・</a:t>
            </a:r>
            <a:r>
              <a:rPr lang="ja-JP" altLang="en-US" sz="3000" dirty="0">
                <a:solidFill>
                  <a:srgbClr val="FF0000"/>
                </a:solidFill>
              </a:rPr>
              <a:t>元請が排出事業者</a:t>
            </a:r>
            <a:r>
              <a:rPr lang="ja-JP" altLang="en-US" sz="3000" dirty="0"/>
              <a:t>となるケースでは元請の業種で判定</a:t>
            </a:r>
            <a:endParaRPr lang="en-US" altLang="ja-JP" sz="3000" dirty="0"/>
          </a:p>
          <a:p>
            <a:pPr marL="0" indent="0">
              <a:lnSpc>
                <a:spcPts val="3400"/>
              </a:lnSpc>
              <a:spcBef>
                <a:spcPts val="0"/>
              </a:spcBef>
              <a:buNone/>
            </a:pPr>
            <a:r>
              <a:rPr lang="ja-JP" altLang="en-US" sz="3000" dirty="0"/>
              <a:t>・根拠は</a:t>
            </a:r>
            <a:r>
              <a:rPr lang="ja-JP" altLang="en-US" sz="3000" dirty="0">
                <a:solidFill>
                  <a:srgbClr val="FF0000"/>
                </a:solidFill>
              </a:rPr>
              <a:t>契約・注文書・工程表</a:t>
            </a:r>
            <a:r>
              <a:rPr lang="ja-JP" altLang="en-US" sz="3000" dirty="0"/>
              <a:t>で裏づけ</a:t>
            </a:r>
            <a:endParaRPr lang="en-US" altLang="ja-JP" sz="300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7</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225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b="1" dirty="0"/>
              <a:t>判定の実務（初動フロー）</a:t>
            </a:r>
          </a:p>
        </p:txBody>
      </p:sp>
      <p:sp>
        <p:nvSpPr>
          <p:cNvPr id="3" name="コンテンツ プレースホルダー 2"/>
          <p:cNvSpPr>
            <a:spLocks noGrp="1"/>
          </p:cNvSpPr>
          <p:nvPr>
            <p:ph idx="1"/>
          </p:nvPr>
        </p:nvSpPr>
        <p:spPr>
          <a:xfrm>
            <a:off x="457200" y="1656111"/>
            <a:ext cx="8686800" cy="4470052"/>
          </a:xfrm>
        </p:spPr>
        <p:txBody>
          <a:bodyPr>
            <a:normAutofit/>
          </a:bodyPr>
          <a:lstStyle/>
          <a:p>
            <a:pPr marL="0" indent="0">
              <a:lnSpc>
                <a:spcPts val="3400"/>
              </a:lnSpc>
              <a:spcBef>
                <a:spcPts val="0"/>
              </a:spcBef>
              <a:buNone/>
            </a:pPr>
            <a:r>
              <a:rPr kumimoji="1" lang="ja-JP" altLang="en-US" sz="3000" dirty="0"/>
              <a:t>　初動の５点を</a:t>
            </a:r>
            <a:r>
              <a:rPr kumimoji="1" lang="ja-JP" altLang="en-US" sz="3000" dirty="0">
                <a:solidFill>
                  <a:srgbClr val="FF0000"/>
                </a:solidFill>
              </a:rPr>
              <a:t>ひと目で</a:t>
            </a:r>
            <a:r>
              <a:rPr kumimoji="1" lang="ja-JP" altLang="en-US" sz="3000" dirty="0"/>
              <a:t>確認できる様式で固定します。</a:t>
            </a:r>
            <a:endParaRPr kumimoji="1" lang="en-US" altLang="ja-JP" sz="3000" dirty="0"/>
          </a:p>
          <a:p>
            <a:pPr marL="0" indent="0">
              <a:lnSpc>
                <a:spcPts val="3400"/>
              </a:lnSpc>
              <a:spcBef>
                <a:spcPts val="0"/>
              </a:spcBef>
              <a:buNone/>
            </a:pP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発生工程</a:t>
            </a:r>
            <a:r>
              <a:rPr lang="ja-JP" altLang="en-US" sz="3000" spc="-150" dirty="0"/>
              <a:t>： </a:t>
            </a:r>
            <a:r>
              <a:rPr kumimoji="1" lang="ja-JP" altLang="en-US" sz="3000" dirty="0"/>
              <a:t>図・写真つき</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物の性状</a:t>
            </a:r>
            <a:r>
              <a:rPr lang="ja-JP" altLang="en-US" sz="3000" spc="-150" dirty="0"/>
              <a:t>： </a:t>
            </a:r>
            <a:r>
              <a:rPr kumimoji="1" lang="ja-JP" altLang="en-US" sz="3000" dirty="0"/>
              <a:t>固体／液体、含水、危険性</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当てはめた品目</a:t>
            </a:r>
            <a:r>
              <a:rPr lang="ja-JP" altLang="en-US" sz="3000" spc="-150" dirty="0"/>
              <a:t>： </a:t>
            </a:r>
            <a:r>
              <a:rPr kumimoji="1" lang="ja-JP" altLang="en-US" sz="3000" dirty="0"/>
              <a:t>根拠資料を添付</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業種の該当性</a:t>
            </a:r>
            <a:r>
              <a:rPr lang="ja-JP" altLang="en-US" sz="3000" spc="-150" dirty="0"/>
              <a:t>： </a:t>
            </a:r>
            <a:r>
              <a:rPr kumimoji="1" lang="ja-JP" altLang="en-US" sz="3000" dirty="0"/>
              <a:t>指定の有無</a:t>
            </a:r>
            <a:endParaRPr kumimoji="1" lang="en-US" altLang="ja-JP" sz="3000" dirty="0"/>
          </a:p>
          <a:p>
            <a:pPr marL="0" indent="0">
              <a:lnSpc>
                <a:spcPts val="3400"/>
              </a:lnSpc>
              <a:spcBef>
                <a:spcPts val="0"/>
              </a:spcBef>
              <a:buNone/>
            </a:pPr>
            <a:r>
              <a:rPr kumimoji="1" lang="ja-JP" altLang="en-US" sz="3000" dirty="0"/>
              <a:t>・</a:t>
            </a:r>
            <a:r>
              <a:rPr kumimoji="1" lang="ja-JP" altLang="en-US" sz="3000" dirty="0">
                <a:solidFill>
                  <a:srgbClr val="FF0000"/>
                </a:solidFill>
              </a:rPr>
              <a:t>分別方針と委託先候補</a:t>
            </a:r>
            <a:r>
              <a:rPr lang="ja-JP" altLang="en-US" sz="3000" spc="-150" dirty="0"/>
              <a:t>： </a:t>
            </a:r>
            <a:r>
              <a:rPr kumimoji="1" lang="ja-JP" altLang="en-US" sz="3000" dirty="0"/>
              <a:t>許可との整合</a:t>
            </a:r>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8</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9727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44000" cy="1143000"/>
          </a:xfrm>
        </p:spPr>
        <p:txBody>
          <a:bodyPr>
            <a:normAutofit/>
          </a:bodyPr>
          <a:lstStyle/>
          <a:p>
            <a:r>
              <a:rPr kumimoji="1" lang="ja-JP" altLang="en-US" b="1" spc="-300" dirty="0"/>
              <a:t>委託・許可との整合</a:t>
            </a:r>
          </a:p>
        </p:txBody>
      </p:sp>
      <p:sp>
        <p:nvSpPr>
          <p:cNvPr id="3" name="コンテンツ プレースホルダー 2"/>
          <p:cNvSpPr>
            <a:spLocks noGrp="1"/>
          </p:cNvSpPr>
          <p:nvPr>
            <p:ph idx="1"/>
          </p:nvPr>
        </p:nvSpPr>
        <p:spPr>
          <a:xfrm>
            <a:off x="323528" y="1656111"/>
            <a:ext cx="8820472" cy="4470052"/>
          </a:xfrm>
        </p:spPr>
        <p:txBody>
          <a:bodyPr>
            <a:noAutofit/>
          </a:bodyPr>
          <a:lstStyle/>
          <a:p>
            <a:pPr marL="0" indent="0">
              <a:lnSpc>
                <a:spcPts val="3400"/>
              </a:lnSpc>
              <a:spcBef>
                <a:spcPts val="0"/>
              </a:spcBef>
              <a:buNone/>
            </a:pPr>
            <a:r>
              <a:rPr lang="ja-JP" altLang="en-US" sz="3000" dirty="0"/>
              <a:t>　品目判定は</a:t>
            </a:r>
            <a:r>
              <a:rPr lang="ja-JP" altLang="en-US" sz="3000" dirty="0">
                <a:solidFill>
                  <a:srgbClr val="FF0000"/>
                </a:solidFill>
              </a:rPr>
              <a:t>委託・許可・管理票</a:t>
            </a:r>
            <a:r>
              <a:rPr lang="ja-JP" altLang="en-US" sz="3000" dirty="0"/>
              <a:t>と一体で確認します。</a:t>
            </a:r>
            <a:endParaRPr lang="en-US" altLang="ja-JP" sz="3000" dirty="0"/>
          </a:p>
          <a:p>
            <a:pPr marL="0" indent="0">
              <a:lnSpc>
                <a:spcPts val="3400"/>
              </a:lnSpc>
              <a:spcBef>
                <a:spcPts val="0"/>
              </a:spcBef>
              <a:buNone/>
            </a:pPr>
            <a:endParaRPr lang="en-US" altLang="ja-JP" sz="3000" dirty="0"/>
          </a:p>
          <a:p>
            <a:pPr marL="0" indent="0">
              <a:lnSpc>
                <a:spcPts val="3400"/>
              </a:lnSpc>
              <a:spcBef>
                <a:spcPts val="0"/>
              </a:spcBef>
              <a:buNone/>
            </a:pPr>
            <a:r>
              <a:rPr lang="ja-JP" altLang="en-US" sz="3000" dirty="0"/>
              <a:t>・</a:t>
            </a:r>
            <a:r>
              <a:rPr lang="ja-JP" altLang="en-US" sz="3000" spc="-150" dirty="0">
                <a:solidFill>
                  <a:srgbClr val="FF0000"/>
                </a:solidFill>
              </a:rPr>
              <a:t>委託先の許可品目</a:t>
            </a:r>
            <a:r>
              <a:rPr lang="ja-JP" altLang="en-US" sz="3000" spc="-150" dirty="0"/>
              <a:t>と</a:t>
            </a:r>
            <a:r>
              <a:rPr lang="ja-JP" altLang="en-US" sz="3000" spc="-150" dirty="0">
                <a:solidFill>
                  <a:srgbClr val="FF0000"/>
                </a:solidFill>
              </a:rPr>
              <a:t>当てはめた品目</a:t>
            </a:r>
            <a:r>
              <a:rPr lang="ja-JP" altLang="en-US" sz="3000" spc="-150" dirty="0"/>
              <a:t>を一致させる</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運搬→中間処理→最終処分</a:t>
            </a:r>
            <a:r>
              <a:rPr lang="ja-JP" altLang="en-US" sz="3000" spc="-150" dirty="0"/>
              <a:t>までの流れを</a:t>
            </a:r>
            <a:r>
              <a:rPr lang="ja-JP" altLang="en-US" sz="3000" spc="-150" dirty="0">
                <a:solidFill>
                  <a:srgbClr val="FF0000"/>
                </a:solidFill>
              </a:rPr>
              <a:t>図で確認</a:t>
            </a:r>
            <a:endParaRPr lang="en-US" altLang="ja-JP" sz="3000" spc="-150" dirty="0"/>
          </a:p>
          <a:p>
            <a:pPr marL="0" indent="0">
              <a:lnSpc>
                <a:spcPts val="3400"/>
              </a:lnSpc>
              <a:spcBef>
                <a:spcPts val="0"/>
              </a:spcBef>
              <a:buNone/>
            </a:pPr>
            <a:r>
              <a:rPr lang="ja-JP" altLang="en-US" sz="3000" dirty="0"/>
              <a:t>・</a:t>
            </a:r>
            <a:r>
              <a:rPr lang="ja-JP" altLang="en-US" sz="3000" spc="-150" dirty="0">
                <a:solidFill>
                  <a:srgbClr val="FF0000"/>
                </a:solidFill>
              </a:rPr>
              <a:t>混合物の受入不可</a:t>
            </a:r>
            <a:r>
              <a:rPr lang="ja-JP" altLang="en-US" sz="3000" spc="-150" dirty="0"/>
              <a:t>施設があるため、条件を事前に確認</a:t>
            </a:r>
            <a:endParaRPr lang="en-US" altLang="ja-JP" sz="3000" spc="-150" dirty="0"/>
          </a:p>
          <a:p>
            <a:pPr marL="0" indent="0">
              <a:lnSpc>
                <a:spcPts val="3400"/>
              </a:lnSpc>
              <a:spcBef>
                <a:spcPts val="0"/>
              </a:spcBef>
              <a:buNone/>
            </a:pPr>
            <a:r>
              <a:rPr lang="ja-JP" altLang="en-US" sz="3000" dirty="0"/>
              <a:t>・</a:t>
            </a:r>
            <a:r>
              <a:rPr lang="ja-JP" altLang="en-US" sz="3000" spc="-150" dirty="0"/>
              <a:t>不整合が出たら</a:t>
            </a:r>
            <a:r>
              <a:rPr lang="ja-JP" altLang="en-US" sz="3000" spc="-150" dirty="0">
                <a:solidFill>
                  <a:srgbClr val="FF0000"/>
                </a:solidFill>
              </a:rPr>
              <a:t>判定に戻り是正→記録保存</a:t>
            </a:r>
            <a:r>
              <a:rPr lang="ja-JP" altLang="en-US" sz="3000" spc="-300" dirty="0">
                <a:solidFill>
                  <a:srgbClr val="FF0000"/>
                </a:solidFill>
              </a:rPr>
              <a:t>（５年）</a:t>
            </a:r>
            <a:endParaRPr lang="en-US" altLang="ja-JP" sz="3000" spc="-150" dirty="0"/>
          </a:p>
        </p:txBody>
      </p:sp>
      <p:sp>
        <p:nvSpPr>
          <p:cNvPr id="5" name="フッター プレースホルダー 4"/>
          <p:cNvSpPr>
            <a:spLocks noGrp="1"/>
          </p:cNvSpPr>
          <p:nvPr>
            <p:ph type="ftr" sz="quarter" idx="11"/>
          </p:nvPr>
        </p:nvSpPr>
        <p:spPr/>
        <p:txBody>
          <a:bodyPr/>
          <a:lstStyle/>
          <a:p>
            <a:r>
              <a:rPr kumimoji="1" lang="zh-TW" altLang="en-US"/>
              <a:t>作成　：　環境部 廃棄物対策課</a:t>
            </a:r>
            <a:endParaRPr kumimoji="1" lang="ja-JP" altLang="en-US"/>
          </a:p>
        </p:txBody>
      </p:sp>
      <p:sp>
        <p:nvSpPr>
          <p:cNvPr id="4" name="スライド番号プレースホルダー 3"/>
          <p:cNvSpPr>
            <a:spLocks noGrp="1"/>
          </p:cNvSpPr>
          <p:nvPr>
            <p:ph type="sldNum" sz="quarter" idx="12"/>
          </p:nvPr>
        </p:nvSpPr>
        <p:spPr/>
        <p:txBody>
          <a:bodyPr/>
          <a:lstStyle/>
          <a:p>
            <a:fld id="{B19F71B2-C08B-4251-8631-B17A6B7397F4}" type="slidenum">
              <a:rPr kumimoji="1" lang="ja-JP" altLang="en-US" smtClean="0"/>
              <a:t>9</a:t>
            </a:fld>
            <a:endParaRPr kumimoji="1" lang="ja-JP" altLang="en-US"/>
          </a:p>
        </p:txBody>
      </p:sp>
      <p:pic>
        <p:nvPicPr>
          <p:cNvPr id="6" name="Picture 2" descr="C:\Users\72016\Desktop\②基本ロゴ(元気PJなし).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6165"/>
            <a:ext cx="974725" cy="944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352944"/>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1144</TotalTime>
  <Words>3567</Words>
  <Application>Microsoft Office PowerPoint</Application>
  <PresentationFormat>画面に合わせる (4:3)</PresentationFormat>
  <Paragraphs>165</Paragraphs>
  <Slides>11</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11</vt:i4>
      </vt:variant>
    </vt:vector>
  </HeadingPairs>
  <TitlesOfParts>
    <vt:vector size="19" baseType="lpstr">
      <vt:lpstr>HG丸ｺﾞｼｯｸM-PRO</vt:lpstr>
      <vt:lpstr>HG創英角ｺﾞｼｯｸUB</vt:lpstr>
      <vt:lpstr>ＭＳ ゴシック</vt:lpstr>
      <vt:lpstr>メイリオ</vt:lpstr>
      <vt:lpstr>Arial</vt:lpstr>
      <vt:lpstr>Calibri</vt:lpstr>
      <vt:lpstr>Segoe UI</vt:lpstr>
      <vt:lpstr>1_Office ​​テーマ</vt:lpstr>
      <vt:lpstr>１０分でわかる◎ 産業廃棄物ちょっと講座</vt:lpstr>
      <vt:lpstr>産業廃棄物とは？</vt:lpstr>
      <vt:lpstr>品目の見きわめ方（前半）</vt:lpstr>
      <vt:lpstr>品目の見きわめ方（後半）</vt:lpstr>
      <vt:lpstr>事業系一般廃棄物との区別</vt:lpstr>
      <vt:lpstr>混合物と総体物の考え方</vt:lpstr>
      <vt:lpstr>業種指定の要点</vt:lpstr>
      <vt:lpstr>判定の実務（初動フロー）</vt:lpstr>
      <vt:lpstr>委託・許可との整合</vt:lpstr>
      <vt:lpstr>区分の整理</vt:lpstr>
      <vt:lpstr>PowerPoint プレゼンテーション</vt:lpstr>
    </vt:vector>
  </TitlesOfParts>
  <Company>豊田市役所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沢田　浩明</dc:creator>
  <cp:lastModifiedBy>山内　英裕</cp:lastModifiedBy>
  <cp:revision>56</cp:revision>
  <dcterms:created xsi:type="dcterms:W3CDTF">2015-10-21T01:57:29Z</dcterms:created>
  <dcterms:modified xsi:type="dcterms:W3CDTF">2026-03-17T01:23:22Z</dcterms:modified>
</cp:coreProperties>
</file>