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sldIdLst>
    <p:sldId id="256" r:id="rId2"/>
    <p:sldId id="264" r:id="rId3"/>
    <p:sldId id="288" r:id="rId4"/>
    <p:sldId id="299" r:id="rId5"/>
    <p:sldId id="301" r:id="rId6"/>
    <p:sldId id="302" r:id="rId7"/>
    <p:sldId id="304" r:id="rId8"/>
    <p:sldId id="305" r:id="rId9"/>
    <p:sldId id="308" r:id="rId10"/>
    <p:sldId id="309" r:id="rId11"/>
    <p:sldId id="310" r:id="rId12"/>
    <p:sldId id="263" r:id="rId13"/>
  </p:sldIdLst>
  <p:sldSz cx="9144000" cy="6858000" type="screen4x3"/>
  <p:notesSz cx="7104063"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3129" autoAdjust="0"/>
  </p:normalViewPr>
  <p:slideViewPr>
    <p:cSldViewPr>
      <p:cViewPr varScale="1">
        <p:scale>
          <a:sx n="58" d="100"/>
          <a:sy n="58" d="100"/>
        </p:scale>
        <p:origin x="314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3992" y="0"/>
            <a:ext cx="3078427" cy="511731"/>
          </a:xfrm>
          <a:prstGeom prst="rect">
            <a:avLst/>
          </a:prstGeom>
        </p:spPr>
        <p:txBody>
          <a:bodyPr vert="horz" lIns="99075" tIns="49538" rIns="99075" bIns="49538" rtlCol="0"/>
          <a:lstStyle>
            <a:lvl1pPr algn="r">
              <a:defRPr sz="1300"/>
            </a:lvl1pPr>
          </a:lstStyle>
          <a:p>
            <a:fld id="{65726B9F-7D95-4F2C-8241-C730CD0E87FB}"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995363" y="768350"/>
            <a:ext cx="5113337" cy="3836988"/>
          </a:xfrm>
          <a:prstGeom prst="rect">
            <a:avLst/>
          </a:prstGeom>
          <a:noFill/>
          <a:ln w="12700">
            <a:solidFill>
              <a:prstClr val="black"/>
            </a:solidFill>
          </a:ln>
        </p:spPr>
        <p:txBody>
          <a:bodyPr vert="horz" lIns="99075" tIns="49538" rIns="99075" bIns="49538" rtlCol="0" anchor="ctr"/>
          <a:lstStyle/>
          <a:p>
            <a:endParaRPr lang="ja-JP" altLang="en-US"/>
          </a:p>
        </p:txBody>
      </p:sp>
      <p:sp>
        <p:nvSpPr>
          <p:cNvPr id="5" name="ノート プレースホルダー 4"/>
          <p:cNvSpPr>
            <a:spLocks noGrp="1"/>
          </p:cNvSpPr>
          <p:nvPr>
            <p:ph type="body" sz="quarter" idx="3"/>
          </p:nvPr>
        </p:nvSpPr>
        <p:spPr>
          <a:xfrm>
            <a:off x="710407" y="4861441"/>
            <a:ext cx="5683250" cy="4605576"/>
          </a:xfrm>
          <a:prstGeom prst="rect">
            <a:avLst/>
          </a:prstGeom>
        </p:spPr>
        <p:txBody>
          <a:bodyPr vert="horz" lIns="99075" tIns="49538" rIns="99075" bIns="4953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6"/>
            <a:ext cx="3078427" cy="511731"/>
          </a:xfrm>
          <a:prstGeom prst="rect">
            <a:avLst/>
          </a:prstGeom>
        </p:spPr>
        <p:txBody>
          <a:bodyPr vert="horz" lIns="99075" tIns="49538" rIns="99075" bIns="4953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3992" y="9721106"/>
            <a:ext cx="3078427" cy="511731"/>
          </a:xfrm>
          <a:prstGeom prst="rect">
            <a:avLst/>
          </a:prstGeom>
        </p:spPr>
        <p:txBody>
          <a:bodyPr vert="horz" lIns="99075" tIns="49538" rIns="99075" bIns="49538" rtlCol="0" anchor="b"/>
          <a:lstStyle>
            <a:lvl1pPr algn="r">
              <a:defRPr sz="1300"/>
            </a:lvl1pPr>
          </a:lstStyle>
          <a:p>
            <a:fld id="{A890025B-E6B8-4F6B-82EA-7456294613E7}" type="slidenum">
              <a:rPr kumimoji="1" lang="ja-JP" altLang="en-US" smtClean="0"/>
              <a:t>‹#›</a:t>
            </a:fld>
            <a:endParaRPr kumimoji="1" lang="ja-JP" altLang="en-US"/>
          </a:p>
        </p:txBody>
      </p:sp>
    </p:spTree>
    <p:extLst>
      <p:ext uri="{BB962C8B-B14F-4D97-AF65-F5344CB8AC3E}">
        <p14:creationId xmlns:p14="http://schemas.microsoft.com/office/powerpoint/2010/main" val="308133423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今回のテーマは、</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マニフェストの正しい運用</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マニフェストは、産業廃棄物の </a:t>
            </a:r>
            <a:r>
              <a:rPr lang="ja-JP" altLang="en-US" b="1" i="0" dirty="0">
                <a:effectLst/>
                <a:latin typeface="Segoe UI" panose="020B0502040204020203" pitchFamily="34" charset="0"/>
              </a:rPr>
              <a:t>運搬→中間→最終</a:t>
            </a:r>
            <a:r>
              <a:rPr lang="ja-JP" altLang="en-US" b="0" i="0" dirty="0">
                <a:effectLst/>
                <a:latin typeface="Segoe UI" panose="020B0502040204020203" pitchFamily="34" charset="0"/>
              </a:rPr>
              <a:t> の各段階が完了した事実を、排出事業者が確実に把握するための管理票です。交付から回付、返送、保管まで一連の流れを正しく回すことで、不適正処理の未然防止と、排出事業者としての責任の履行につなが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次のスライドでは、マニフェストの目的・方式・返送と保存の基本を、紙と電子の違いも踏まえて整理します。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1</a:t>
            </a:fld>
            <a:endParaRPr kumimoji="1" lang="ja-JP" altLang="en-US"/>
          </a:p>
        </p:txBody>
      </p:sp>
    </p:spTree>
    <p:extLst>
      <p:ext uri="{BB962C8B-B14F-4D97-AF65-F5344CB8AC3E}">
        <p14:creationId xmlns:p14="http://schemas.microsoft.com/office/powerpoint/2010/main" val="2402131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本スライドでは、マニフェスト運用に関わる罰則と行政処分の要点を簡潔に確認します。紙と電子を問わず、交付、記載、保存の基本が守られていない場合は、一年以下の拘禁刑または百万円以下の罰金の範囲に当たります。</a:t>
            </a:r>
          </a:p>
          <a:p>
            <a:r>
              <a:rPr lang="ja-JP" altLang="en-US" dirty="0"/>
              <a:t>　</a:t>
            </a:r>
          </a:p>
          <a:p>
            <a:r>
              <a:rPr lang="ja-JP" altLang="en-US" dirty="0"/>
              <a:t>電子マニフェストでは、情報処理センターへの登録・報告が前提です。未報告や虚偽登録も同水準の刑事罰に該当するため、締切の管理と入力経路の確認を日常点検に組み込みます。</a:t>
            </a:r>
          </a:p>
          <a:p>
            <a:r>
              <a:rPr lang="ja-JP" altLang="en-US" dirty="0"/>
              <a:t>　</a:t>
            </a:r>
          </a:p>
          <a:p>
            <a:r>
              <a:rPr lang="ja-JP" altLang="en-US" dirty="0"/>
              <a:t>行政処分として、改善命令や措置命令の対象となる場合があります。特に措置命令に違反すると、五年以下の拘禁刑または一千万円以下の罰金、法人は三億円以下の罰金に至るため、命令の受領、期限内の履行、対応記録の保存までを標準手順として明確にし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10</a:t>
            </a:fld>
            <a:endParaRPr kumimoji="1" lang="ja-JP" altLang="en-US"/>
          </a:p>
        </p:txBody>
      </p:sp>
    </p:spTree>
    <p:extLst>
      <p:ext uri="{BB962C8B-B14F-4D97-AF65-F5344CB8AC3E}">
        <p14:creationId xmlns:p14="http://schemas.microsoft.com/office/powerpoint/2010/main" val="630459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本スライドでは、マニフェストの現場運用を受け渡しから返送、保存まで一連で点検します。まず交付時は受渡確認票を携行し、品目、数量、相手先が契約や許可情報と整合しているかをその場で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返送管理では、</a:t>
            </a:r>
            <a:r>
              <a:rPr lang="en-US" altLang="ja-JP" b="0" i="0" dirty="0">
                <a:effectLst/>
                <a:latin typeface="Segoe UI" panose="020B0502040204020203" pitchFamily="34" charset="0"/>
              </a:rPr>
              <a:t>B2</a:t>
            </a:r>
            <a:r>
              <a:rPr lang="ja-JP" altLang="en-US" b="0" i="0" dirty="0">
                <a:effectLst/>
                <a:latin typeface="Segoe UI" panose="020B0502040204020203" pitchFamily="34" charset="0"/>
              </a:rPr>
              <a:t>、</a:t>
            </a:r>
            <a:r>
              <a:rPr lang="en-US" altLang="ja-JP" b="0" i="0" dirty="0">
                <a:effectLst/>
                <a:latin typeface="Segoe UI" panose="020B0502040204020203" pitchFamily="34" charset="0"/>
              </a:rPr>
              <a:t>D</a:t>
            </a:r>
            <a:r>
              <a:rPr lang="ja-JP" altLang="en-US" b="0" i="0" dirty="0">
                <a:effectLst/>
                <a:latin typeface="Segoe UI" panose="020B0502040204020203" pitchFamily="34" charset="0"/>
              </a:rPr>
              <a:t>、</a:t>
            </a:r>
            <a:r>
              <a:rPr lang="en-US" altLang="ja-JP" b="0" i="0" dirty="0">
                <a:effectLst/>
                <a:latin typeface="Segoe UI" panose="020B0502040204020203" pitchFamily="34" charset="0"/>
              </a:rPr>
              <a:t>E</a:t>
            </a:r>
            <a:r>
              <a:rPr lang="ja-JP" altLang="en-US" b="0" i="0" dirty="0">
                <a:effectLst/>
                <a:latin typeface="Segoe UI" panose="020B0502040204020203" pitchFamily="34" charset="0"/>
              </a:rPr>
              <a:t>の期日目安に合わせてアラートを設定し、一覧で遅延の兆候を把握します。遅れが見えた時点で、相手先への照会、是正の実施、結果の記録までを同一の手順で回します。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保存は、紙の返送票と電子の記録を検索可能な形で整理し、保管期間の起算日を明確にします。定期点検で抜けや重複がないかを確認し、必要に応じて手順書と点検票を更新します。</a:t>
            </a:r>
          </a:p>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11</a:t>
            </a:fld>
            <a:endParaRPr kumimoji="1" lang="ja-JP" altLang="en-US"/>
          </a:p>
        </p:txBody>
      </p:sp>
    </p:spTree>
    <p:extLst>
      <p:ext uri="{BB962C8B-B14F-4D97-AF65-F5344CB8AC3E}">
        <p14:creationId xmlns:p14="http://schemas.microsoft.com/office/powerpoint/2010/main" val="2749003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sz="2000" b="0" i="0" dirty="0">
                <a:effectLst/>
                <a:latin typeface="Segoe UI" panose="020B0502040204020203" pitchFamily="34" charset="0"/>
              </a:rPr>
              <a:t>マニフェストは、排出事業者が処理の進捗と完了を自ら把握するための管理票であり、交付から返送確認、保存までを一連で運用することが基本です。紙と電子で運用上の性質は異なりますが、返送確認と未着時の対応という要点は共通です。</a:t>
            </a:r>
            <a:br>
              <a:rPr lang="ja-JP" altLang="en-US" sz="2000" b="0" i="0" dirty="0">
                <a:effectLst/>
                <a:latin typeface="Segoe UI" panose="020B0502040204020203" pitchFamily="34" charset="0"/>
              </a:rPr>
            </a:br>
            <a:br>
              <a:rPr lang="ja-JP" altLang="en-US" sz="2000" b="0" i="0" dirty="0">
                <a:effectLst/>
                <a:latin typeface="Segoe UI" panose="020B0502040204020203" pitchFamily="34" charset="0"/>
              </a:rPr>
            </a:br>
            <a:r>
              <a:rPr lang="ja-JP" altLang="en-US" sz="2000" b="0" i="0" dirty="0">
                <a:effectLst/>
                <a:latin typeface="Segoe UI" panose="020B0502040204020203" pitchFamily="34" charset="0"/>
              </a:rPr>
              <a:t>紙は、現場での即応性が高い一方、記載・返送・保存で人的ミスが起こりやすいため、照合欄や台帳で期限管理を定型化します。電子は、期限通知や検索、保存の面で強みがあり、未報告の把握が容易です。複数方式を併用する場合は、媒体別のルールと責任分担を社内で明確にしておきます。</a:t>
            </a:r>
            <a:br>
              <a:rPr lang="ja-JP" altLang="en-US" sz="2000" b="0" i="0" dirty="0">
                <a:effectLst/>
                <a:latin typeface="Segoe UI" panose="020B0502040204020203" pitchFamily="34" charset="0"/>
              </a:rPr>
            </a:br>
            <a:br>
              <a:rPr lang="ja-JP" altLang="en-US" sz="2000" b="0" i="0" dirty="0">
                <a:effectLst/>
                <a:latin typeface="Segoe UI" panose="020B0502040204020203" pitchFamily="34" charset="0"/>
              </a:rPr>
            </a:br>
            <a:r>
              <a:rPr lang="ja-JP" altLang="en-US" sz="2000" b="0" i="0" dirty="0">
                <a:effectLst/>
                <a:latin typeface="Segoe UI" panose="020B0502040204020203" pitchFamily="34" charset="0"/>
              </a:rPr>
              <a:t>返送管理では、</a:t>
            </a:r>
            <a:r>
              <a:rPr lang="en-US" altLang="ja-JP" sz="2000" b="0" i="0" dirty="0">
                <a:effectLst/>
                <a:latin typeface="Segoe UI" panose="020B0502040204020203" pitchFamily="34" charset="0"/>
              </a:rPr>
              <a:t>B2</a:t>
            </a:r>
            <a:r>
              <a:rPr lang="ja-JP" altLang="en-US" sz="2000" b="0" i="0" dirty="0">
                <a:effectLst/>
                <a:latin typeface="Segoe UI" panose="020B0502040204020203" pitchFamily="34" charset="0"/>
              </a:rPr>
              <a:t>票・</a:t>
            </a:r>
            <a:r>
              <a:rPr lang="en-US" altLang="ja-JP" sz="2000" b="0" i="0" dirty="0">
                <a:effectLst/>
                <a:latin typeface="Segoe UI" panose="020B0502040204020203" pitchFamily="34" charset="0"/>
              </a:rPr>
              <a:t>D</a:t>
            </a:r>
            <a:r>
              <a:rPr lang="ja-JP" altLang="en-US" sz="2000" b="0" i="0" dirty="0">
                <a:effectLst/>
                <a:latin typeface="Segoe UI" panose="020B0502040204020203" pitchFamily="34" charset="0"/>
              </a:rPr>
              <a:t>票は交付日から</a:t>
            </a:r>
            <a:r>
              <a:rPr lang="en-US" altLang="ja-JP" sz="2000" b="0" i="0" dirty="0">
                <a:effectLst/>
                <a:latin typeface="Segoe UI" panose="020B0502040204020203" pitchFamily="34" charset="0"/>
              </a:rPr>
              <a:t>90</a:t>
            </a:r>
            <a:r>
              <a:rPr lang="ja-JP" altLang="en-US" sz="2000" b="0" i="0" dirty="0">
                <a:effectLst/>
                <a:latin typeface="Segoe UI" panose="020B0502040204020203" pitchFamily="34" charset="0"/>
              </a:rPr>
              <a:t>日以内（特別管理は</a:t>
            </a:r>
            <a:r>
              <a:rPr lang="en-US" altLang="ja-JP" sz="2000" b="0" i="0" dirty="0">
                <a:effectLst/>
                <a:latin typeface="Segoe UI" panose="020B0502040204020203" pitchFamily="34" charset="0"/>
              </a:rPr>
              <a:t>60</a:t>
            </a:r>
            <a:r>
              <a:rPr lang="ja-JP" altLang="en-US" sz="2000" b="0" i="0" dirty="0">
                <a:effectLst/>
                <a:latin typeface="Segoe UI" panose="020B0502040204020203" pitchFamily="34" charset="0"/>
              </a:rPr>
              <a:t>日以内）、</a:t>
            </a:r>
            <a:r>
              <a:rPr lang="en-US" altLang="ja-JP" sz="2000" b="0" i="0" dirty="0">
                <a:effectLst/>
                <a:latin typeface="Segoe UI" panose="020B0502040204020203" pitchFamily="34" charset="0"/>
              </a:rPr>
              <a:t>E</a:t>
            </a:r>
            <a:r>
              <a:rPr lang="ja-JP" altLang="en-US" sz="2000" b="0" i="0" dirty="0">
                <a:effectLst/>
                <a:latin typeface="Segoe UI" panose="020B0502040204020203" pitchFamily="34" charset="0"/>
              </a:rPr>
              <a:t>票は</a:t>
            </a:r>
            <a:r>
              <a:rPr lang="en-US" altLang="ja-JP" sz="2000" b="0" i="0" dirty="0">
                <a:effectLst/>
                <a:latin typeface="Segoe UI" panose="020B0502040204020203" pitchFamily="34" charset="0"/>
              </a:rPr>
              <a:t>180</a:t>
            </a:r>
            <a:r>
              <a:rPr lang="ja-JP" altLang="en-US" sz="2000" b="0" i="0" dirty="0">
                <a:effectLst/>
                <a:latin typeface="Segoe UI" panose="020B0502040204020203" pitchFamily="34" charset="0"/>
              </a:rPr>
              <a:t>日以内を目安に、未着があれば直ちに状況確認し、必要に応じて措置内容等報告を提出します。処理業者側の返送・報告は、紙では原則</a:t>
            </a:r>
            <a:r>
              <a:rPr lang="en-US" altLang="ja-JP" sz="2000" b="0" i="0" dirty="0">
                <a:effectLst/>
                <a:latin typeface="Segoe UI" panose="020B0502040204020203" pitchFamily="34" charset="0"/>
              </a:rPr>
              <a:t>10</a:t>
            </a:r>
            <a:r>
              <a:rPr lang="ja-JP" altLang="en-US" sz="2000" b="0" i="0">
                <a:effectLst/>
                <a:latin typeface="Segoe UI" panose="020B0502040204020203" pitchFamily="34" charset="0"/>
              </a:rPr>
              <a:t>日以内、電子ではいわゆる三日以内が運用上の基準である点も、誤解のないよう共有します。</a:t>
            </a:r>
            <a:br>
              <a:rPr lang="ja-JP" altLang="en-US" sz="2000" b="0" i="0">
                <a:effectLst/>
                <a:latin typeface="Segoe UI" panose="020B0502040204020203" pitchFamily="34" charset="0"/>
              </a:rPr>
            </a:br>
            <a:br>
              <a:rPr lang="ja-JP" altLang="en-US" sz="2000" b="0" i="0">
                <a:effectLst/>
                <a:latin typeface="Segoe UI" panose="020B0502040204020203" pitchFamily="34" charset="0"/>
              </a:rPr>
            </a:br>
            <a:r>
              <a:rPr lang="ja-JP" altLang="en-US" sz="2000" b="0" i="0">
                <a:effectLst/>
                <a:latin typeface="Segoe UI" panose="020B0502040204020203" pitchFamily="34" charset="0"/>
              </a:rPr>
              <a:t>違反の典型は、交付の失念、記載漏れ、虚偽記載、未回収・未保存の放置です。許可の一致確認（品目・方法・区域）、書面契約の徹底、未着の期限管理、保存手順の統一、疑義がある案件の事前相談と記録化を、日常の標準手順として定着させてください。</a:t>
            </a:r>
            <a:br>
              <a:rPr lang="ja-JP" altLang="en-US" sz="2000" b="0" i="0">
                <a:effectLst/>
                <a:latin typeface="Segoe UI" panose="020B0502040204020203" pitchFamily="34" charset="0"/>
              </a:rPr>
            </a:br>
            <a:br>
              <a:rPr lang="ja-JP" altLang="en-US" sz="2000" b="0" i="0">
                <a:effectLst/>
                <a:latin typeface="Segoe UI" panose="020B0502040204020203" pitchFamily="34" charset="0"/>
              </a:rPr>
            </a:br>
            <a:r>
              <a:rPr lang="ja-JP" altLang="en-US" sz="2000" b="0" i="0">
                <a:effectLst/>
                <a:latin typeface="Segoe UI" panose="020B0502040204020203" pitchFamily="34" charset="0"/>
              </a:rPr>
              <a:t>次回は、委託契約書の不備をなくす視点から、必要記載事項と照合作業の手順を確認します。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12</a:t>
            </a:fld>
            <a:endParaRPr kumimoji="1" lang="ja-JP" altLang="en-US"/>
          </a:p>
        </p:txBody>
      </p:sp>
    </p:spTree>
    <p:extLst>
      <p:ext uri="{BB962C8B-B14F-4D97-AF65-F5344CB8AC3E}">
        <p14:creationId xmlns:p14="http://schemas.microsoft.com/office/powerpoint/2010/main" val="1163304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産業廃棄物の処理では、紙のマニフェストと電子マニフェストの違いが実務で大きく影響します。紙は現場で取り扱いやすい一方、記録漏れのリスクがあり、電子は進捗確認がしやすく、未着や遅延の把握が容易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マニフェストは、産業廃棄物が運搬され、中間処理と最終処分まで適正に進んでいることを、排出事業者が確認するための仕組みです。処理を委託する際には必ず交付し、引き渡しと同時に取り扱います。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紙のマニフェストでは、返送された伝票の確認と保管が重要です。返送が遅れている場合は、早い段階で状況を確認し、必要に応じて委託先へ照会します。電子マニフェストでは、期日管理や進捗の確認が容易であり、未報告の状況も把握しやすくな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いずれの方式でも、排出事業者は最終処分までの流れを把握し、適正に行われていることを自ら確認します。未着が見つかった場合は速やかに追跡し、必要であれば行政への相談や報告を行います。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2</a:t>
            </a:fld>
            <a:endParaRPr kumimoji="1" lang="ja-JP" altLang="en-US"/>
          </a:p>
        </p:txBody>
      </p:sp>
    </p:spTree>
    <p:extLst>
      <p:ext uri="{BB962C8B-B14F-4D97-AF65-F5344CB8AC3E}">
        <p14:creationId xmlns:p14="http://schemas.microsoft.com/office/powerpoint/2010/main" val="3492772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産業廃棄物の処理では、紙のマニフェストと電子マニフェストの構造を理解し、返送される伝票の役割を整理することが重要です。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紙の場合は七枚つづりの構成となっており、処理の進捗に応じて</a:t>
            </a:r>
            <a:r>
              <a:rPr lang="en-US" altLang="ja-JP" b="0" i="0" dirty="0">
                <a:effectLst/>
                <a:latin typeface="Segoe UI" panose="020B0502040204020203" pitchFamily="34" charset="0"/>
              </a:rPr>
              <a:t>B2</a:t>
            </a:r>
            <a:r>
              <a:rPr lang="ja-JP" altLang="en-US" b="0" i="0" dirty="0">
                <a:effectLst/>
                <a:latin typeface="Segoe UI" panose="020B0502040204020203" pitchFamily="34" charset="0"/>
              </a:rPr>
              <a:t>票、</a:t>
            </a:r>
            <a:r>
              <a:rPr lang="en-US" altLang="ja-JP" b="0" i="0" dirty="0">
                <a:effectLst/>
                <a:latin typeface="Segoe UI" panose="020B0502040204020203" pitchFamily="34" charset="0"/>
              </a:rPr>
              <a:t>D</a:t>
            </a:r>
            <a:r>
              <a:rPr lang="ja-JP" altLang="en-US" b="0" i="0" dirty="0">
                <a:effectLst/>
                <a:latin typeface="Segoe UI" panose="020B0502040204020203" pitchFamily="34" charset="0"/>
              </a:rPr>
              <a:t>票、</a:t>
            </a:r>
            <a:r>
              <a:rPr lang="en-US" altLang="ja-JP" b="0" i="0" dirty="0">
                <a:effectLst/>
                <a:latin typeface="Segoe UI" panose="020B0502040204020203" pitchFamily="34" charset="0"/>
              </a:rPr>
              <a:t>E</a:t>
            </a:r>
            <a:r>
              <a:rPr lang="ja-JP" altLang="en-US" b="0" i="0" dirty="0">
                <a:effectLst/>
                <a:latin typeface="Segoe UI" panose="020B0502040204020203" pitchFamily="34" charset="0"/>
              </a:rPr>
              <a:t>票が返送されます。返送された票を確認し、保管期限に沿って適切に管理します。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電子の場合は返送票に相当する進捗情報がデータとして反映され、未報告や遅延があれば画面上で把握できます。紙と比べて確認作業が容易であり、期日管理にも向いています。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いずれの場合も、排出事業者は最終処分までの進捗を自ら確認し、不明点があれば速やかに委託先への照会や行政への相談を行います。返送の遅延や未着を放置しないことが適正処理の基本です。</a:t>
            </a:r>
          </a:p>
          <a:p>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3</a:t>
            </a:fld>
            <a:endParaRPr kumimoji="1" lang="ja-JP" altLang="en-US"/>
          </a:p>
        </p:txBody>
      </p:sp>
    </p:spTree>
    <p:extLst>
      <p:ext uri="{BB962C8B-B14F-4D97-AF65-F5344CB8AC3E}">
        <p14:creationId xmlns:p14="http://schemas.microsoft.com/office/powerpoint/2010/main" val="350471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マニフェストの返送状況を確認することは、産業廃棄物の処理が適正に進んでいるかを把握するための基本です。返送された票の種類と役割を理解し、期日管理と合わせて確認することが重要です。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返送票は、処理の進捗に応じて排出事業者へ届きます。</a:t>
            </a:r>
            <a:r>
              <a:rPr lang="en-US" altLang="ja-JP" b="0" i="0" dirty="0">
                <a:effectLst/>
                <a:latin typeface="Segoe UI" panose="020B0502040204020203" pitchFamily="34" charset="0"/>
              </a:rPr>
              <a:t>B2</a:t>
            </a:r>
            <a:r>
              <a:rPr lang="ja-JP" altLang="en-US" b="0" i="0" dirty="0">
                <a:effectLst/>
                <a:latin typeface="Segoe UI" panose="020B0502040204020203" pitchFamily="34" charset="0"/>
              </a:rPr>
              <a:t>票は運搬終了時、</a:t>
            </a:r>
            <a:r>
              <a:rPr lang="en-US" altLang="ja-JP" b="0" i="0" dirty="0">
                <a:effectLst/>
                <a:latin typeface="Segoe UI" panose="020B0502040204020203" pitchFamily="34" charset="0"/>
              </a:rPr>
              <a:t>D</a:t>
            </a:r>
            <a:r>
              <a:rPr lang="ja-JP" altLang="en-US" b="0" i="0" dirty="0">
                <a:effectLst/>
                <a:latin typeface="Segoe UI" panose="020B0502040204020203" pitchFamily="34" charset="0"/>
              </a:rPr>
              <a:t>票は中間処理終了時、</a:t>
            </a:r>
            <a:r>
              <a:rPr lang="en-US" altLang="ja-JP" b="0" i="0" dirty="0">
                <a:effectLst/>
                <a:latin typeface="Segoe UI" panose="020B0502040204020203" pitchFamily="34" charset="0"/>
              </a:rPr>
              <a:t>E</a:t>
            </a:r>
            <a:r>
              <a:rPr lang="ja-JP" altLang="en-US" b="0" i="0" dirty="0">
                <a:effectLst/>
                <a:latin typeface="Segoe UI" panose="020B0502040204020203" pitchFamily="34" charset="0"/>
              </a:rPr>
              <a:t>票は最終処分終了時の確認に用いられます。紙のマニフェストでは、これらの返送票が確実に返ってきているかを記録に沿って確認します。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電子マニフェストでは、返送票に相当する進捗情報がシステム上で確認できます。未報告や遅延がある場合は、画面上のアラートや経過表示から把握でき、状況確認が容易です。 　 </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返送の遅れや未着が確認できた場合は、速やかに委託先へ状況を照会します。必要に応じて行政への相談を行い、未然防止と適正処理の確保につなげます。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4</a:t>
            </a:fld>
            <a:endParaRPr kumimoji="1" lang="ja-JP" altLang="en-US"/>
          </a:p>
        </p:txBody>
      </p:sp>
    </p:spTree>
    <p:extLst>
      <p:ext uri="{BB962C8B-B14F-4D97-AF65-F5344CB8AC3E}">
        <p14:creationId xmlns:p14="http://schemas.microsoft.com/office/powerpoint/2010/main" val="3492772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sz="4400" b="0" i="0" dirty="0">
                <a:effectLst/>
                <a:latin typeface="Segoe UI" panose="020B0502040204020203" pitchFamily="34" charset="0"/>
              </a:rPr>
              <a:t>このスライドでは、廃棄物の実際の流れ（運搬→中間処理→最終処分）と、各マニフェスト票（</a:t>
            </a:r>
            <a:r>
              <a:rPr lang="en-US" altLang="ja-JP" sz="4400" b="0" i="0" dirty="0">
                <a:effectLst/>
                <a:latin typeface="Segoe UI" panose="020B0502040204020203" pitchFamily="34" charset="0"/>
              </a:rPr>
              <a:t>B</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C</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D</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E</a:t>
            </a:r>
            <a:r>
              <a:rPr lang="ja-JP" altLang="en-US" sz="4400" b="0" i="0" dirty="0">
                <a:effectLst/>
                <a:latin typeface="Segoe UI" panose="020B0502040204020203" pitchFamily="34" charset="0"/>
              </a:rPr>
              <a:t>）の戻り先・戻り時点を対応づけて確認します。アニメーションに合わせて、どの票が誰に戻るのかを段階的に把握します。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廃棄物とマニフェスト（</a:t>
            </a:r>
            <a:r>
              <a:rPr lang="en-US" altLang="ja-JP" sz="4400" b="0" i="0" dirty="0">
                <a:effectLst/>
                <a:latin typeface="Segoe UI" panose="020B0502040204020203" pitchFamily="34" charset="0"/>
              </a:rPr>
              <a:t>B</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C</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D</a:t>
            </a:r>
            <a:r>
              <a:rPr lang="ja-JP" altLang="en-US" sz="4400" b="0" i="0" dirty="0">
                <a:effectLst/>
                <a:latin typeface="Segoe UI" panose="020B0502040204020203" pitchFamily="34" charset="0"/>
              </a:rPr>
              <a:t>）が中間処理業者へ渡ります。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運搬が終了し、</a:t>
            </a:r>
            <a:r>
              <a:rPr lang="en-US" altLang="ja-JP" sz="4400" b="0" i="0" dirty="0">
                <a:effectLst/>
                <a:latin typeface="Segoe UI" panose="020B0502040204020203" pitchFamily="34" charset="0"/>
              </a:rPr>
              <a:t>B</a:t>
            </a:r>
            <a:r>
              <a:rPr lang="ja-JP" altLang="en-US" sz="4400" b="0" i="0" dirty="0">
                <a:effectLst/>
                <a:latin typeface="Segoe UI" panose="020B0502040204020203" pitchFamily="34" charset="0"/>
              </a:rPr>
              <a:t>票が排出事業者に戻ります。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中間処理が終了し、</a:t>
            </a:r>
            <a:r>
              <a:rPr lang="en-US" altLang="ja-JP" sz="4400" b="0" i="0" dirty="0">
                <a:effectLst/>
                <a:latin typeface="Segoe UI" panose="020B0502040204020203" pitchFamily="34" charset="0"/>
              </a:rPr>
              <a:t>C</a:t>
            </a:r>
            <a:r>
              <a:rPr lang="ja-JP" altLang="en-US" sz="4400" b="0" i="0" dirty="0">
                <a:effectLst/>
                <a:latin typeface="Segoe UI" panose="020B0502040204020203" pitchFamily="34" charset="0"/>
              </a:rPr>
              <a:t>票が排出事業者に戻ります。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中間処理業者から二次マニフェストが新たに交付されます。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二次の運搬が終了すると、交付元の中間処理業者に</a:t>
            </a:r>
            <a:r>
              <a:rPr lang="en-US" altLang="ja-JP" sz="4400" b="0" i="0" dirty="0">
                <a:effectLst/>
                <a:latin typeface="Segoe UI" panose="020B0502040204020203" pitchFamily="34" charset="0"/>
              </a:rPr>
              <a:t>B</a:t>
            </a:r>
            <a:r>
              <a:rPr lang="ja-JP" altLang="en-US" sz="4400" b="0" i="0" dirty="0">
                <a:effectLst/>
                <a:latin typeface="Segoe UI" panose="020B0502040204020203" pitchFamily="34" charset="0"/>
              </a:rPr>
              <a:t>票が戻ります。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二次の最終処分が終了すると、</a:t>
            </a:r>
            <a:r>
              <a:rPr lang="en-US" altLang="ja-JP" sz="4400" b="0" i="0" dirty="0">
                <a:effectLst/>
                <a:latin typeface="Segoe UI" panose="020B0502040204020203" pitchFamily="34" charset="0"/>
              </a:rPr>
              <a:t>C</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D</a:t>
            </a:r>
            <a:r>
              <a:rPr lang="ja-JP" altLang="en-US" sz="4400" b="0" i="0" dirty="0">
                <a:effectLst/>
                <a:latin typeface="Segoe UI" panose="020B0502040204020203" pitchFamily="34" charset="0"/>
              </a:rPr>
              <a:t>・</a:t>
            </a:r>
            <a:r>
              <a:rPr lang="en-US" altLang="ja-JP" sz="4400" b="0" i="0" dirty="0">
                <a:effectLst/>
                <a:latin typeface="Segoe UI" panose="020B0502040204020203" pitchFamily="34" charset="0"/>
              </a:rPr>
              <a:t>E</a:t>
            </a:r>
            <a:r>
              <a:rPr lang="ja-JP" altLang="en-US" sz="4400" b="0" i="0" dirty="0">
                <a:effectLst/>
                <a:latin typeface="Segoe UI" panose="020B0502040204020203" pitchFamily="34" charset="0"/>
              </a:rPr>
              <a:t>票が中間処理業者に戻ります。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中間処理業者から</a:t>
            </a:r>
            <a:r>
              <a:rPr lang="en-US" altLang="ja-JP" sz="4400" b="0" i="0" dirty="0">
                <a:effectLst/>
                <a:latin typeface="Segoe UI" panose="020B0502040204020203" pitchFamily="34" charset="0"/>
              </a:rPr>
              <a:t>E</a:t>
            </a:r>
            <a:r>
              <a:rPr lang="ja-JP" altLang="en-US" sz="4400" b="0" i="0" dirty="0">
                <a:effectLst/>
                <a:latin typeface="Segoe UI" panose="020B0502040204020203" pitchFamily="34" charset="0"/>
              </a:rPr>
              <a:t>票が排出事業者に戻ります。</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a:t>
            </a:r>
            <a:endParaRPr lang="en-US" altLang="ja-JP" sz="4400" b="0" i="0" dirty="0">
              <a:effectLst/>
              <a:latin typeface="Segoe UI" panose="020B0502040204020203" pitchFamily="34" charset="0"/>
            </a:endParaRPr>
          </a:p>
          <a:p>
            <a:pPr fontAlgn="t"/>
            <a:r>
              <a:rPr lang="ja-JP" altLang="en-US" sz="4400" b="0" i="0" dirty="0">
                <a:effectLst/>
                <a:latin typeface="Segoe UI" panose="020B0502040204020203" pitchFamily="34" charset="0"/>
              </a:rPr>
              <a:t>排出事業者は、戻ってきた</a:t>
            </a:r>
            <a:r>
              <a:rPr lang="en-US" altLang="ja-JP" sz="4400" b="0" i="0" dirty="0">
                <a:effectLst/>
                <a:latin typeface="Segoe UI" panose="020B0502040204020203" pitchFamily="34" charset="0"/>
              </a:rPr>
              <a:t>E</a:t>
            </a:r>
            <a:r>
              <a:rPr lang="ja-JP" altLang="en-US" sz="4400" b="0" i="0" dirty="0">
                <a:effectLst/>
                <a:latin typeface="Segoe UI" panose="020B0502040204020203" pitchFamily="34" charset="0"/>
              </a:rPr>
              <a:t>票まで確認し、所定期間の保管を行います。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5</a:t>
            </a:fld>
            <a:endParaRPr kumimoji="1" lang="ja-JP" altLang="en-US"/>
          </a:p>
        </p:txBody>
      </p:sp>
    </p:spTree>
    <p:extLst>
      <p:ext uri="{BB962C8B-B14F-4D97-AF65-F5344CB8AC3E}">
        <p14:creationId xmlns:p14="http://schemas.microsoft.com/office/powerpoint/2010/main" val="985674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マニフェストは、運搬から中間処理、最終処分までの各段階が適正に完了したことを、排出事業者が自ら把握するための管理票です。引き渡しと同時に交付し、返送や記録の確認を運用に組み込みます。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紙のマニフェストでは、</a:t>
            </a:r>
            <a:r>
              <a:rPr lang="en-US" altLang="ja-JP" b="0" i="0" dirty="0">
                <a:effectLst/>
                <a:latin typeface="Segoe UI" panose="020B0502040204020203" pitchFamily="34" charset="0"/>
              </a:rPr>
              <a:t>B2</a:t>
            </a:r>
            <a:r>
              <a:rPr lang="ja-JP" altLang="en-US" b="0" i="0" dirty="0">
                <a:effectLst/>
                <a:latin typeface="Segoe UI" panose="020B0502040204020203" pitchFamily="34" charset="0"/>
              </a:rPr>
              <a:t>票（運搬終了）、</a:t>
            </a:r>
            <a:r>
              <a:rPr lang="en-US" altLang="ja-JP" b="0" i="0" dirty="0">
                <a:effectLst/>
                <a:latin typeface="Segoe UI" panose="020B0502040204020203" pitchFamily="34" charset="0"/>
              </a:rPr>
              <a:t>D</a:t>
            </a:r>
            <a:r>
              <a:rPr lang="ja-JP" altLang="en-US" b="0" i="0" dirty="0">
                <a:effectLst/>
                <a:latin typeface="Segoe UI" panose="020B0502040204020203" pitchFamily="34" charset="0"/>
              </a:rPr>
              <a:t>票（中間処理終了）、</a:t>
            </a:r>
            <a:r>
              <a:rPr lang="en-US" altLang="ja-JP" b="0" i="0" dirty="0">
                <a:effectLst/>
                <a:latin typeface="Segoe UI" panose="020B0502040204020203" pitchFamily="34" charset="0"/>
              </a:rPr>
              <a:t>E</a:t>
            </a:r>
            <a:r>
              <a:rPr lang="ja-JP" altLang="en-US" b="0" i="0" dirty="0">
                <a:effectLst/>
                <a:latin typeface="Segoe UI" panose="020B0502040204020203" pitchFamily="34" charset="0"/>
              </a:rPr>
              <a:t>票（最終処分終了）の返送状況を期日で管理します。返送が遅れている場合は、原因を確認し、必要に応じて委託先へ照会します。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電子マニフェストでは、未報告や遅延をシステム上で把握できます。期日アラートや進捗表示を用い、未着を早期に検出して対応します。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返送期日の目安は、</a:t>
            </a:r>
            <a:r>
              <a:rPr lang="en-US" altLang="ja-JP" b="0" i="0" dirty="0">
                <a:effectLst/>
                <a:latin typeface="Segoe UI" panose="020B0502040204020203" pitchFamily="34" charset="0"/>
              </a:rPr>
              <a:t>D</a:t>
            </a:r>
            <a:r>
              <a:rPr lang="ja-JP" altLang="en-US" b="0" i="0" dirty="0">
                <a:effectLst/>
                <a:latin typeface="Segoe UI" panose="020B0502040204020203" pitchFamily="34" charset="0"/>
              </a:rPr>
              <a:t>票が</a:t>
            </a:r>
            <a:r>
              <a:rPr lang="en-US" altLang="ja-JP" b="0" i="0" dirty="0">
                <a:effectLst/>
                <a:latin typeface="Segoe UI" panose="020B0502040204020203" pitchFamily="34" charset="0"/>
              </a:rPr>
              <a:t>90</a:t>
            </a:r>
            <a:r>
              <a:rPr lang="ja-JP" altLang="en-US" b="0" i="0" dirty="0">
                <a:effectLst/>
                <a:latin typeface="Segoe UI" panose="020B0502040204020203" pitchFamily="34" charset="0"/>
              </a:rPr>
              <a:t>日以内、</a:t>
            </a:r>
            <a:r>
              <a:rPr lang="en-US" altLang="ja-JP" b="0" i="0" dirty="0">
                <a:effectLst/>
                <a:latin typeface="Segoe UI" panose="020B0502040204020203" pitchFamily="34" charset="0"/>
              </a:rPr>
              <a:t>E</a:t>
            </a:r>
            <a:r>
              <a:rPr lang="ja-JP" altLang="en-US" b="0" i="0" dirty="0">
                <a:effectLst/>
                <a:latin typeface="Segoe UI" panose="020B0502040204020203" pitchFamily="34" charset="0"/>
              </a:rPr>
              <a:t>票が</a:t>
            </a:r>
            <a:r>
              <a:rPr lang="en-US" altLang="ja-JP" b="0" i="0" dirty="0">
                <a:effectLst/>
                <a:latin typeface="Segoe UI" panose="020B0502040204020203" pitchFamily="34" charset="0"/>
              </a:rPr>
              <a:t>180</a:t>
            </a:r>
            <a:r>
              <a:rPr lang="ja-JP" altLang="en-US" b="0" i="0" dirty="0">
                <a:effectLst/>
                <a:latin typeface="Segoe UI" panose="020B0502040204020203" pitchFamily="34" charset="0"/>
              </a:rPr>
              <a:t>日以内、特別管理産業廃棄物は</a:t>
            </a:r>
            <a:r>
              <a:rPr lang="en-US" altLang="ja-JP" b="0" i="0" dirty="0">
                <a:effectLst/>
                <a:latin typeface="Segoe UI" panose="020B0502040204020203" pitchFamily="34" charset="0"/>
              </a:rPr>
              <a:t>60</a:t>
            </a:r>
            <a:r>
              <a:rPr lang="ja-JP" altLang="en-US" b="0" i="0" dirty="0">
                <a:effectLst/>
                <a:latin typeface="Segoe UI" panose="020B0502040204020203" pitchFamily="34" charset="0"/>
              </a:rPr>
              <a:t>日以内です。期日を過ぎても返送がない場合は、状況の追跡と必要な報告を行います。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返送後の伝票や電子記録は</a:t>
            </a:r>
            <a:r>
              <a:rPr lang="en-US" altLang="ja-JP" b="0" i="0" dirty="0">
                <a:effectLst/>
                <a:latin typeface="Segoe UI" panose="020B0502040204020203" pitchFamily="34" charset="0"/>
              </a:rPr>
              <a:t>5</a:t>
            </a:r>
            <a:r>
              <a:rPr lang="ja-JP" altLang="en-US" b="0" i="0" dirty="0">
                <a:effectLst/>
                <a:latin typeface="Segoe UI" panose="020B0502040204020203" pitchFamily="34" charset="0"/>
              </a:rPr>
              <a:t>年間保管します。紙・電子の別にかかわらず、起算日を明確にし、検索しやすい形で整理します。</a:t>
            </a: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6</a:t>
            </a:fld>
            <a:endParaRPr kumimoji="1" lang="ja-JP" altLang="en-US"/>
          </a:p>
        </p:txBody>
      </p:sp>
    </p:spTree>
    <p:extLst>
      <p:ext uri="{BB962C8B-B14F-4D97-AF65-F5344CB8AC3E}">
        <p14:creationId xmlns:p14="http://schemas.microsoft.com/office/powerpoint/2010/main" val="3492772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電子マニフェストは、排出事業者、収集運搬業者、処分業者の三者が情報処理センターを介してデータをやり取りし、運搬から最終処分までの進捗をオンラインで確認できる仕組みです。紙に比べ、未報告や遅延の把握が容易で、期日管理や検索・集計にも向いて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導入・運用にあたっては、三者が同時に電子システムへ加入していることが前提となります。やむを得ない事情で電子が使えない場合は、一時的に紙で代替し、復旧後に速やかに電子登録で整合させます。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電子運用では、未報告アラートや進捗照会の機能を活用し、返送状況をタイムリーに確認します。紙のような伝票の受け渡しや郵送を伴わないため、紛失や記載漏れのリスクを低減できます。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なお、紙と電子を併用する際は、紙で交付した分のみ年次報告が必要になります。運用ルールを社内で統一し、媒体ごとの確認・保管の手順を明確にしておきます。</a:t>
            </a:r>
          </a:p>
        </p:txBody>
      </p:sp>
      <p:sp>
        <p:nvSpPr>
          <p:cNvPr id="4" name="スライド番号プレースホルダー 3"/>
          <p:cNvSpPr>
            <a:spLocks noGrp="1"/>
          </p:cNvSpPr>
          <p:nvPr>
            <p:ph type="sldNum" sz="quarter" idx="5"/>
          </p:nvPr>
        </p:nvSpPr>
        <p:spPr/>
        <p:txBody>
          <a:bodyPr/>
          <a:lstStyle/>
          <a:p>
            <a:fld id="{A890025B-E6B8-4F6B-82EA-7456294613E7}" type="slidenum">
              <a:rPr kumimoji="1" lang="ja-JP" altLang="en-US" smtClean="0"/>
              <a:t>7</a:t>
            </a:fld>
            <a:endParaRPr kumimoji="1" lang="ja-JP" altLang="en-US"/>
          </a:p>
        </p:txBody>
      </p:sp>
    </p:spTree>
    <p:extLst>
      <p:ext uri="{BB962C8B-B14F-4D97-AF65-F5344CB8AC3E}">
        <p14:creationId xmlns:p14="http://schemas.microsoft.com/office/powerpoint/2010/main" val="2039606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電子マニフェストは、期日通知や検索・集計、保管の自動化により、未着や遅延の把握と是正が行いやすい方式です。豊田市では電子マニフェストの利用を推奨しており、基本は電子を優先します。</a:t>
            </a:r>
          </a:p>
          <a:p>
            <a:r>
              <a:rPr lang="ja-JP" altLang="en-US" dirty="0"/>
              <a:t>　</a:t>
            </a:r>
          </a:p>
          <a:p>
            <a:r>
              <a:rPr lang="ja-JP" altLang="en-US" dirty="0"/>
              <a:t>やむを得ない事情で電子が使えない場合のみ紙で代替し、復旧後は速やかに電子へ整合させます。紙は現場即応の柔軟性がある一方、記載漏れや未回収、保管漏れのリスクが相対的に高くなります。電子運用では未報告の検知や進捗照会を活用し、返送状況をタイムリーに確認します。</a:t>
            </a:r>
          </a:p>
          <a:p>
            <a:r>
              <a:rPr lang="ja-JP" altLang="en-US" dirty="0"/>
              <a:t>　</a:t>
            </a:r>
          </a:p>
          <a:p>
            <a:r>
              <a:rPr lang="ja-JP" altLang="en-US" dirty="0"/>
              <a:t>紙と電子を併用する場合は、紙で交付した分のみ年次報告が必要です。媒体ごとの確認・保管手順が混在しないよう、社内ルールを統一し、点検記録の様式もあらかじめ決めて運用します。</a:t>
            </a:r>
          </a:p>
        </p:txBody>
      </p:sp>
      <p:sp>
        <p:nvSpPr>
          <p:cNvPr id="4" name="スライド番号プレースホルダー 3"/>
          <p:cNvSpPr>
            <a:spLocks noGrp="1"/>
          </p:cNvSpPr>
          <p:nvPr>
            <p:ph type="sldNum" sz="quarter" idx="5"/>
          </p:nvPr>
        </p:nvSpPr>
        <p:spPr/>
        <p:txBody>
          <a:bodyPr/>
          <a:lstStyle/>
          <a:p>
            <a:fld id="{A890025B-E6B8-4F6B-82EA-7456294613E7}" type="slidenum">
              <a:rPr kumimoji="1" lang="ja-JP" altLang="en-US" smtClean="0"/>
              <a:t>8</a:t>
            </a:fld>
            <a:endParaRPr kumimoji="1" lang="ja-JP" altLang="en-US"/>
          </a:p>
        </p:txBody>
      </p:sp>
    </p:spTree>
    <p:extLst>
      <p:ext uri="{BB962C8B-B14F-4D97-AF65-F5344CB8AC3E}">
        <p14:creationId xmlns:p14="http://schemas.microsoft.com/office/powerpoint/2010/main" val="3262200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入出口の基準を標準化し、委託内容と許可内容の一致、マニフェストの同時交付、返送の期日管理、未着の追跡、記録の</a:t>
            </a:r>
            <a:r>
              <a:rPr lang="en-US" altLang="ja-JP" dirty="0"/>
              <a:t>5</a:t>
            </a:r>
            <a:r>
              <a:rPr lang="ja-JP" altLang="en-US" dirty="0"/>
              <a:t>年間保管を日常運用に組み込みます</a:t>
            </a:r>
            <a:r>
              <a:rPr lang="en-US" altLang="ja-JP" dirty="0"/>
              <a:t>.</a:t>
            </a:r>
          </a:p>
          <a:p>
            <a:br>
              <a:rPr lang="en-US" altLang="ja-JP" dirty="0"/>
            </a:br>
            <a:r>
              <a:rPr lang="ja-JP" altLang="en-US" dirty="0"/>
              <a:t>不整合や遅延を見つけた場合は、原因を確認し、必要な是正を速やかに実施します。是正内容と時期は記録に残し、同様の事象が生じないよう手順を見直します。</a:t>
            </a:r>
          </a:p>
          <a:p>
            <a:br>
              <a:rPr lang="ja-JP" altLang="en-US" dirty="0"/>
            </a:br>
            <a:r>
              <a:rPr lang="ja-JP" altLang="en-US" dirty="0"/>
              <a:t>判断に迷う案件や長期化する未着がある場合は、所管行政への相談を検討します。運用ルールは社内で統一し、点検や記録の様式も明確にしておきます。</a:t>
            </a:r>
          </a:p>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A890025B-E6B8-4F6B-82EA-7456294613E7}" type="slidenum">
              <a:rPr kumimoji="1" lang="ja-JP" altLang="en-US" smtClean="0"/>
              <a:t>9</a:t>
            </a:fld>
            <a:endParaRPr kumimoji="1" lang="ja-JP" altLang="en-US"/>
          </a:p>
        </p:txBody>
      </p:sp>
    </p:spTree>
    <p:extLst>
      <p:ext uri="{BB962C8B-B14F-4D97-AF65-F5344CB8AC3E}">
        <p14:creationId xmlns:p14="http://schemas.microsoft.com/office/powerpoint/2010/main" val="639531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3692BC-AD6C-4D2E-B11F-8F6EAABB67E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560116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829A367-C500-459F-827F-1788741290C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145605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83373A8-C9A7-420C-8652-87F5013F715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436697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958023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5F6BB1-62B5-4D70-A80D-BF2BEF32A7F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637128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6F12753-FE6D-4446-8996-FB5C8354125C}"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760300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D60E366-8BE6-4434-9EBF-7CE85DC4A98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8" name="フッター プレースホルダー 7"/>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9" name="スライド番号プレースホルダー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777394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45B5D-8797-4175-84CA-073883B6E141}"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5" name="スライド番号プレースホルダー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19938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67EBAF-EAB4-46C9-B58D-A865A0AB0222}"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4" name="スライド番号プレースホルダー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961333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F0497B-4ECF-47C9-A1A0-1357ED0FA01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159743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90356-7536-4A21-ADD8-9316CAD96719}"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782635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C6C53BC-876F-4D48-9463-6CEB051ACEC4}"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51858405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0" y="4221088"/>
            <a:ext cx="9144000" cy="1752600"/>
          </a:xfrm>
        </p:spPr>
        <p:txBody>
          <a:bodyPr>
            <a:normAutofit/>
          </a:bodyPr>
          <a:lstStyle/>
          <a:p>
            <a:r>
              <a:rPr kumimoji="1" lang="en-US" altLang="ja-JP" dirty="0"/>
              <a:t>Part </a:t>
            </a:r>
            <a:r>
              <a:rPr lang="ja-JP" altLang="en-US" dirty="0"/>
              <a:t>６　マニフェストの正しい運用</a:t>
            </a:r>
            <a:endParaRPr kumimoji="1" lang="ja-JP" altLang="en-US"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51697CDC-6A8E-7E2E-A351-698D0D4AABE5}"/>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罰則と行政処分の整理</a:t>
            </a:r>
            <a:endParaRPr kumimoji="1" lang="ja-JP" altLang="en-US" b="1" spc="300" dirty="0"/>
          </a:p>
        </p:txBody>
      </p:sp>
      <p:sp>
        <p:nvSpPr>
          <p:cNvPr id="3" name="コンテンツ プレースホルダー 2"/>
          <p:cNvSpPr>
            <a:spLocks noGrp="1"/>
          </p:cNvSpPr>
          <p:nvPr>
            <p:ph idx="1"/>
          </p:nvPr>
        </p:nvSpPr>
        <p:spPr>
          <a:xfrm>
            <a:off x="179512" y="1656111"/>
            <a:ext cx="8964488" cy="4509194"/>
          </a:xfrm>
        </p:spPr>
        <p:txBody>
          <a:bodyPr>
            <a:noAutofit/>
          </a:bodyPr>
          <a:lstStyle/>
          <a:p>
            <a:pPr marL="0" indent="0">
              <a:lnSpc>
                <a:spcPts val="3400"/>
              </a:lnSpc>
              <a:spcBef>
                <a:spcPts val="0"/>
              </a:spcBef>
              <a:buNone/>
            </a:pPr>
            <a:r>
              <a:rPr lang="ja-JP" altLang="en-US" sz="3000" dirty="0"/>
              <a:t>　マニフェスト運用に関する違反と行政処分の位置づけを、実務上の要点だけ確認します。</a:t>
            </a:r>
            <a:endParaRPr lang="en-US" altLang="ja-JP" sz="3000" dirty="0"/>
          </a:p>
          <a:p>
            <a:pPr marL="0" indent="0">
              <a:lnSpc>
                <a:spcPts val="3400"/>
              </a:lnSpc>
              <a:spcBef>
                <a:spcPts val="0"/>
              </a:spcBef>
              <a:buNone/>
            </a:pPr>
            <a:endParaRPr lang="ja-JP" altLang="en-US"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マニフェストの不交付・虚偽記載・保存義務違反</a:t>
            </a:r>
            <a:r>
              <a:rPr lang="en-US" altLang="ja-JP" sz="3000" dirty="0">
                <a:solidFill>
                  <a:srgbClr val="FF0000"/>
                </a:solidFill>
              </a:rPr>
              <a:t> </a:t>
            </a:r>
            <a:r>
              <a:rPr lang="en-US" altLang="ja-JP" sz="3000" dirty="0"/>
              <a:t>→</a:t>
            </a:r>
            <a:r>
              <a:rPr lang="ja-JP" altLang="en-US" sz="3000" dirty="0">
                <a:solidFill>
                  <a:srgbClr val="FF0000"/>
                </a:solidFill>
              </a:rPr>
              <a:t>一年以下の拘禁刑／百万円以下の罰金</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電子マニフェストの未報告・虚偽登録</a:t>
            </a:r>
            <a:r>
              <a:rPr lang="en-US" altLang="ja-JP" sz="3000" dirty="0">
                <a:solidFill>
                  <a:srgbClr val="FF0000"/>
                </a:solidFill>
              </a:rPr>
              <a:t> </a:t>
            </a:r>
          </a:p>
          <a:p>
            <a:pPr marL="0" indent="0">
              <a:lnSpc>
                <a:spcPts val="3400"/>
              </a:lnSpc>
              <a:spcBef>
                <a:spcPts val="0"/>
              </a:spcBef>
              <a:buNone/>
            </a:pPr>
            <a:r>
              <a:rPr lang="en-US" altLang="ja-JP" sz="3000" dirty="0"/>
              <a:t>→</a:t>
            </a:r>
            <a:r>
              <a:rPr lang="ja-JP" altLang="en-US" sz="3000" dirty="0">
                <a:solidFill>
                  <a:srgbClr val="FF0000"/>
                </a:solidFill>
              </a:rPr>
              <a:t>一年以下の拘禁刑／百万円以下の罰金</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行政処分</a:t>
            </a:r>
            <a:r>
              <a:rPr lang="ja-JP" altLang="en-US" sz="3000" spc="-300" dirty="0">
                <a:solidFill>
                  <a:srgbClr val="FF0000"/>
                </a:solidFill>
              </a:rPr>
              <a:t>（改善命令・措置命令）</a:t>
            </a:r>
            <a:r>
              <a:rPr lang="ja-JP" altLang="en-US" sz="3000" dirty="0">
                <a:solidFill>
                  <a:srgbClr val="FF0000"/>
                </a:solidFill>
              </a:rPr>
              <a:t>の対象となり得る</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措置命令違反は 五年以下の拘禁刑／一千万円以下の罰金（法人三億円以下）</a:t>
            </a: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10</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836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686800" cy="1143000"/>
          </a:xfrm>
        </p:spPr>
        <p:txBody>
          <a:bodyPr>
            <a:normAutofit/>
          </a:bodyPr>
          <a:lstStyle/>
          <a:p>
            <a:r>
              <a:rPr lang="ja-JP" altLang="en-US" b="1" spc="-150" dirty="0"/>
              <a:t>運用チェック（マニフェスト）</a:t>
            </a:r>
            <a:endParaRPr kumimoji="1" lang="ja-JP" altLang="en-US" b="1" spc="-150" dirty="0"/>
          </a:p>
        </p:txBody>
      </p:sp>
      <p:sp>
        <p:nvSpPr>
          <p:cNvPr id="3" name="コンテンツ プレースホルダー 2"/>
          <p:cNvSpPr>
            <a:spLocks noGrp="1"/>
          </p:cNvSpPr>
          <p:nvPr>
            <p:ph idx="1"/>
          </p:nvPr>
        </p:nvSpPr>
        <p:spPr>
          <a:xfrm>
            <a:off x="179512" y="1417638"/>
            <a:ext cx="8964488" cy="4747667"/>
          </a:xfrm>
        </p:spPr>
        <p:txBody>
          <a:bodyPr>
            <a:noAutofit/>
          </a:bodyPr>
          <a:lstStyle/>
          <a:p>
            <a:pPr marL="0" indent="0">
              <a:lnSpc>
                <a:spcPts val="3400"/>
              </a:lnSpc>
              <a:spcBef>
                <a:spcPts val="0"/>
              </a:spcBef>
              <a:buNone/>
            </a:pPr>
            <a:r>
              <a:rPr lang="ja-JP" altLang="en-US" sz="3000" dirty="0"/>
              <a:t>　現場で外さない点検ポイントを、受け渡しから返送・保存までの流れで確認します。</a:t>
            </a:r>
            <a:endParaRPr lang="en-US" altLang="ja-JP" sz="3000" dirty="0"/>
          </a:p>
          <a:p>
            <a:pPr marL="0" indent="0">
              <a:lnSpc>
                <a:spcPts val="3400"/>
              </a:lnSpc>
              <a:spcBef>
                <a:spcPts val="0"/>
              </a:spcBef>
              <a:buNone/>
            </a:pP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交付時：受渡確認票の携行と記載整合（品目・数量・相手先）</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返送管理：</a:t>
            </a:r>
            <a:r>
              <a:rPr lang="en-US" altLang="ja-JP" sz="3000" dirty="0">
                <a:solidFill>
                  <a:srgbClr val="FF0000"/>
                </a:solidFill>
              </a:rPr>
              <a:t>B2</a:t>
            </a:r>
            <a:r>
              <a:rPr lang="ja-JP" altLang="en-US" sz="3000" dirty="0">
                <a:solidFill>
                  <a:srgbClr val="FF0000"/>
                </a:solidFill>
              </a:rPr>
              <a:t>／</a:t>
            </a:r>
            <a:r>
              <a:rPr lang="en-US" altLang="ja-JP" sz="3000" dirty="0">
                <a:solidFill>
                  <a:srgbClr val="FF0000"/>
                </a:solidFill>
              </a:rPr>
              <a:t>D</a:t>
            </a:r>
            <a:r>
              <a:rPr lang="ja-JP" altLang="en-US" sz="3000" dirty="0">
                <a:solidFill>
                  <a:srgbClr val="FF0000"/>
                </a:solidFill>
              </a:rPr>
              <a:t>／</a:t>
            </a:r>
            <a:r>
              <a:rPr lang="en-US" altLang="ja-JP" sz="3000" dirty="0">
                <a:solidFill>
                  <a:srgbClr val="FF0000"/>
                </a:solidFill>
              </a:rPr>
              <a:t>E</a:t>
            </a:r>
            <a:r>
              <a:rPr lang="ja-JP" altLang="en-US" sz="3000" dirty="0">
                <a:solidFill>
                  <a:srgbClr val="FF0000"/>
                </a:solidFill>
              </a:rPr>
              <a:t>の期日目安に合わせてアラート運用</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未着・遅延：照会</a:t>
            </a:r>
            <a:r>
              <a:rPr lang="ja-JP" altLang="en-US" sz="3000" dirty="0"/>
              <a:t>→</a:t>
            </a:r>
            <a:r>
              <a:rPr lang="ja-JP" altLang="en-US" sz="3000" dirty="0">
                <a:solidFill>
                  <a:srgbClr val="FF0000"/>
                </a:solidFill>
              </a:rPr>
              <a:t>是正</a:t>
            </a:r>
            <a:r>
              <a:rPr lang="ja-JP" altLang="en-US" sz="3000" dirty="0"/>
              <a:t>→</a:t>
            </a:r>
            <a:r>
              <a:rPr lang="ja-JP" altLang="en-US" sz="3000" dirty="0">
                <a:solidFill>
                  <a:srgbClr val="FF0000"/>
                </a:solidFill>
              </a:rPr>
              <a:t>記録を即時に回す（紙・電子共通）</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保存：返送票・電子記録を検索可能な形で５年間保管</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dirty="0"/>
              <a:t>作成　：　環境部 廃棄物対策課</a:t>
            </a:r>
            <a:endParaRPr kumimoji="1" lang="ja-JP" altLang="en-US"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618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23528" y="692696"/>
            <a:ext cx="8820472" cy="5544616"/>
          </a:xfrm>
        </p:spPr>
        <p:txBody>
          <a:bodyPr>
            <a:noAutofit/>
          </a:bodyPr>
          <a:lstStyle/>
          <a:p>
            <a:pPr marL="0" indent="0" algn="ctr">
              <a:buNone/>
            </a:pPr>
            <a:r>
              <a:rPr lang="ja-JP" altLang="en-US" sz="3000" dirty="0"/>
              <a:t>第</a:t>
            </a:r>
            <a:r>
              <a:rPr lang="en-US" altLang="ja-JP" sz="3000" dirty="0"/>
              <a:t>6</a:t>
            </a:r>
            <a:r>
              <a:rPr lang="ja-JP" altLang="en-US" sz="3000" dirty="0"/>
              <a:t>回まとめ</a:t>
            </a:r>
            <a:endParaRPr lang="en-US" altLang="ja-JP" sz="3000" dirty="0"/>
          </a:p>
          <a:p>
            <a:pPr marL="0" indent="0">
              <a:buNone/>
            </a:pPr>
            <a:r>
              <a:rPr lang="ja-JP" altLang="en-US" sz="3000" dirty="0">
                <a:solidFill>
                  <a:srgbClr val="FF0000"/>
                </a:solidFill>
              </a:rPr>
              <a:t>　</a:t>
            </a:r>
            <a:r>
              <a:rPr lang="ja-JP" altLang="en-US" sz="3000" dirty="0"/>
              <a:t>最終処分までの確認を軸に、現場と書面・登録の一致を保ちます。</a:t>
            </a:r>
            <a:endParaRPr lang="en-US" altLang="ja-JP" sz="3000" dirty="0"/>
          </a:p>
          <a:p>
            <a:pPr marL="0" indent="0">
              <a:buNone/>
            </a:pPr>
            <a:r>
              <a:rPr lang="ja-JP" altLang="en-US" sz="3000" dirty="0">
                <a:solidFill>
                  <a:srgbClr val="FF0000"/>
                </a:solidFill>
              </a:rPr>
              <a:t>・整合：委託内容と許可（品目／方法／区域</a:t>
            </a:r>
            <a:r>
              <a:rPr lang="ja-JP" altLang="en-US" sz="3000" dirty="0"/>
              <a:t>） 常時突合</a:t>
            </a:r>
            <a:endParaRPr lang="en-US" altLang="ja-JP" sz="3000" dirty="0"/>
          </a:p>
          <a:p>
            <a:pPr marL="0" indent="0">
              <a:buNone/>
            </a:pPr>
            <a:r>
              <a:rPr lang="ja-JP" altLang="en-US" sz="3000" dirty="0">
                <a:solidFill>
                  <a:srgbClr val="FF0000"/>
                </a:solidFill>
              </a:rPr>
              <a:t>・返送：Ｂ２／Ｄ／Ｅの期日目安</a:t>
            </a:r>
            <a:r>
              <a:rPr lang="ja-JP" altLang="en-US" sz="3000" dirty="0"/>
              <a:t>→アラート運用／未着は照会→是正→記録</a:t>
            </a:r>
            <a:endParaRPr lang="en-US" altLang="ja-JP" sz="3000" dirty="0"/>
          </a:p>
          <a:p>
            <a:pPr marL="0" indent="0">
              <a:buNone/>
            </a:pPr>
            <a:r>
              <a:rPr lang="ja-JP" altLang="en-US" sz="3000" dirty="0">
                <a:solidFill>
                  <a:srgbClr val="FF0000"/>
                </a:solidFill>
              </a:rPr>
              <a:t>・電子：義務対象は原則電子、紙代替</a:t>
            </a:r>
            <a:r>
              <a:rPr lang="ja-JP" altLang="en-US" sz="3000" dirty="0"/>
              <a:t>時→復旧後に速やかに整合</a:t>
            </a:r>
            <a:endParaRPr lang="en-US" altLang="ja-JP" sz="3000" dirty="0"/>
          </a:p>
          <a:p>
            <a:pPr marL="0" indent="0">
              <a:buNone/>
            </a:pPr>
            <a:r>
              <a:rPr lang="ja-JP" altLang="en-US" sz="3000" dirty="0">
                <a:solidFill>
                  <a:srgbClr val="FF0000"/>
                </a:solidFill>
              </a:rPr>
              <a:t>・保存：返送票／電子記録</a:t>
            </a:r>
            <a:r>
              <a:rPr lang="ja-JP" altLang="en-US" sz="3000" dirty="0"/>
              <a:t>→検索可能に整理し、５年間保管</a:t>
            </a:r>
            <a:endParaRPr lang="en-US" altLang="ja-JP" sz="3000"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12</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605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spc="600" dirty="0"/>
              <a:t>マニフェストとは？</a:t>
            </a:r>
            <a:endParaRPr kumimoji="1" lang="ja-JP" altLang="en-US" b="1" spc="600" dirty="0"/>
          </a:p>
        </p:txBody>
      </p:sp>
      <p:sp>
        <p:nvSpPr>
          <p:cNvPr id="3" name="コンテンツ プレースホルダー 2"/>
          <p:cNvSpPr>
            <a:spLocks noGrp="1"/>
          </p:cNvSpPr>
          <p:nvPr>
            <p:ph idx="1"/>
          </p:nvPr>
        </p:nvSpPr>
        <p:spPr>
          <a:xfrm>
            <a:off x="251520" y="1219202"/>
            <a:ext cx="8892480" cy="5162126"/>
          </a:xfrm>
        </p:spPr>
        <p:txBody>
          <a:bodyPr>
            <a:normAutofit/>
          </a:bodyPr>
          <a:lstStyle/>
          <a:p>
            <a:pPr marL="0" indent="0">
              <a:lnSpc>
                <a:spcPts val="3400"/>
              </a:lnSpc>
              <a:spcBef>
                <a:spcPts val="0"/>
              </a:spcBef>
              <a:buNone/>
            </a:pPr>
            <a:r>
              <a:rPr lang="ja-JP" altLang="en-US" sz="3000" dirty="0">
                <a:latin typeface="ＭＳ Ｐゴシック 本文"/>
              </a:rPr>
              <a:t>　産業廃棄物の</a:t>
            </a:r>
            <a:r>
              <a:rPr lang="ja-JP" altLang="en-US" sz="3000" dirty="0">
                <a:solidFill>
                  <a:srgbClr val="FF0000"/>
                </a:solidFill>
                <a:latin typeface="ＭＳ Ｐゴシック 本文"/>
              </a:rPr>
              <a:t>運搬→中間→最終</a:t>
            </a:r>
            <a:r>
              <a:rPr lang="ja-JP" altLang="en-US" sz="3000" dirty="0">
                <a:latin typeface="ＭＳ Ｐゴシック 本文"/>
              </a:rPr>
              <a:t>の完了を、排出事業者へ</a:t>
            </a:r>
            <a:r>
              <a:rPr lang="ja-JP" altLang="en-US" sz="3000" dirty="0">
                <a:solidFill>
                  <a:srgbClr val="FF0000"/>
                </a:solidFill>
                <a:latin typeface="ＭＳ Ｐゴシック 本文"/>
              </a:rPr>
              <a:t>確実に知らせる管理票</a:t>
            </a:r>
            <a:r>
              <a:rPr lang="ja-JP" altLang="en-US" sz="3000" dirty="0">
                <a:latin typeface="ＭＳ Ｐゴシック 本文"/>
              </a:rPr>
              <a:t>です。委託時は</a:t>
            </a:r>
            <a:r>
              <a:rPr lang="ja-JP" altLang="en-US" sz="3000" dirty="0">
                <a:solidFill>
                  <a:srgbClr val="FF0000"/>
                </a:solidFill>
                <a:latin typeface="ＭＳ Ｐゴシック 本文"/>
              </a:rPr>
              <a:t>必ず交付</a:t>
            </a:r>
            <a:r>
              <a:rPr lang="ja-JP" altLang="en-US" sz="3000" dirty="0">
                <a:latin typeface="ＭＳ Ｐゴシック 本文"/>
              </a:rPr>
              <a:t>します（自社のみ処理は不要）。</a:t>
            </a:r>
            <a:endParaRPr lang="en-US" altLang="ja-JP" sz="3000" dirty="0">
              <a:latin typeface="ＭＳ Ｐゴシック 本文"/>
            </a:endParaRPr>
          </a:p>
          <a:p>
            <a:pPr marL="0" indent="0">
              <a:lnSpc>
                <a:spcPts val="3400"/>
              </a:lnSpc>
              <a:spcBef>
                <a:spcPts val="0"/>
              </a:spcBef>
              <a:buNone/>
            </a:pPr>
            <a:endParaRPr lang="en-US" altLang="ja-JP" sz="3000" dirty="0">
              <a:latin typeface="ＭＳ Ｐゴシック 本文"/>
            </a:endParaRPr>
          </a:p>
          <a:p>
            <a:pPr marL="0" indent="0">
              <a:lnSpc>
                <a:spcPts val="3400"/>
              </a:lnSpc>
              <a:spcBef>
                <a:spcPts val="0"/>
              </a:spcBef>
              <a:buNone/>
            </a:pPr>
            <a:r>
              <a:rPr lang="ja-JP" altLang="en-US" sz="3000" dirty="0">
                <a:latin typeface="ＭＳ Ｐゴシック 本文"/>
              </a:rPr>
              <a:t>・</a:t>
            </a:r>
            <a:r>
              <a:rPr lang="ja-JP" altLang="en-US" sz="3000" dirty="0">
                <a:solidFill>
                  <a:srgbClr val="FF0000"/>
                </a:solidFill>
                <a:latin typeface="ＭＳ Ｐゴシック 本文"/>
              </a:rPr>
              <a:t>目的</a:t>
            </a:r>
            <a:r>
              <a:rPr lang="ja-JP" altLang="en-US" sz="3000" dirty="0">
                <a:latin typeface="ＭＳ Ｐゴシック 本文"/>
              </a:rPr>
              <a:t>：処理状況の把握・不適正防止</a:t>
            </a:r>
            <a:endParaRPr lang="en-US" altLang="ja-JP" sz="3000" dirty="0">
              <a:latin typeface="ＭＳ Ｐゴシック 本文"/>
            </a:endParaRPr>
          </a:p>
          <a:p>
            <a:pPr marL="0" indent="0">
              <a:lnSpc>
                <a:spcPts val="3400"/>
              </a:lnSpc>
              <a:spcBef>
                <a:spcPts val="0"/>
              </a:spcBef>
              <a:buNone/>
            </a:pPr>
            <a:r>
              <a:rPr lang="ja-JP" altLang="en-US" sz="3000" dirty="0">
                <a:latin typeface="ＭＳ Ｐゴシック 本文"/>
              </a:rPr>
              <a:t>・</a:t>
            </a:r>
            <a:r>
              <a:rPr lang="ja-JP" altLang="en-US" sz="3000" dirty="0">
                <a:solidFill>
                  <a:srgbClr val="FF0000"/>
                </a:solidFill>
                <a:latin typeface="ＭＳ Ｐゴシック 本文"/>
              </a:rPr>
              <a:t>方式</a:t>
            </a:r>
            <a:r>
              <a:rPr lang="ja-JP" altLang="en-US" sz="3000" dirty="0">
                <a:latin typeface="ＭＳ Ｐゴシック 本文"/>
              </a:rPr>
              <a:t>：紙／電子。</a:t>
            </a:r>
            <a:r>
              <a:rPr lang="ja-JP" altLang="en-US" sz="3000" dirty="0">
                <a:solidFill>
                  <a:srgbClr val="FF0000"/>
                </a:solidFill>
                <a:latin typeface="ＭＳ Ｐゴシック 本文"/>
              </a:rPr>
              <a:t>交付＝引渡し同時</a:t>
            </a:r>
            <a:endParaRPr lang="en-US" altLang="ja-JP" sz="3000" dirty="0">
              <a:latin typeface="ＭＳ Ｐゴシック 本文"/>
            </a:endParaRPr>
          </a:p>
          <a:p>
            <a:pPr marL="0" indent="0">
              <a:lnSpc>
                <a:spcPts val="3400"/>
              </a:lnSpc>
              <a:spcBef>
                <a:spcPts val="0"/>
              </a:spcBef>
              <a:buNone/>
            </a:pPr>
            <a:r>
              <a:rPr lang="ja-JP" altLang="en-US" sz="3000" dirty="0">
                <a:latin typeface="ＭＳ Ｐゴシック 本文"/>
              </a:rPr>
              <a:t>・</a:t>
            </a:r>
            <a:r>
              <a:rPr lang="ja-JP" altLang="en-US" sz="3000" dirty="0">
                <a:solidFill>
                  <a:srgbClr val="FF0000"/>
                </a:solidFill>
                <a:latin typeface="ＭＳ Ｐゴシック 本文"/>
              </a:rPr>
              <a:t>回付</a:t>
            </a:r>
            <a:r>
              <a:rPr lang="ja-JP" altLang="en-US" sz="3000" dirty="0">
                <a:latin typeface="ＭＳ Ｐゴシック 本文"/>
              </a:rPr>
              <a:t>：Ｂ２・Ｄ・Ｅ票（詳細は流れ図参照）</a:t>
            </a:r>
            <a:endParaRPr lang="en-US" altLang="ja-JP" sz="3000" dirty="0">
              <a:latin typeface="ＭＳ Ｐゴシック 本文"/>
            </a:endParaRPr>
          </a:p>
          <a:p>
            <a:pPr marL="0" indent="0">
              <a:lnSpc>
                <a:spcPts val="3400"/>
              </a:lnSpc>
              <a:spcBef>
                <a:spcPts val="0"/>
              </a:spcBef>
              <a:buNone/>
            </a:pPr>
            <a:r>
              <a:rPr lang="ja-JP" altLang="en-US" sz="3000" dirty="0">
                <a:latin typeface="ＭＳ Ｐゴシック 本文"/>
              </a:rPr>
              <a:t>・</a:t>
            </a:r>
            <a:r>
              <a:rPr lang="ja-JP" altLang="en-US" sz="3000" dirty="0">
                <a:solidFill>
                  <a:srgbClr val="FF0000"/>
                </a:solidFill>
                <a:latin typeface="ＭＳ Ｐゴシック 本文"/>
              </a:rPr>
              <a:t>保存</a:t>
            </a:r>
            <a:r>
              <a:rPr lang="ja-JP" altLang="en-US" sz="3000" dirty="0">
                <a:latin typeface="ＭＳ Ｐゴシック 本文"/>
              </a:rPr>
              <a:t>：</a:t>
            </a:r>
            <a:r>
              <a:rPr lang="ja-JP" altLang="en-US" sz="3000" dirty="0">
                <a:solidFill>
                  <a:srgbClr val="FF0000"/>
                </a:solidFill>
                <a:latin typeface="ＭＳ Ｐゴシック 本文"/>
              </a:rPr>
              <a:t>５年</a:t>
            </a:r>
            <a:r>
              <a:rPr lang="ja-JP" altLang="en-US" sz="3000" dirty="0">
                <a:latin typeface="ＭＳ Ｐゴシック 本文"/>
              </a:rPr>
              <a:t>。</a:t>
            </a:r>
            <a:r>
              <a:rPr lang="ja-JP" altLang="en-US" sz="3000" dirty="0">
                <a:solidFill>
                  <a:srgbClr val="FF0000"/>
                </a:solidFill>
                <a:latin typeface="ＭＳ Ｐゴシック 本文"/>
              </a:rPr>
              <a:t>未着は追跡</a:t>
            </a:r>
            <a:endParaRPr lang="en-US" altLang="ja-JP" sz="3000" dirty="0">
              <a:latin typeface="ＭＳ Ｐゴシック 本文"/>
            </a:endParaRPr>
          </a:p>
          <a:p>
            <a:pPr marL="0" indent="0">
              <a:lnSpc>
                <a:spcPts val="3400"/>
              </a:lnSpc>
              <a:spcBef>
                <a:spcPts val="0"/>
              </a:spcBef>
              <a:buNone/>
            </a:pPr>
            <a:r>
              <a:rPr lang="ja-JP" altLang="en-US" sz="3000" dirty="0">
                <a:latin typeface="ＭＳ Ｐゴシック 本文"/>
              </a:rPr>
              <a:t>・</a:t>
            </a:r>
            <a:r>
              <a:rPr lang="ja-JP" altLang="en-US" sz="3000" dirty="0">
                <a:solidFill>
                  <a:srgbClr val="FF0000"/>
                </a:solidFill>
                <a:latin typeface="ＭＳ Ｐゴシック 本文"/>
              </a:rPr>
              <a:t>記載漏れ・虚偽・未保存は違反</a:t>
            </a:r>
            <a:r>
              <a:rPr lang="ja-JP" altLang="en-US" sz="3000" dirty="0">
                <a:latin typeface="ＭＳ Ｐゴシック 本文"/>
              </a:rPr>
              <a:t>に注意</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00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紙マニフェスト（構成）</a:t>
            </a:r>
            <a:endParaRPr kumimoji="1" lang="ja-JP" altLang="en-US" b="1"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345498B3-1E03-603A-0497-38B6CFF30513}"/>
              </a:ext>
            </a:extLst>
          </p:cNvPr>
          <p:cNvSpPr txBox="1"/>
          <p:nvPr/>
        </p:nvSpPr>
        <p:spPr>
          <a:xfrm>
            <a:off x="5569768" y="1417638"/>
            <a:ext cx="3394720" cy="2862322"/>
          </a:xfrm>
          <a:prstGeom prst="rect">
            <a:avLst/>
          </a:prstGeom>
          <a:noFill/>
        </p:spPr>
        <p:txBody>
          <a:bodyPr wrap="square" rtlCol="0">
            <a:spAutoFit/>
          </a:bodyPr>
          <a:lstStyle/>
          <a:p>
            <a:r>
              <a:rPr kumimoji="1" lang="ja-JP" altLang="en-US" dirty="0"/>
              <a:t>　</a:t>
            </a:r>
            <a:r>
              <a:rPr kumimoji="1" lang="ja-JP" altLang="en-US" dirty="0">
                <a:solidFill>
                  <a:srgbClr val="FF0000"/>
                </a:solidFill>
              </a:rPr>
              <a:t>７枚複写</a:t>
            </a:r>
            <a:r>
              <a:rPr kumimoji="1" lang="ja-JP" altLang="en-US" dirty="0"/>
              <a:t>で、段階ごとに</a:t>
            </a:r>
            <a:r>
              <a:rPr kumimoji="1" lang="ja-JP" altLang="en-US" dirty="0">
                <a:solidFill>
                  <a:srgbClr val="FF0000"/>
                </a:solidFill>
              </a:rPr>
              <a:t>Ｂ２・Ｄ・Ｅ票</a:t>
            </a:r>
            <a:r>
              <a:rPr kumimoji="1" lang="ja-JP" altLang="en-US" dirty="0"/>
              <a:t>が返送され、最終的に</a:t>
            </a:r>
            <a:r>
              <a:rPr kumimoji="1" lang="ja-JP" altLang="en-US" dirty="0">
                <a:solidFill>
                  <a:srgbClr val="FF0000"/>
                </a:solidFill>
              </a:rPr>
              <a:t>Ａ・</a:t>
            </a:r>
            <a:r>
              <a:rPr kumimoji="1" lang="en-US" altLang="ja-JP" dirty="0">
                <a:solidFill>
                  <a:srgbClr val="FF0000"/>
                </a:solidFill>
              </a:rPr>
              <a:t>B</a:t>
            </a:r>
            <a:r>
              <a:rPr kumimoji="1" lang="ja-JP" altLang="en-US" dirty="0">
                <a:solidFill>
                  <a:srgbClr val="FF0000"/>
                </a:solidFill>
              </a:rPr>
              <a:t>２・Ｄ・Ｅ票</a:t>
            </a:r>
            <a:r>
              <a:rPr kumimoji="1" lang="ja-JP" altLang="en-US" dirty="0"/>
              <a:t>が手元に残ります（図参照）。</a:t>
            </a:r>
            <a:endParaRPr kumimoji="1" lang="en-US" altLang="ja-JP" dirty="0"/>
          </a:p>
          <a:p>
            <a:r>
              <a:rPr kumimoji="1" lang="ja-JP" altLang="en-US" dirty="0"/>
              <a:t>・</a:t>
            </a:r>
            <a:r>
              <a:rPr kumimoji="1" lang="ja-JP" altLang="en-US" dirty="0">
                <a:solidFill>
                  <a:srgbClr val="FF0000"/>
                </a:solidFill>
              </a:rPr>
              <a:t>排出事業者が記入・交付</a:t>
            </a:r>
            <a:r>
              <a:rPr kumimoji="1" lang="ja-JP" altLang="en-US" dirty="0"/>
              <a:t>（空欄不可）</a:t>
            </a:r>
            <a:endParaRPr kumimoji="1" lang="en-US" altLang="ja-JP" dirty="0"/>
          </a:p>
          <a:p>
            <a:r>
              <a:rPr kumimoji="1" lang="ja-JP" altLang="en-US" dirty="0"/>
              <a:t>・返送票は</a:t>
            </a:r>
            <a:r>
              <a:rPr kumimoji="1" lang="ja-JP" altLang="en-US" dirty="0">
                <a:solidFill>
                  <a:srgbClr val="FF0000"/>
                </a:solidFill>
              </a:rPr>
              <a:t>５年保存</a:t>
            </a:r>
            <a:r>
              <a:rPr kumimoji="1" lang="ja-JP" altLang="en-US" dirty="0"/>
              <a:t>（票ごと起算日が異なる）</a:t>
            </a:r>
            <a:endParaRPr kumimoji="1" lang="en-US" altLang="ja-JP" dirty="0"/>
          </a:p>
          <a:p>
            <a:r>
              <a:rPr kumimoji="1" lang="ja-JP" altLang="en-US" dirty="0"/>
              <a:t>・</a:t>
            </a:r>
            <a:r>
              <a:rPr kumimoji="1" lang="ja-JP" altLang="en-US" dirty="0">
                <a:solidFill>
                  <a:srgbClr val="FF0000"/>
                </a:solidFill>
              </a:rPr>
              <a:t>照合欄</a:t>
            </a:r>
            <a:r>
              <a:rPr kumimoji="1" lang="ja-JP" altLang="en-US" dirty="0"/>
              <a:t>で期日管理、</a:t>
            </a:r>
            <a:r>
              <a:rPr kumimoji="1" lang="ja-JP" altLang="en-US" dirty="0">
                <a:solidFill>
                  <a:srgbClr val="FF0000"/>
                </a:solidFill>
              </a:rPr>
              <a:t>未着は即追跡</a:t>
            </a:r>
            <a:endParaRPr kumimoji="1" lang="en-US" altLang="ja-JP" dirty="0"/>
          </a:p>
        </p:txBody>
      </p:sp>
      <p:pic>
        <p:nvPicPr>
          <p:cNvPr id="9" name="図 8" descr="グラフ&#10;&#10;自動的に生成された説明">
            <a:extLst>
              <a:ext uri="{FF2B5EF4-FFF2-40B4-BE49-F238E27FC236}">
                <a16:creationId xmlns:a16="http://schemas.microsoft.com/office/drawing/2014/main" id="{F76C3D2C-2930-8363-B01F-7271AE32A367}"/>
              </a:ext>
            </a:extLst>
          </p:cNvPr>
          <p:cNvPicPr>
            <a:picLocks noChangeAspect="1"/>
          </p:cNvPicPr>
          <p:nvPr/>
        </p:nvPicPr>
        <p:blipFill rotWithShape="1">
          <a:blip r:embed="rId4">
            <a:extLst>
              <a:ext uri="{28A0092B-C50C-407E-A947-70E740481C1C}">
                <a14:useLocalDpi xmlns:a14="http://schemas.microsoft.com/office/drawing/2010/main" val="0"/>
              </a:ext>
            </a:extLst>
          </a:blip>
          <a:srcRect l="25341" t="9862" r="14189" b="15164"/>
          <a:stretch/>
        </p:blipFill>
        <p:spPr>
          <a:xfrm>
            <a:off x="405880" y="1373852"/>
            <a:ext cx="5112568" cy="4388381"/>
          </a:xfrm>
          <a:prstGeom prst="rect">
            <a:avLst/>
          </a:prstGeom>
        </p:spPr>
      </p:pic>
    </p:spTree>
    <p:extLst>
      <p:ext uri="{BB962C8B-B14F-4D97-AF65-F5344CB8AC3E}">
        <p14:creationId xmlns:p14="http://schemas.microsoft.com/office/powerpoint/2010/main" val="311431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b="1" dirty="0"/>
              <a:t>紙マニフェストの</a:t>
            </a:r>
            <a:br>
              <a:rPr lang="en-US" altLang="ja-JP" b="1" dirty="0"/>
            </a:br>
            <a:r>
              <a:rPr lang="ja-JP" altLang="en-US" b="1" dirty="0"/>
              <a:t>使い方・記入・期限</a:t>
            </a:r>
            <a:endParaRPr kumimoji="1" lang="ja-JP" altLang="en-US" b="1" dirty="0"/>
          </a:p>
        </p:txBody>
      </p:sp>
      <p:sp>
        <p:nvSpPr>
          <p:cNvPr id="3" name="コンテンツ プレースホルダー 2"/>
          <p:cNvSpPr>
            <a:spLocks noGrp="1"/>
          </p:cNvSpPr>
          <p:nvPr>
            <p:ph idx="1"/>
          </p:nvPr>
        </p:nvSpPr>
        <p:spPr>
          <a:xfrm>
            <a:off x="251520" y="1556792"/>
            <a:ext cx="8892480" cy="4824536"/>
          </a:xfrm>
        </p:spPr>
        <p:txBody>
          <a:bodyPr>
            <a:normAutofit/>
          </a:bodyPr>
          <a:lstStyle/>
          <a:p>
            <a:pPr marL="0" indent="0">
              <a:lnSpc>
                <a:spcPts val="3400"/>
              </a:lnSpc>
              <a:spcBef>
                <a:spcPts val="0"/>
              </a:spcBef>
              <a:buNone/>
            </a:pPr>
            <a:r>
              <a:rPr lang="ja-JP" altLang="en-US" sz="3000" dirty="0"/>
              <a:t>　</a:t>
            </a:r>
            <a:r>
              <a:rPr lang="ja-JP" altLang="en-US" sz="3000" dirty="0">
                <a:solidFill>
                  <a:srgbClr val="FF0000"/>
                </a:solidFill>
              </a:rPr>
              <a:t>引渡し同時交付→返送票で進捗確認→５年保存</a:t>
            </a:r>
            <a:r>
              <a:rPr lang="ja-JP" altLang="en-US" sz="3000" dirty="0"/>
              <a:t>が基本です。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必須欄の空欄不可</a:t>
            </a:r>
            <a:r>
              <a:rPr lang="ja-JP" altLang="en-US" sz="3000" dirty="0"/>
              <a:t>（数量不確定は</a:t>
            </a:r>
            <a:r>
              <a:rPr lang="ja-JP" altLang="en-US" sz="3000" dirty="0">
                <a:solidFill>
                  <a:srgbClr val="FF0000"/>
                </a:solidFill>
              </a:rPr>
              <a:t>概算→後で補正</a:t>
            </a:r>
            <a:r>
              <a:rPr lang="ja-JP" altLang="en-US" sz="3000" dirty="0"/>
              <a:t>）</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照合欄</a:t>
            </a:r>
            <a:r>
              <a:rPr lang="ja-JP" altLang="en-US" sz="3000" dirty="0"/>
              <a:t>で返送期日を管理、</a:t>
            </a:r>
            <a:r>
              <a:rPr lang="ja-JP" altLang="en-US" sz="3000" dirty="0">
                <a:solidFill>
                  <a:srgbClr val="FF0000"/>
                </a:solidFill>
              </a:rPr>
              <a:t>未着は即追跡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返送期限</a:t>
            </a:r>
            <a:r>
              <a:rPr lang="ja-JP" altLang="en-US" sz="3000" dirty="0"/>
              <a:t>：Ｄ＝</a:t>
            </a:r>
            <a:r>
              <a:rPr lang="ja-JP" altLang="en-US" sz="3000" dirty="0">
                <a:solidFill>
                  <a:srgbClr val="FF0000"/>
                </a:solidFill>
              </a:rPr>
              <a:t>９０日以内</a:t>
            </a:r>
            <a:r>
              <a:rPr lang="ja-JP" altLang="en-US" sz="3000" dirty="0"/>
              <a:t>／Ｅ＝</a:t>
            </a:r>
            <a:r>
              <a:rPr lang="ja-JP" altLang="en-US" sz="3000" dirty="0">
                <a:solidFill>
                  <a:srgbClr val="FF0000"/>
                </a:solidFill>
              </a:rPr>
              <a:t>１８０日</a:t>
            </a:r>
            <a:r>
              <a:rPr lang="ja-JP" altLang="en-US" sz="3000" dirty="0"/>
              <a:t>以内／特管＝</a:t>
            </a:r>
            <a:r>
              <a:rPr lang="ja-JP" altLang="en-US" sz="3000" dirty="0">
                <a:solidFill>
                  <a:srgbClr val="FF0000"/>
                </a:solidFill>
              </a:rPr>
              <a:t>６０日以内</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誤記は備考・訂正印</a:t>
            </a:r>
            <a:r>
              <a:rPr lang="ja-JP" altLang="en-US" sz="3000" dirty="0"/>
              <a:t>で正しく補正</a:t>
            </a:r>
            <a:endParaRPr lang="en-US" altLang="ja-JP" sz="3000" dirty="0"/>
          </a:p>
          <a:p>
            <a:pPr marL="0" indent="0">
              <a:lnSpc>
                <a:spcPts val="3400"/>
              </a:lnSpc>
              <a:spcBef>
                <a:spcPts val="0"/>
              </a:spcBef>
              <a:buNone/>
            </a:pPr>
            <a:r>
              <a:rPr lang="ja-JP" altLang="en-US" sz="3000" dirty="0"/>
              <a:t>・保存は</a:t>
            </a:r>
            <a:r>
              <a:rPr lang="ja-JP" altLang="en-US" sz="3000" dirty="0">
                <a:solidFill>
                  <a:srgbClr val="FF0000"/>
                </a:solidFill>
              </a:rPr>
              <a:t>５年</a:t>
            </a:r>
            <a:r>
              <a:rPr lang="ja-JP" altLang="en-US" sz="3000" dirty="0"/>
              <a:t>（返送日起算／票ごと異なる）</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14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686800" cy="1143000"/>
          </a:xfrm>
        </p:spPr>
        <p:txBody>
          <a:bodyPr/>
          <a:lstStyle/>
          <a:p>
            <a:r>
              <a:rPr kumimoji="1" lang="ja-JP" altLang="en-US" b="1" dirty="0"/>
              <a:t>マニフェストと廃棄物の流れ</a:t>
            </a:r>
          </a:p>
        </p:txBody>
      </p:sp>
      <p:sp>
        <p:nvSpPr>
          <p:cNvPr id="10" name="フッター プレースホルダー 9"/>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sp>
        <p:nvSpPr>
          <p:cNvPr id="4" name="テキスト ボックス 3"/>
          <p:cNvSpPr txBox="1"/>
          <p:nvPr/>
        </p:nvSpPr>
        <p:spPr>
          <a:xfrm>
            <a:off x="0" y="1836113"/>
            <a:ext cx="1523276" cy="338554"/>
          </a:xfrm>
          <a:prstGeom prst="rect">
            <a:avLst/>
          </a:prstGeom>
          <a:noFill/>
        </p:spPr>
        <p:txBody>
          <a:bodyPr wrap="square" rtlCol="0">
            <a:spAutoFit/>
          </a:bodyPr>
          <a:lstStyle/>
          <a:p>
            <a:r>
              <a:rPr kumimoji="1" lang="ja-JP" altLang="en-US" sz="1600" dirty="0">
                <a:latin typeface="+mn-ea"/>
              </a:rPr>
              <a:t>廃棄物の流れ</a:t>
            </a:r>
          </a:p>
        </p:txBody>
      </p:sp>
      <p:sp>
        <p:nvSpPr>
          <p:cNvPr id="5" name="テキスト ボックス 4"/>
          <p:cNvSpPr txBox="1"/>
          <p:nvPr/>
        </p:nvSpPr>
        <p:spPr>
          <a:xfrm>
            <a:off x="0" y="2874422"/>
            <a:ext cx="1682665" cy="584775"/>
          </a:xfrm>
          <a:prstGeom prst="rect">
            <a:avLst/>
          </a:prstGeom>
          <a:noFill/>
        </p:spPr>
        <p:txBody>
          <a:bodyPr wrap="square" rtlCol="0">
            <a:spAutoFit/>
          </a:bodyPr>
          <a:lstStyle/>
          <a:p>
            <a:r>
              <a:rPr lang="ja-JP" altLang="en-US" sz="1600" dirty="0">
                <a:latin typeface="+mn-ea"/>
              </a:rPr>
              <a:t>マニフェストの</a:t>
            </a:r>
            <a:endParaRPr lang="en-US" altLang="ja-JP" sz="1600" dirty="0">
              <a:latin typeface="+mn-ea"/>
            </a:endParaRPr>
          </a:p>
          <a:p>
            <a:r>
              <a:rPr lang="ja-JP" altLang="en-US" sz="1600" dirty="0">
                <a:latin typeface="+mn-ea"/>
              </a:rPr>
              <a:t>流れ</a:t>
            </a:r>
            <a:endParaRPr kumimoji="1" lang="ja-JP" altLang="en-US" sz="1600" dirty="0">
              <a:latin typeface="+mn-ea"/>
            </a:endParaRPr>
          </a:p>
        </p:txBody>
      </p:sp>
      <p:sp>
        <p:nvSpPr>
          <p:cNvPr id="6" name="テキスト ボックス 5"/>
          <p:cNvSpPr txBox="1"/>
          <p:nvPr/>
        </p:nvSpPr>
        <p:spPr>
          <a:xfrm>
            <a:off x="0" y="4653136"/>
            <a:ext cx="1619672" cy="584775"/>
          </a:xfrm>
          <a:prstGeom prst="rect">
            <a:avLst/>
          </a:prstGeom>
          <a:noFill/>
        </p:spPr>
        <p:txBody>
          <a:bodyPr wrap="square" rtlCol="0">
            <a:spAutoFit/>
          </a:bodyPr>
          <a:lstStyle/>
          <a:p>
            <a:r>
              <a:rPr kumimoji="1" lang="ja-JP" altLang="en-US" sz="1600" dirty="0">
                <a:latin typeface="+mn-ea"/>
              </a:rPr>
              <a:t>マニフェストの</a:t>
            </a:r>
            <a:endParaRPr kumimoji="1" lang="en-US" altLang="ja-JP" sz="1600" dirty="0">
              <a:latin typeface="+mn-ea"/>
            </a:endParaRPr>
          </a:p>
          <a:p>
            <a:r>
              <a:rPr kumimoji="1" lang="ja-JP" altLang="en-US" sz="1600" dirty="0">
                <a:latin typeface="+mn-ea"/>
              </a:rPr>
              <a:t>写しの流れ</a:t>
            </a:r>
          </a:p>
        </p:txBody>
      </p:sp>
      <p:sp>
        <p:nvSpPr>
          <p:cNvPr id="7" name="テキスト ボックス 6"/>
          <p:cNvSpPr txBox="1"/>
          <p:nvPr/>
        </p:nvSpPr>
        <p:spPr>
          <a:xfrm>
            <a:off x="1619672" y="1836113"/>
            <a:ext cx="1082348" cy="307777"/>
          </a:xfrm>
          <a:prstGeom prst="rect">
            <a:avLst/>
          </a:prstGeom>
          <a:solidFill>
            <a:schemeClr val="accent6">
              <a:lumMod val="60000"/>
              <a:lumOff val="40000"/>
            </a:schemeClr>
          </a:solidFill>
          <a:ln>
            <a:noFill/>
          </a:ln>
        </p:spPr>
        <p:txBody>
          <a:bodyPr wrap="none" rtlCol="0">
            <a:spAutoFit/>
          </a:bodyPr>
          <a:lstStyle/>
          <a:p>
            <a:r>
              <a:rPr lang="ja-JP" altLang="en-US" sz="1400" dirty="0">
                <a:latin typeface="+mn-ea"/>
              </a:rPr>
              <a:t>排出事業者</a:t>
            </a:r>
            <a:endParaRPr kumimoji="1" lang="ja-JP" altLang="en-US" sz="1400" dirty="0">
              <a:latin typeface="+mn-ea"/>
            </a:endParaRPr>
          </a:p>
        </p:txBody>
      </p:sp>
      <p:sp>
        <p:nvSpPr>
          <p:cNvPr id="8" name="テキスト ボックス 7"/>
          <p:cNvSpPr txBox="1"/>
          <p:nvPr/>
        </p:nvSpPr>
        <p:spPr>
          <a:xfrm>
            <a:off x="3031395" y="1836113"/>
            <a:ext cx="1261884" cy="307777"/>
          </a:xfrm>
          <a:prstGeom prst="rect">
            <a:avLst/>
          </a:prstGeom>
          <a:solidFill>
            <a:schemeClr val="accent6">
              <a:lumMod val="60000"/>
              <a:lumOff val="40000"/>
            </a:schemeClr>
          </a:solidFill>
          <a:ln>
            <a:noFill/>
          </a:ln>
        </p:spPr>
        <p:txBody>
          <a:bodyPr wrap="none" rtlCol="0">
            <a:spAutoFit/>
          </a:bodyPr>
          <a:lstStyle/>
          <a:p>
            <a:r>
              <a:rPr lang="ja-JP" altLang="en-US" sz="1400" dirty="0">
                <a:latin typeface="+mn-ea"/>
              </a:rPr>
              <a:t>収集</a:t>
            </a:r>
            <a:r>
              <a:rPr kumimoji="1" lang="ja-JP" altLang="en-US" sz="1400" dirty="0">
                <a:latin typeface="+mn-ea"/>
              </a:rPr>
              <a:t>運搬業者</a:t>
            </a:r>
          </a:p>
        </p:txBody>
      </p:sp>
      <p:sp>
        <p:nvSpPr>
          <p:cNvPr id="9" name="テキスト ボックス 8"/>
          <p:cNvSpPr txBox="1"/>
          <p:nvPr/>
        </p:nvSpPr>
        <p:spPr>
          <a:xfrm>
            <a:off x="4622654" y="1836113"/>
            <a:ext cx="1261884" cy="307777"/>
          </a:xfrm>
          <a:prstGeom prst="rect">
            <a:avLst/>
          </a:prstGeom>
          <a:solidFill>
            <a:schemeClr val="accent6">
              <a:lumMod val="60000"/>
              <a:lumOff val="40000"/>
            </a:schemeClr>
          </a:solidFill>
          <a:ln>
            <a:noFill/>
          </a:ln>
        </p:spPr>
        <p:txBody>
          <a:bodyPr wrap="none" rtlCol="0">
            <a:spAutoFit/>
          </a:bodyPr>
          <a:lstStyle/>
          <a:p>
            <a:r>
              <a:rPr kumimoji="1" lang="ja-JP" altLang="en-US" sz="1400" dirty="0">
                <a:latin typeface="+mn-ea"/>
              </a:rPr>
              <a:t>中間処理業者</a:t>
            </a:r>
          </a:p>
        </p:txBody>
      </p:sp>
      <p:sp>
        <p:nvSpPr>
          <p:cNvPr id="13" name="テキスト ボックス 12"/>
          <p:cNvSpPr txBox="1"/>
          <p:nvPr/>
        </p:nvSpPr>
        <p:spPr>
          <a:xfrm>
            <a:off x="7805172" y="1836113"/>
            <a:ext cx="1261884" cy="307777"/>
          </a:xfrm>
          <a:prstGeom prst="rect">
            <a:avLst/>
          </a:prstGeom>
          <a:solidFill>
            <a:schemeClr val="accent6">
              <a:lumMod val="60000"/>
              <a:lumOff val="40000"/>
            </a:schemeClr>
          </a:solidFill>
          <a:ln>
            <a:noFill/>
          </a:ln>
        </p:spPr>
        <p:txBody>
          <a:bodyPr wrap="none" rtlCol="0">
            <a:spAutoFit/>
          </a:bodyPr>
          <a:lstStyle/>
          <a:p>
            <a:r>
              <a:rPr kumimoji="1" lang="ja-JP" altLang="en-US" sz="1400" dirty="0">
                <a:latin typeface="+mn-ea"/>
              </a:rPr>
              <a:t>最終処分業者</a:t>
            </a:r>
          </a:p>
        </p:txBody>
      </p:sp>
      <p:sp>
        <p:nvSpPr>
          <p:cNvPr id="14" name="テキスト ボックス 13"/>
          <p:cNvSpPr txBox="1"/>
          <p:nvPr/>
        </p:nvSpPr>
        <p:spPr>
          <a:xfrm>
            <a:off x="6213913" y="1836113"/>
            <a:ext cx="1261884" cy="307777"/>
          </a:xfrm>
          <a:prstGeom prst="rect">
            <a:avLst/>
          </a:prstGeom>
          <a:solidFill>
            <a:schemeClr val="accent6">
              <a:lumMod val="60000"/>
              <a:lumOff val="40000"/>
            </a:schemeClr>
          </a:solidFill>
          <a:ln>
            <a:noFill/>
          </a:ln>
        </p:spPr>
        <p:txBody>
          <a:bodyPr wrap="none" rtlCol="0">
            <a:spAutoFit/>
          </a:bodyPr>
          <a:lstStyle/>
          <a:p>
            <a:r>
              <a:rPr lang="ja-JP" altLang="en-US" sz="1400" dirty="0">
                <a:latin typeface="+mn-ea"/>
              </a:rPr>
              <a:t>収集</a:t>
            </a:r>
            <a:r>
              <a:rPr kumimoji="1" lang="ja-JP" altLang="en-US" sz="1400" dirty="0">
                <a:latin typeface="+mn-ea"/>
              </a:rPr>
              <a:t>運搬業者</a:t>
            </a:r>
          </a:p>
        </p:txBody>
      </p:sp>
      <p:sp>
        <p:nvSpPr>
          <p:cNvPr id="15" name="二等辺三角形 14"/>
          <p:cNvSpPr/>
          <p:nvPr/>
        </p:nvSpPr>
        <p:spPr>
          <a:xfrm rot="16200000" flipV="1">
            <a:off x="2712937"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15"/>
          <p:cNvSpPr/>
          <p:nvPr/>
        </p:nvSpPr>
        <p:spPr>
          <a:xfrm rot="16200000" flipV="1">
            <a:off x="2856953"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1691680" y="1340768"/>
            <a:ext cx="3600400" cy="369332"/>
          </a:xfrm>
          <a:prstGeom prst="rect">
            <a:avLst/>
          </a:prstGeom>
          <a:solidFill>
            <a:schemeClr val="accent6"/>
          </a:solidFill>
          <a:ln>
            <a:noFill/>
          </a:ln>
        </p:spPr>
        <p:txBody>
          <a:bodyPr wrap="square" rtlCol="0">
            <a:spAutoFit/>
          </a:bodyPr>
          <a:lstStyle/>
          <a:p>
            <a:pPr algn="ctr"/>
            <a:r>
              <a:rPr lang="ja-JP" altLang="en-US" dirty="0">
                <a:latin typeface="+mn-ea"/>
              </a:rPr>
              <a:t>１次マニフェスト</a:t>
            </a:r>
            <a:endParaRPr kumimoji="1" lang="ja-JP" altLang="en-US" dirty="0">
              <a:latin typeface="+mn-ea"/>
            </a:endParaRPr>
          </a:p>
        </p:txBody>
      </p:sp>
      <p:sp>
        <p:nvSpPr>
          <p:cNvPr id="24" name="テキスト ボックス 23"/>
          <p:cNvSpPr txBox="1"/>
          <p:nvPr/>
        </p:nvSpPr>
        <p:spPr>
          <a:xfrm>
            <a:off x="5423902" y="1340768"/>
            <a:ext cx="3600400" cy="369332"/>
          </a:xfrm>
          <a:prstGeom prst="rect">
            <a:avLst/>
          </a:prstGeom>
          <a:solidFill>
            <a:schemeClr val="accent6"/>
          </a:solidFill>
          <a:ln>
            <a:noFill/>
          </a:ln>
        </p:spPr>
        <p:txBody>
          <a:bodyPr wrap="square" rtlCol="0">
            <a:spAutoFit/>
          </a:bodyPr>
          <a:lstStyle/>
          <a:p>
            <a:pPr algn="ctr"/>
            <a:r>
              <a:rPr lang="ja-JP" altLang="en-US" dirty="0">
                <a:latin typeface="+mn-ea"/>
              </a:rPr>
              <a:t>２次マニフェスト</a:t>
            </a:r>
            <a:endParaRPr kumimoji="1" lang="ja-JP" altLang="en-US" dirty="0">
              <a:latin typeface="+mn-ea"/>
            </a:endParaRPr>
          </a:p>
        </p:txBody>
      </p:sp>
      <p:cxnSp>
        <p:nvCxnSpPr>
          <p:cNvPr id="26" name="直線コネクタ 25"/>
          <p:cNvCxnSpPr/>
          <p:nvPr/>
        </p:nvCxnSpPr>
        <p:spPr>
          <a:xfrm>
            <a:off x="107504" y="2276872"/>
            <a:ext cx="903649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107504" y="3789040"/>
            <a:ext cx="903649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1682665" y="2492896"/>
            <a:ext cx="468000" cy="338554"/>
          </a:xfrm>
          <a:prstGeom prst="rect">
            <a:avLst/>
          </a:prstGeom>
          <a:noFill/>
          <a:ln>
            <a:solidFill>
              <a:schemeClr val="tx1"/>
            </a:solidFill>
          </a:ln>
        </p:spPr>
        <p:txBody>
          <a:bodyPr wrap="none" rtlCol="0">
            <a:spAutoFit/>
          </a:bodyPr>
          <a:lstStyle/>
          <a:p>
            <a:pPr algn="ctr"/>
            <a:r>
              <a:rPr kumimoji="1" lang="ja-JP" altLang="en-US" sz="1600" dirty="0">
                <a:latin typeface="+mn-ea"/>
              </a:rPr>
              <a:t>Ｂ１</a:t>
            </a:r>
          </a:p>
        </p:txBody>
      </p:sp>
      <p:sp>
        <p:nvSpPr>
          <p:cNvPr id="29" name="テキスト ボックス 28"/>
          <p:cNvSpPr txBox="1"/>
          <p:nvPr/>
        </p:nvSpPr>
        <p:spPr>
          <a:xfrm>
            <a:off x="2196971" y="2492896"/>
            <a:ext cx="468000" cy="338554"/>
          </a:xfrm>
          <a:prstGeom prst="rect">
            <a:avLst/>
          </a:prstGeom>
          <a:noFill/>
          <a:ln>
            <a:solidFill>
              <a:schemeClr val="tx1"/>
            </a:solidFill>
          </a:ln>
        </p:spPr>
        <p:txBody>
          <a:bodyPr wrap="none" rtlCol="0">
            <a:spAutoFit/>
          </a:bodyPr>
          <a:lstStyle/>
          <a:p>
            <a:pPr algn="ctr"/>
            <a:r>
              <a:rPr lang="ja-JP" altLang="en-US" sz="1600" dirty="0">
                <a:latin typeface="+mn-ea"/>
              </a:rPr>
              <a:t>Ｂ２</a:t>
            </a:r>
            <a:endParaRPr kumimoji="1" lang="ja-JP" altLang="en-US" sz="1600" dirty="0">
              <a:latin typeface="+mn-ea"/>
            </a:endParaRPr>
          </a:p>
        </p:txBody>
      </p:sp>
      <p:sp>
        <p:nvSpPr>
          <p:cNvPr id="30" name="テキスト ボックス 29"/>
          <p:cNvSpPr txBox="1"/>
          <p:nvPr/>
        </p:nvSpPr>
        <p:spPr>
          <a:xfrm>
            <a:off x="1686672" y="2899683"/>
            <a:ext cx="468000" cy="338554"/>
          </a:xfrm>
          <a:prstGeom prst="rect">
            <a:avLst/>
          </a:prstGeom>
          <a:noFill/>
          <a:ln>
            <a:solidFill>
              <a:schemeClr val="tx1"/>
            </a:solidFill>
          </a:ln>
        </p:spPr>
        <p:txBody>
          <a:bodyPr wrap="none" rtlCol="0">
            <a:spAutoFit/>
          </a:bodyPr>
          <a:lstStyle/>
          <a:p>
            <a:pPr algn="ctr"/>
            <a:r>
              <a:rPr lang="ja-JP" altLang="en-US" sz="1600" dirty="0">
                <a:latin typeface="+mn-ea"/>
              </a:rPr>
              <a:t>Ｃ１</a:t>
            </a:r>
            <a:endParaRPr kumimoji="1" lang="ja-JP" altLang="en-US" sz="1600" dirty="0">
              <a:latin typeface="+mn-ea"/>
            </a:endParaRPr>
          </a:p>
        </p:txBody>
      </p:sp>
      <p:sp>
        <p:nvSpPr>
          <p:cNvPr id="31" name="テキスト ボックス 30"/>
          <p:cNvSpPr txBox="1"/>
          <p:nvPr/>
        </p:nvSpPr>
        <p:spPr>
          <a:xfrm>
            <a:off x="2200978" y="2899683"/>
            <a:ext cx="468000" cy="338554"/>
          </a:xfrm>
          <a:prstGeom prst="rect">
            <a:avLst/>
          </a:prstGeom>
          <a:noFill/>
          <a:ln>
            <a:solidFill>
              <a:schemeClr val="tx1"/>
            </a:solidFill>
          </a:ln>
        </p:spPr>
        <p:txBody>
          <a:bodyPr wrap="none" rtlCol="0">
            <a:spAutoFit/>
          </a:bodyPr>
          <a:lstStyle/>
          <a:p>
            <a:pPr algn="ctr"/>
            <a:r>
              <a:rPr lang="ja-JP" altLang="en-US" sz="1600" dirty="0">
                <a:latin typeface="+mn-ea"/>
              </a:rPr>
              <a:t>Ｃ２</a:t>
            </a:r>
            <a:endParaRPr kumimoji="1" lang="ja-JP" altLang="en-US" sz="1600" dirty="0">
              <a:latin typeface="+mn-ea"/>
            </a:endParaRPr>
          </a:p>
        </p:txBody>
      </p:sp>
      <p:sp>
        <p:nvSpPr>
          <p:cNvPr id="32" name="テキスト ボックス 31"/>
          <p:cNvSpPr txBox="1"/>
          <p:nvPr/>
        </p:nvSpPr>
        <p:spPr>
          <a:xfrm>
            <a:off x="1691680" y="3306470"/>
            <a:ext cx="468000" cy="338554"/>
          </a:xfrm>
          <a:prstGeom prst="rect">
            <a:avLst/>
          </a:prstGeom>
          <a:noFill/>
          <a:ln>
            <a:solidFill>
              <a:schemeClr val="tx1"/>
            </a:solidFill>
          </a:ln>
        </p:spPr>
        <p:txBody>
          <a:bodyPr wrap="none" rtlCol="0">
            <a:spAutoFit/>
          </a:bodyPr>
          <a:lstStyle/>
          <a:p>
            <a:pPr algn="ctr"/>
            <a:r>
              <a:rPr kumimoji="1" lang="ja-JP" altLang="en-US" sz="1600" dirty="0">
                <a:latin typeface="+mn-ea"/>
              </a:rPr>
              <a:t>Ｄ</a:t>
            </a:r>
          </a:p>
        </p:txBody>
      </p:sp>
      <p:sp>
        <p:nvSpPr>
          <p:cNvPr id="33" name="テキスト ボックス 32"/>
          <p:cNvSpPr txBox="1"/>
          <p:nvPr/>
        </p:nvSpPr>
        <p:spPr>
          <a:xfrm>
            <a:off x="2195736" y="3306470"/>
            <a:ext cx="468000" cy="338554"/>
          </a:xfrm>
          <a:prstGeom prst="rect">
            <a:avLst/>
          </a:prstGeom>
          <a:noFill/>
          <a:ln>
            <a:solidFill>
              <a:schemeClr val="tx1"/>
            </a:solidFill>
          </a:ln>
        </p:spPr>
        <p:txBody>
          <a:bodyPr wrap="none" rtlCol="0">
            <a:spAutoFit/>
          </a:bodyPr>
          <a:lstStyle/>
          <a:p>
            <a:pPr algn="ctr"/>
            <a:r>
              <a:rPr lang="ja-JP" altLang="en-US" sz="1600" dirty="0">
                <a:latin typeface="+mn-ea"/>
              </a:rPr>
              <a:t>Ｅ</a:t>
            </a:r>
            <a:endParaRPr kumimoji="1" lang="ja-JP" altLang="en-US" sz="1600" dirty="0">
              <a:latin typeface="+mn-ea"/>
            </a:endParaRPr>
          </a:p>
        </p:txBody>
      </p:sp>
      <p:sp>
        <p:nvSpPr>
          <p:cNvPr id="34" name="テキスト ボックス 33"/>
          <p:cNvSpPr txBox="1"/>
          <p:nvPr/>
        </p:nvSpPr>
        <p:spPr>
          <a:xfrm>
            <a:off x="1691680" y="3945830"/>
            <a:ext cx="468000" cy="338554"/>
          </a:xfrm>
          <a:prstGeom prst="rect">
            <a:avLst/>
          </a:prstGeom>
          <a:noFill/>
          <a:ln>
            <a:solidFill>
              <a:schemeClr val="tx1"/>
            </a:solidFill>
          </a:ln>
        </p:spPr>
        <p:txBody>
          <a:bodyPr wrap="none" rtlCol="0">
            <a:spAutoFit/>
          </a:bodyPr>
          <a:lstStyle/>
          <a:p>
            <a:pPr algn="ctr"/>
            <a:r>
              <a:rPr lang="en-US" altLang="ja-JP" sz="1600" dirty="0">
                <a:latin typeface="+mn-ea"/>
              </a:rPr>
              <a:t>A</a:t>
            </a:r>
          </a:p>
        </p:txBody>
      </p:sp>
      <p:cxnSp>
        <p:nvCxnSpPr>
          <p:cNvPr id="42" name="直線コネクタ 41"/>
          <p:cNvCxnSpPr/>
          <p:nvPr/>
        </p:nvCxnSpPr>
        <p:spPr>
          <a:xfrm>
            <a:off x="5292080" y="2276872"/>
            <a:ext cx="0" cy="3744416"/>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7" name="二等辺三角形 66"/>
          <p:cNvSpPr/>
          <p:nvPr/>
        </p:nvSpPr>
        <p:spPr>
          <a:xfrm rot="16200000" flipV="1">
            <a:off x="4302017"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二等辺三角形 67"/>
          <p:cNvSpPr/>
          <p:nvPr/>
        </p:nvSpPr>
        <p:spPr>
          <a:xfrm rot="16200000" flipV="1">
            <a:off x="4446033"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二等辺三角形 68"/>
          <p:cNvSpPr/>
          <p:nvPr/>
        </p:nvSpPr>
        <p:spPr>
          <a:xfrm rot="16200000" flipV="1">
            <a:off x="5904149"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二等辺三角形 69"/>
          <p:cNvSpPr/>
          <p:nvPr/>
        </p:nvSpPr>
        <p:spPr>
          <a:xfrm rot="16200000" flipV="1">
            <a:off x="6048165"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二等辺三角形 70"/>
          <p:cNvSpPr/>
          <p:nvPr/>
        </p:nvSpPr>
        <p:spPr>
          <a:xfrm rot="16200000" flipV="1">
            <a:off x="7471265"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二等辺三角形 71"/>
          <p:cNvSpPr/>
          <p:nvPr/>
        </p:nvSpPr>
        <p:spPr>
          <a:xfrm rot="16200000" flipV="1">
            <a:off x="7615281" y="1957956"/>
            <a:ext cx="166874" cy="9486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7" name="グループ化 96"/>
          <p:cNvGrpSpPr/>
          <p:nvPr/>
        </p:nvGrpSpPr>
        <p:grpSpPr>
          <a:xfrm>
            <a:off x="1821787" y="1340768"/>
            <a:ext cx="648072" cy="508846"/>
            <a:chOff x="1821787" y="1340768"/>
            <a:chExt cx="648072" cy="508846"/>
          </a:xfrm>
        </p:grpSpPr>
        <p:sp>
          <p:nvSpPr>
            <p:cNvPr id="94" name="雲 93"/>
            <p:cNvSpPr/>
            <p:nvPr/>
          </p:nvSpPr>
          <p:spPr>
            <a:xfrm rot="5400000">
              <a:off x="1982897" y="1411881"/>
              <a:ext cx="256651" cy="179510"/>
            </a:xfrm>
            <a:prstGeom prst="cloud">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雲 94"/>
            <p:cNvSpPr/>
            <p:nvPr/>
          </p:nvSpPr>
          <p:spPr>
            <a:xfrm rot="5566905">
              <a:off x="1821542" y="1416086"/>
              <a:ext cx="256651" cy="179510"/>
            </a:xfrm>
            <a:prstGeom prst="cloud">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2" name="グループ化 91"/>
            <p:cNvGrpSpPr/>
            <p:nvPr/>
          </p:nvGrpSpPr>
          <p:grpSpPr>
            <a:xfrm>
              <a:off x="1821787" y="1340768"/>
              <a:ext cx="648072" cy="508846"/>
              <a:chOff x="6444208" y="4504330"/>
              <a:chExt cx="648072" cy="508846"/>
            </a:xfrm>
            <a:effectLst/>
          </p:grpSpPr>
          <p:sp>
            <p:nvSpPr>
              <p:cNvPr id="86" name="正方形/長方形 85"/>
              <p:cNvSpPr/>
              <p:nvPr/>
            </p:nvSpPr>
            <p:spPr>
              <a:xfrm>
                <a:off x="6444208" y="4694075"/>
                <a:ext cx="648072" cy="247093"/>
              </a:xfrm>
              <a:prstGeom prst="rect">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1 つの角を丸めた四角形 86"/>
              <p:cNvSpPr/>
              <p:nvPr/>
            </p:nvSpPr>
            <p:spPr>
              <a:xfrm>
                <a:off x="6840585" y="4504330"/>
                <a:ext cx="251695" cy="189746"/>
              </a:xfrm>
              <a:prstGeom prst="snipRoundRect">
                <a:avLst>
                  <a:gd name="adj1" fmla="val 2476"/>
                  <a:gd name="adj2" fmla="val 28020"/>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楕円 88"/>
              <p:cNvSpPr/>
              <p:nvPr/>
            </p:nvSpPr>
            <p:spPr>
              <a:xfrm>
                <a:off x="6516216" y="4869160"/>
                <a:ext cx="144016" cy="144016"/>
              </a:xfrm>
              <a:prstGeom prst="ellipse">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楕円 89"/>
              <p:cNvSpPr/>
              <p:nvPr/>
            </p:nvSpPr>
            <p:spPr>
              <a:xfrm>
                <a:off x="6894424" y="4869160"/>
                <a:ext cx="144016" cy="144016"/>
              </a:xfrm>
              <a:prstGeom prst="ellipse">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6" name="1 つの角を切り取った四角形 95"/>
            <p:cNvSpPr/>
            <p:nvPr/>
          </p:nvSpPr>
          <p:spPr>
            <a:xfrm>
              <a:off x="2344011" y="1381719"/>
              <a:ext cx="90966" cy="128326"/>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7" name="角丸四角形吹き出し 106"/>
          <p:cNvSpPr/>
          <p:nvPr/>
        </p:nvSpPr>
        <p:spPr>
          <a:xfrm>
            <a:off x="3347864" y="2798639"/>
            <a:ext cx="864096" cy="677108"/>
          </a:xfrm>
          <a:prstGeom prst="wedgeRoundRectCallout">
            <a:avLst>
              <a:gd name="adj1" fmla="val 105933"/>
              <a:gd name="adj2" fmla="val -197743"/>
              <a:gd name="adj3" fmla="val 16667"/>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dirty="0"/>
              <a:t>運搬終了</a:t>
            </a:r>
          </a:p>
        </p:txBody>
      </p:sp>
      <p:sp>
        <p:nvSpPr>
          <p:cNvPr id="108" name="角丸四角形吹き出し 107"/>
          <p:cNvSpPr/>
          <p:nvPr/>
        </p:nvSpPr>
        <p:spPr>
          <a:xfrm>
            <a:off x="3031395" y="2780928"/>
            <a:ext cx="1180565" cy="677108"/>
          </a:xfrm>
          <a:prstGeom prst="wedgeRoundRectCallout">
            <a:avLst>
              <a:gd name="adj1" fmla="val 91410"/>
              <a:gd name="adj2" fmla="val -194930"/>
              <a:gd name="adj3" fmla="val 16667"/>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dirty="0"/>
              <a:t>中間処分終了</a:t>
            </a:r>
          </a:p>
        </p:txBody>
      </p:sp>
      <p:grpSp>
        <p:nvGrpSpPr>
          <p:cNvPr id="109" name="グループ化 108"/>
          <p:cNvGrpSpPr/>
          <p:nvPr/>
        </p:nvGrpSpPr>
        <p:grpSpPr>
          <a:xfrm>
            <a:off x="5434416" y="1340768"/>
            <a:ext cx="648072" cy="508846"/>
            <a:chOff x="1821787" y="1340768"/>
            <a:chExt cx="648072" cy="508846"/>
          </a:xfrm>
        </p:grpSpPr>
        <p:sp>
          <p:nvSpPr>
            <p:cNvPr id="110" name="雲 109"/>
            <p:cNvSpPr/>
            <p:nvPr/>
          </p:nvSpPr>
          <p:spPr>
            <a:xfrm rot="5400000">
              <a:off x="1982897" y="1411881"/>
              <a:ext cx="256651" cy="179510"/>
            </a:xfrm>
            <a:prstGeom prst="cloud">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雲 110"/>
            <p:cNvSpPr/>
            <p:nvPr/>
          </p:nvSpPr>
          <p:spPr>
            <a:xfrm rot="5566905">
              <a:off x="1821542" y="1416086"/>
              <a:ext cx="256651" cy="179510"/>
            </a:xfrm>
            <a:prstGeom prst="cloud">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2" name="グループ化 111"/>
            <p:cNvGrpSpPr/>
            <p:nvPr/>
          </p:nvGrpSpPr>
          <p:grpSpPr>
            <a:xfrm>
              <a:off x="1821787" y="1340768"/>
              <a:ext cx="648072" cy="508846"/>
              <a:chOff x="6444208" y="4504330"/>
              <a:chExt cx="648072" cy="508846"/>
            </a:xfrm>
            <a:effectLst/>
          </p:grpSpPr>
          <p:sp>
            <p:nvSpPr>
              <p:cNvPr id="114" name="正方形/長方形 113"/>
              <p:cNvSpPr/>
              <p:nvPr/>
            </p:nvSpPr>
            <p:spPr>
              <a:xfrm>
                <a:off x="6444208" y="4694075"/>
                <a:ext cx="648072" cy="24709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1 つの角を丸めた四角形 114"/>
              <p:cNvSpPr/>
              <p:nvPr/>
            </p:nvSpPr>
            <p:spPr>
              <a:xfrm>
                <a:off x="6840585" y="4504330"/>
                <a:ext cx="251695" cy="189746"/>
              </a:xfrm>
              <a:prstGeom prst="snipRoundRect">
                <a:avLst>
                  <a:gd name="adj1" fmla="val 2476"/>
                  <a:gd name="adj2" fmla="val 2802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円/楕円 115"/>
              <p:cNvSpPr/>
              <p:nvPr/>
            </p:nvSpPr>
            <p:spPr>
              <a:xfrm>
                <a:off x="6516216" y="4869160"/>
                <a:ext cx="144016" cy="144016"/>
              </a:xfrm>
              <a:prstGeom prst="ellipse">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円/楕円 116"/>
              <p:cNvSpPr/>
              <p:nvPr/>
            </p:nvSpPr>
            <p:spPr>
              <a:xfrm>
                <a:off x="6894424" y="4869160"/>
                <a:ext cx="144016" cy="144016"/>
              </a:xfrm>
              <a:prstGeom prst="ellipse">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3" name="1 つの角を切り取った四角形 112"/>
            <p:cNvSpPr/>
            <p:nvPr/>
          </p:nvSpPr>
          <p:spPr>
            <a:xfrm>
              <a:off x="2344011" y="1381719"/>
              <a:ext cx="90966" cy="128326"/>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8" name="テキスト ボックス 117"/>
          <p:cNvSpPr txBox="1"/>
          <p:nvPr/>
        </p:nvSpPr>
        <p:spPr>
          <a:xfrm>
            <a:off x="5391081" y="2492896"/>
            <a:ext cx="468000" cy="338554"/>
          </a:xfrm>
          <a:prstGeom prst="rect">
            <a:avLst/>
          </a:prstGeom>
          <a:noFill/>
          <a:ln>
            <a:solidFill>
              <a:schemeClr val="tx1"/>
            </a:solidFill>
          </a:ln>
        </p:spPr>
        <p:txBody>
          <a:bodyPr wrap="none" rtlCol="0">
            <a:spAutoFit/>
          </a:bodyPr>
          <a:lstStyle/>
          <a:p>
            <a:pPr algn="ctr"/>
            <a:r>
              <a:rPr kumimoji="1" lang="ja-JP" altLang="en-US" sz="1600" dirty="0">
                <a:latin typeface="+mn-ea"/>
              </a:rPr>
              <a:t>Ｂ１</a:t>
            </a:r>
          </a:p>
        </p:txBody>
      </p:sp>
      <p:sp>
        <p:nvSpPr>
          <p:cNvPr id="119" name="テキスト ボックス 118"/>
          <p:cNvSpPr txBox="1"/>
          <p:nvPr/>
        </p:nvSpPr>
        <p:spPr>
          <a:xfrm>
            <a:off x="5905387" y="2492896"/>
            <a:ext cx="468000" cy="338554"/>
          </a:xfrm>
          <a:prstGeom prst="rect">
            <a:avLst/>
          </a:prstGeom>
          <a:noFill/>
          <a:ln>
            <a:solidFill>
              <a:schemeClr val="tx1"/>
            </a:solidFill>
          </a:ln>
        </p:spPr>
        <p:txBody>
          <a:bodyPr wrap="none" rtlCol="0">
            <a:spAutoFit/>
          </a:bodyPr>
          <a:lstStyle/>
          <a:p>
            <a:pPr algn="ctr"/>
            <a:r>
              <a:rPr lang="ja-JP" altLang="en-US" sz="1600" dirty="0">
                <a:latin typeface="+mn-ea"/>
              </a:rPr>
              <a:t>Ｂ２</a:t>
            </a:r>
            <a:endParaRPr kumimoji="1" lang="ja-JP" altLang="en-US" sz="1600" dirty="0">
              <a:latin typeface="+mn-ea"/>
            </a:endParaRPr>
          </a:p>
        </p:txBody>
      </p:sp>
      <p:sp>
        <p:nvSpPr>
          <p:cNvPr id="120" name="テキスト ボックス 119"/>
          <p:cNvSpPr txBox="1"/>
          <p:nvPr/>
        </p:nvSpPr>
        <p:spPr>
          <a:xfrm>
            <a:off x="5395088" y="2899683"/>
            <a:ext cx="468000" cy="338554"/>
          </a:xfrm>
          <a:prstGeom prst="rect">
            <a:avLst/>
          </a:prstGeom>
          <a:noFill/>
          <a:ln>
            <a:solidFill>
              <a:schemeClr val="tx1"/>
            </a:solidFill>
          </a:ln>
        </p:spPr>
        <p:txBody>
          <a:bodyPr wrap="none" rtlCol="0">
            <a:spAutoFit/>
          </a:bodyPr>
          <a:lstStyle/>
          <a:p>
            <a:pPr algn="ctr"/>
            <a:r>
              <a:rPr lang="ja-JP" altLang="en-US" sz="1600" dirty="0">
                <a:latin typeface="+mn-ea"/>
              </a:rPr>
              <a:t>Ｃ１</a:t>
            </a:r>
            <a:endParaRPr kumimoji="1" lang="ja-JP" altLang="en-US" sz="1600" dirty="0">
              <a:latin typeface="+mn-ea"/>
            </a:endParaRPr>
          </a:p>
        </p:txBody>
      </p:sp>
      <p:sp>
        <p:nvSpPr>
          <p:cNvPr id="121" name="テキスト ボックス 120"/>
          <p:cNvSpPr txBox="1"/>
          <p:nvPr/>
        </p:nvSpPr>
        <p:spPr>
          <a:xfrm>
            <a:off x="5909394" y="2899683"/>
            <a:ext cx="468000" cy="338554"/>
          </a:xfrm>
          <a:prstGeom prst="rect">
            <a:avLst/>
          </a:prstGeom>
          <a:noFill/>
          <a:ln>
            <a:solidFill>
              <a:schemeClr val="tx1"/>
            </a:solidFill>
          </a:ln>
        </p:spPr>
        <p:txBody>
          <a:bodyPr wrap="none" rtlCol="0">
            <a:spAutoFit/>
          </a:bodyPr>
          <a:lstStyle/>
          <a:p>
            <a:pPr algn="ctr"/>
            <a:r>
              <a:rPr lang="ja-JP" altLang="en-US" sz="1600" dirty="0">
                <a:latin typeface="+mn-ea"/>
              </a:rPr>
              <a:t>Ｃ２</a:t>
            </a:r>
            <a:endParaRPr kumimoji="1" lang="ja-JP" altLang="en-US" sz="1600" dirty="0">
              <a:latin typeface="+mn-ea"/>
            </a:endParaRPr>
          </a:p>
        </p:txBody>
      </p:sp>
      <p:sp>
        <p:nvSpPr>
          <p:cNvPr id="122" name="テキスト ボックス 121"/>
          <p:cNvSpPr txBox="1"/>
          <p:nvPr/>
        </p:nvSpPr>
        <p:spPr>
          <a:xfrm>
            <a:off x="5400096" y="3306470"/>
            <a:ext cx="468000" cy="338554"/>
          </a:xfrm>
          <a:prstGeom prst="rect">
            <a:avLst/>
          </a:prstGeom>
          <a:noFill/>
          <a:ln>
            <a:solidFill>
              <a:schemeClr val="tx1"/>
            </a:solidFill>
          </a:ln>
        </p:spPr>
        <p:txBody>
          <a:bodyPr wrap="none" rtlCol="0">
            <a:spAutoFit/>
          </a:bodyPr>
          <a:lstStyle/>
          <a:p>
            <a:pPr algn="ctr"/>
            <a:r>
              <a:rPr kumimoji="1" lang="ja-JP" altLang="en-US" sz="1600" dirty="0">
                <a:latin typeface="+mn-ea"/>
              </a:rPr>
              <a:t>Ｄ</a:t>
            </a:r>
          </a:p>
        </p:txBody>
      </p:sp>
      <p:sp>
        <p:nvSpPr>
          <p:cNvPr id="123" name="テキスト ボックス 122"/>
          <p:cNvSpPr txBox="1"/>
          <p:nvPr/>
        </p:nvSpPr>
        <p:spPr>
          <a:xfrm>
            <a:off x="5904152" y="3306470"/>
            <a:ext cx="468000" cy="338554"/>
          </a:xfrm>
          <a:prstGeom prst="rect">
            <a:avLst/>
          </a:prstGeom>
          <a:noFill/>
          <a:ln>
            <a:solidFill>
              <a:schemeClr val="tx1"/>
            </a:solidFill>
          </a:ln>
        </p:spPr>
        <p:txBody>
          <a:bodyPr wrap="none" rtlCol="0">
            <a:spAutoFit/>
          </a:bodyPr>
          <a:lstStyle/>
          <a:p>
            <a:pPr algn="ctr"/>
            <a:r>
              <a:rPr lang="ja-JP" altLang="en-US" sz="1600" dirty="0">
                <a:latin typeface="+mn-ea"/>
              </a:rPr>
              <a:t>Ｅ</a:t>
            </a:r>
            <a:endParaRPr kumimoji="1" lang="ja-JP" altLang="en-US" sz="1600" dirty="0">
              <a:latin typeface="+mn-ea"/>
            </a:endParaRPr>
          </a:p>
        </p:txBody>
      </p:sp>
      <p:sp>
        <p:nvSpPr>
          <p:cNvPr id="124" name="テキスト ボックス 123"/>
          <p:cNvSpPr txBox="1"/>
          <p:nvPr/>
        </p:nvSpPr>
        <p:spPr>
          <a:xfrm>
            <a:off x="5400096" y="3945830"/>
            <a:ext cx="468000" cy="338554"/>
          </a:xfrm>
          <a:prstGeom prst="rect">
            <a:avLst/>
          </a:prstGeom>
          <a:noFill/>
          <a:ln>
            <a:solidFill>
              <a:schemeClr val="tx1"/>
            </a:solidFill>
          </a:ln>
        </p:spPr>
        <p:txBody>
          <a:bodyPr wrap="none" rtlCol="0">
            <a:spAutoFit/>
          </a:bodyPr>
          <a:lstStyle/>
          <a:p>
            <a:pPr algn="ctr"/>
            <a:r>
              <a:rPr lang="en-US" altLang="ja-JP" sz="1600" dirty="0">
                <a:latin typeface="+mn-ea"/>
              </a:rPr>
              <a:t>A</a:t>
            </a:r>
          </a:p>
        </p:txBody>
      </p:sp>
      <p:sp>
        <p:nvSpPr>
          <p:cNvPr id="126" name="角丸四角形吹き出し 125"/>
          <p:cNvSpPr/>
          <p:nvPr/>
        </p:nvSpPr>
        <p:spPr>
          <a:xfrm>
            <a:off x="7020272" y="5013176"/>
            <a:ext cx="2004030" cy="893132"/>
          </a:xfrm>
          <a:prstGeom prst="wedgeRoundRectCallout">
            <a:avLst>
              <a:gd name="adj1" fmla="val -107240"/>
              <a:gd name="adj2" fmla="val 47411"/>
              <a:gd name="adj3" fmla="val 16667"/>
            </a:avLst>
          </a:prstGeom>
          <a:solidFill>
            <a:srgbClr val="0070C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dirty="0"/>
              <a:t>最終処分が完了したため、Ｅ票も同時に返却</a:t>
            </a:r>
          </a:p>
        </p:txBody>
      </p:sp>
      <p:sp>
        <p:nvSpPr>
          <p:cNvPr id="127" name="角丸四角形吹き出し 126"/>
          <p:cNvSpPr/>
          <p:nvPr/>
        </p:nvSpPr>
        <p:spPr>
          <a:xfrm>
            <a:off x="3209945" y="5157539"/>
            <a:ext cx="2004030" cy="893132"/>
          </a:xfrm>
          <a:prstGeom prst="wedgeRoundRectCallout">
            <a:avLst>
              <a:gd name="adj1" fmla="val -93457"/>
              <a:gd name="adj2" fmla="val 19683"/>
              <a:gd name="adj3" fmla="val 16667"/>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ja-JP" altLang="en-US" dirty="0"/>
              <a:t>最終処分の確認</a:t>
            </a:r>
            <a:endParaRPr lang="en-US" altLang="ja-JP" dirty="0"/>
          </a:p>
          <a:p>
            <a:pPr algn="ctr"/>
            <a:r>
              <a:rPr kumimoji="1" lang="ja-JP" altLang="en-US" dirty="0"/>
              <a:t>⇒１次のＥ票返却</a:t>
            </a:r>
          </a:p>
        </p:txBody>
      </p:sp>
      <p:sp>
        <p:nvSpPr>
          <p:cNvPr id="128" name="円/楕円 127"/>
          <p:cNvSpPr/>
          <p:nvPr/>
        </p:nvSpPr>
        <p:spPr>
          <a:xfrm>
            <a:off x="1433493" y="3645024"/>
            <a:ext cx="978267" cy="266429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2"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860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1.38889E-6 -4.44444E-6 L 0.28264 -4.44444E-6 " pathEditMode="relative" rAng="0" ptsTypes="AA">
                                      <p:cBhvr>
                                        <p:cTn id="6" dur="2000" fill="hold"/>
                                        <p:tgtEl>
                                          <p:spTgt spid="28"/>
                                        </p:tgtEl>
                                        <p:attrNameLst>
                                          <p:attrName>ppt_x</p:attrName>
                                          <p:attrName>ppt_y</p:attrName>
                                        </p:attrNameLst>
                                      </p:cBhvr>
                                      <p:rCtr x="14132" y="0"/>
                                    </p:animMotion>
                                  </p:childTnLst>
                                </p:cTn>
                              </p:par>
                              <p:par>
                                <p:cTn id="7" presetID="63" presetClass="path" presetSubtype="0" accel="50000" decel="50000" fill="hold" grpId="0" nodeType="withEffect">
                                  <p:stCondLst>
                                    <p:cond delay="0"/>
                                  </p:stCondLst>
                                  <p:childTnLst>
                                    <p:animMotion origin="layout" path="M 4.16667E-6 -3.7037E-6 L 0.28229 -3.7037E-6 " pathEditMode="relative" rAng="0" ptsTypes="AA">
                                      <p:cBhvr>
                                        <p:cTn id="8" dur="2000" fill="hold"/>
                                        <p:tgtEl>
                                          <p:spTgt spid="30"/>
                                        </p:tgtEl>
                                        <p:attrNameLst>
                                          <p:attrName>ppt_x</p:attrName>
                                          <p:attrName>ppt_y</p:attrName>
                                        </p:attrNameLst>
                                      </p:cBhvr>
                                      <p:rCtr x="14115" y="0"/>
                                    </p:animMotion>
                                  </p:childTnLst>
                                </p:cTn>
                              </p:par>
                              <p:par>
                                <p:cTn id="9" presetID="63" presetClass="path" presetSubtype="0" accel="50000" decel="50000" fill="hold" grpId="0" nodeType="withEffect">
                                  <p:stCondLst>
                                    <p:cond delay="0"/>
                                  </p:stCondLst>
                                  <p:childTnLst>
                                    <p:animMotion origin="layout" path="M 1.38889E-6 -4.44444E-6 L 0.28142 -4.44444E-6 " pathEditMode="relative" rAng="0" ptsTypes="AA">
                                      <p:cBhvr>
                                        <p:cTn id="10" dur="2000" fill="hold"/>
                                        <p:tgtEl>
                                          <p:spTgt spid="29"/>
                                        </p:tgtEl>
                                        <p:attrNameLst>
                                          <p:attrName>ppt_x</p:attrName>
                                          <p:attrName>ppt_y</p:attrName>
                                        </p:attrNameLst>
                                      </p:cBhvr>
                                      <p:rCtr x="14063" y="0"/>
                                    </p:animMotion>
                                  </p:childTnLst>
                                </p:cTn>
                              </p:par>
                              <p:par>
                                <p:cTn id="11" presetID="63" presetClass="path" presetSubtype="0" accel="50000" decel="50000" fill="hold" grpId="0" nodeType="withEffect">
                                  <p:stCondLst>
                                    <p:cond delay="0"/>
                                  </p:stCondLst>
                                  <p:childTnLst>
                                    <p:animMotion origin="layout" path="M 4.16667E-6 -3.7037E-6 L 0.28107 -3.7037E-6 " pathEditMode="relative" rAng="0" ptsTypes="AA">
                                      <p:cBhvr>
                                        <p:cTn id="12" dur="2000" fill="hold"/>
                                        <p:tgtEl>
                                          <p:spTgt spid="31"/>
                                        </p:tgtEl>
                                        <p:attrNameLst>
                                          <p:attrName>ppt_x</p:attrName>
                                          <p:attrName>ppt_y</p:attrName>
                                        </p:attrNameLst>
                                      </p:cBhvr>
                                      <p:rCtr x="14045" y="0"/>
                                    </p:animMotion>
                                  </p:childTnLst>
                                </p:cTn>
                              </p:par>
                              <p:par>
                                <p:cTn id="13" presetID="63" presetClass="path" presetSubtype="0" accel="50000" decel="50000" fill="hold" grpId="0" nodeType="withEffect">
                                  <p:stCondLst>
                                    <p:cond delay="0"/>
                                  </p:stCondLst>
                                  <p:childTnLst>
                                    <p:animMotion origin="layout" path="M 5E-6 -2.96296E-6 L 0.2816 -2.96296E-6 " pathEditMode="relative" rAng="0" ptsTypes="AA">
                                      <p:cBhvr>
                                        <p:cTn id="14" dur="2000" fill="hold"/>
                                        <p:tgtEl>
                                          <p:spTgt spid="33"/>
                                        </p:tgtEl>
                                        <p:attrNameLst>
                                          <p:attrName>ppt_x</p:attrName>
                                          <p:attrName>ppt_y</p:attrName>
                                        </p:attrNameLst>
                                      </p:cBhvr>
                                      <p:rCtr x="14080" y="0"/>
                                    </p:animMotion>
                                  </p:childTnLst>
                                </p:cTn>
                              </p:par>
                              <p:par>
                                <p:cTn id="15" presetID="63" presetClass="path" presetSubtype="0" accel="50000" decel="50000" fill="hold" grpId="0" nodeType="withEffect">
                                  <p:stCondLst>
                                    <p:cond delay="0"/>
                                  </p:stCondLst>
                                  <p:childTnLst>
                                    <p:animMotion origin="layout" path="M -2.77778E-7 -2.96296E-6 L 0.2816 -2.96296E-6 " pathEditMode="relative" rAng="0" ptsTypes="AA">
                                      <p:cBhvr>
                                        <p:cTn id="16" dur="2000" fill="hold"/>
                                        <p:tgtEl>
                                          <p:spTgt spid="32"/>
                                        </p:tgtEl>
                                        <p:attrNameLst>
                                          <p:attrName>ppt_x</p:attrName>
                                          <p:attrName>ppt_y</p:attrName>
                                        </p:attrNameLst>
                                      </p:cBhvr>
                                      <p:rCtr x="14080" y="0"/>
                                    </p:animMotion>
                                  </p:childTnLst>
                                </p:cTn>
                              </p:par>
                              <p:par>
                                <p:cTn id="17" presetID="63" presetClass="path" presetSubtype="0" accel="50000" decel="50000" fill="hold" nodeType="withEffect">
                                  <p:stCondLst>
                                    <p:cond delay="0"/>
                                  </p:stCondLst>
                                  <p:childTnLst>
                                    <p:animMotion origin="layout" path="M -2.22222E-6 1.11111E-6 L 0.32049 1.11111E-6 " pathEditMode="relative" rAng="0" ptsTypes="AA">
                                      <p:cBhvr>
                                        <p:cTn id="18" dur="2000" fill="hold"/>
                                        <p:tgtEl>
                                          <p:spTgt spid="97"/>
                                        </p:tgtEl>
                                        <p:attrNameLst>
                                          <p:attrName>ppt_x</p:attrName>
                                          <p:attrName>ppt_y</p:attrName>
                                        </p:attrNameLst>
                                      </p:cBhvr>
                                      <p:rCtr x="16024" y="0"/>
                                    </p:animMotion>
                                  </p:childTnLst>
                                </p:cTn>
                              </p:par>
                            </p:childTnLst>
                          </p:cTn>
                        </p:par>
                      </p:childTnLst>
                    </p:cTn>
                  </p:par>
                  <p:par>
                    <p:cTn id="19" fill="hold">
                      <p:stCondLst>
                        <p:cond delay="indefinite"/>
                      </p:stCondLst>
                      <p:childTnLst>
                        <p:par>
                          <p:cTn id="20" fill="hold">
                            <p:stCondLst>
                              <p:cond delay="0"/>
                            </p:stCondLst>
                            <p:childTnLst>
                              <p:par>
                                <p:cTn id="21" presetID="50" presetClass="path" presetSubtype="0" accel="50000" decel="50000" fill="hold" grpId="1" nodeType="clickEffect">
                                  <p:stCondLst>
                                    <p:cond delay="0"/>
                                  </p:stCondLst>
                                  <p:childTnLst>
                                    <p:animMotion origin="layout" path="M 0.28264 -4.44444E-6 L 0.28264 0.10301 C 0.28264 0.14931 0.25868 0.20625 0.23923 0.20625 L 0.19601 0.20625 " pathEditMode="relative" rAng="5400000" ptsTypes="FfFF">
                                      <p:cBhvr>
                                        <p:cTn id="22" dur="2000" fill="hold"/>
                                        <p:tgtEl>
                                          <p:spTgt spid="28"/>
                                        </p:tgtEl>
                                        <p:attrNameLst>
                                          <p:attrName>ppt_x</p:attrName>
                                          <p:attrName>ppt_y</p:attrName>
                                        </p:attrNameLst>
                                      </p:cBhvr>
                                      <p:rCtr x="-4340" y="10301"/>
                                    </p:animMotion>
                                  </p:childTnLst>
                                </p:cTn>
                              </p:par>
                              <p:par>
                                <p:cTn id="23" presetID="50" presetClass="path" presetSubtype="0" accel="50000" decel="50000" fill="hold" grpId="1" nodeType="withEffect">
                                  <p:stCondLst>
                                    <p:cond delay="0"/>
                                  </p:stCondLst>
                                  <p:childTnLst>
                                    <p:animMotion origin="layout" path="M 0.28142 -4.44444E-6 L 0.28142 0.15024 C 0.28142 0.2176 0.18785 0.3007 0.11215 0.3007 L -0.05712 0.3007 " pathEditMode="relative" rAng="5400000" ptsTypes="FfFF">
                                      <p:cBhvr>
                                        <p:cTn id="24" dur="2000" fill="hold"/>
                                        <p:tgtEl>
                                          <p:spTgt spid="29"/>
                                        </p:tgtEl>
                                        <p:attrNameLst>
                                          <p:attrName>ppt_x</p:attrName>
                                          <p:attrName>ppt_y</p:attrName>
                                        </p:attrNameLst>
                                      </p:cBhvr>
                                      <p:rCtr x="-16927" y="15023"/>
                                    </p:animMotion>
                                  </p:childTnLst>
                                </p:cTn>
                              </p:par>
                              <p:par>
                                <p:cTn id="25" presetID="10" presetClass="entr" presetSubtype="0"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fade">
                                      <p:cBhvr>
                                        <p:cTn id="27" dur="500"/>
                                        <p:tgtEl>
                                          <p:spTgt spid="107"/>
                                        </p:tgtEl>
                                      </p:cBhvr>
                                    </p:animEffect>
                                  </p:childTnLst>
                                </p:cTn>
                              </p:par>
                            </p:childTnLst>
                          </p:cTn>
                        </p:par>
                      </p:childTnLst>
                    </p:cTn>
                  </p:par>
                  <p:par>
                    <p:cTn id="28" fill="hold">
                      <p:stCondLst>
                        <p:cond delay="indefinite"/>
                      </p:stCondLst>
                      <p:childTnLst>
                        <p:par>
                          <p:cTn id="29" fill="hold">
                            <p:stCondLst>
                              <p:cond delay="0"/>
                            </p:stCondLst>
                            <p:childTnLst>
                              <p:par>
                                <p:cTn id="30" presetID="50" presetClass="path" presetSubtype="0" accel="50000" decel="50000" fill="hold" grpId="1" nodeType="clickEffect">
                                  <p:stCondLst>
                                    <p:cond delay="0"/>
                                  </p:stCondLst>
                                  <p:childTnLst>
                                    <p:animMotion origin="layout" path="M 0.33715 0.14699 L 0.33715 0.07361 C 0.33715 0.04074 0.32204 -0.00023 0.30972 -0.00023 L 0.28211 -0.00023 " pathEditMode="relative" rAng="-5400000" ptsTypes="FfFF">
                                      <p:cBhvr>
                                        <p:cTn id="31" dur="2000" spd="-100000" fill="hold"/>
                                        <p:tgtEl>
                                          <p:spTgt spid="30"/>
                                        </p:tgtEl>
                                        <p:attrNameLst>
                                          <p:attrName>ppt_x</p:attrName>
                                          <p:attrName>ppt_y</p:attrName>
                                        </p:attrNameLst>
                                      </p:cBhvr>
                                      <p:rCtr x="-2743" y="-7361"/>
                                    </p:animMotion>
                                  </p:childTnLst>
                                </p:cTn>
                              </p:par>
                              <p:par>
                                <p:cTn id="32" presetID="50" presetClass="path" presetSubtype="0" accel="50000" decel="50000" fill="hold" grpId="1" nodeType="withEffect">
                                  <p:stCondLst>
                                    <p:cond delay="0"/>
                                  </p:stCondLst>
                                  <p:childTnLst>
                                    <p:animMotion origin="layout" path="M 0.28107 -3.7037E-6 L 0.28107 0.10486 C 0.28107 0.15186 0.24184 0.20996 0.21024 0.20996 L 0.13941 0.20996 " pathEditMode="relative" rAng="5400000" ptsTypes="FfFF">
                                      <p:cBhvr>
                                        <p:cTn id="33" dur="2000" fill="hold"/>
                                        <p:tgtEl>
                                          <p:spTgt spid="31"/>
                                        </p:tgtEl>
                                        <p:attrNameLst>
                                          <p:attrName>ppt_x</p:attrName>
                                          <p:attrName>ppt_y</p:attrName>
                                        </p:attrNameLst>
                                      </p:cBhvr>
                                      <p:rCtr x="-7083" y="10486"/>
                                    </p:animMotion>
                                  </p:childTnLst>
                                </p:cTn>
                              </p:par>
                              <p:par>
                                <p:cTn id="34" presetID="50" presetClass="path" presetSubtype="0" accel="50000" decel="50000" fill="hold" grpId="1" nodeType="withEffect">
                                  <p:stCondLst>
                                    <p:cond delay="0"/>
                                  </p:stCondLst>
                                  <p:childTnLst>
                                    <p:animMotion origin="layout" path="M 0.2816 -2.96296E-6 L 0.2816 0.1331 C 0.2816 0.1926 0.2033 0.26621 0.13976 0.26621 L -0.00191 0.26621 " pathEditMode="relative" rAng="5400000" ptsTypes="FfFF">
                                      <p:cBhvr>
                                        <p:cTn id="35" dur="2000" fill="hold"/>
                                        <p:tgtEl>
                                          <p:spTgt spid="32"/>
                                        </p:tgtEl>
                                        <p:attrNameLst>
                                          <p:attrName>ppt_x</p:attrName>
                                          <p:attrName>ppt_y</p:attrName>
                                        </p:attrNameLst>
                                      </p:cBhvr>
                                      <p:rCtr x="-14184" y="13310"/>
                                    </p:animMotion>
                                  </p:childTnLst>
                                </p:cTn>
                              </p:par>
                              <p:par>
                                <p:cTn id="36" presetID="10" presetClass="exit" presetSubtype="0" fill="hold" grpId="1" nodeType="withEffect">
                                  <p:stCondLst>
                                    <p:cond delay="0"/>
                                  </p:stCondLst>
                                  <p:childTnLst>
                                    <p:animEffect transition="out" filter="fade">
                                      <p:cBhvr>
                                        <p:cTn id="37" dur="500"/>
                                        <p:tgtEl>
                                          <p:spTgt spid="107"/>
                                        </p:tgtEl>
                                      </p:cBhvr>
                                    </p:animEffect>
                                    <p:set>
                                      <p:cBhvr>
                                        <p:cTn id="38" dur="1" fill="hold">
                                          <p:stCondLst>
                                            <p:cond delay="499"/>
                                          </p:stCondLst>
                                        </p:cTn>
                                        <p:tgtEl>
                                          <p:spTgt spid="107"/>
                                        </p:tgtEl>
                                        <p:attrNameLst>
                                          <p:attrName>style.visibility</p:attrName>
                                        </p:attrNameLst>
                                      </p:cBhvr>
                                      <p:to>
                                        <p:strVal val="hidden"/>
                                      </p:to>
                                    </p:set>
                                  </p:childTnLst>
                                </p:cTn>
                              </p:par>
                              <p:par>
                                <p:cTn id="39" presetID="10" presetClass="entr" presetSubtype="0" fill="hold" grpId="0" nodeType="withEffect">
                                  <p:stCondLst>
                                    <p:cond delay="0"/>
                                  </p:stCondLst>
                                  <p:childTnLst>
                                    <p:set>
                                      <p:cBhvr>
                                        <p:cTn id="40" dur="1" fill="hold">
                                          <p:stCondLst>
                                            <p:cond delay="0"/>
                                          </p:stCondLst>
                                        </p:cTn>
                                        <p:tgtEl>
                                          <p:spTgt spid="108"/>
                                        </p:tgtEl>
                                        <p:attrNameLst>
                                          <p:attrName>style.visibility</p:attrName>
                                        </p:attrNameLst>
                                      </p:cBhvr>
                                      <p:to>
                                        <p:strVal val="visible"/>
                                      </p:to>
                                    </p:set>
                                    <p:animEffect transition="in" filter="fade">
                                      <p:cBhvr>
                                        <p:cTn id="41" dur="500"/>
                                        <p:tgtEl>
                                          <p:spTgt spid="10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97"/>
                                        </p:tgtEl>
                                      </p:cBhvr>
                                    </p:animEffect>
                                    <p:set>
                                      <p:cBhvr>
                                        <p:cTn id="46" dur="1" fill="hold">
                                          <p:stCondLst>
                                            <p:cond delay="499"/>
                                          </p:stCondLst>
                                        </p:cTn>
                                        <p:tgtEl>
                                          <p:spTgt spid="97"/>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fade">
                                      <p:cBhvr>
                                        <p:cTn id="49" dur="500"/>
                                        <p:tgtEl>
                                          <p:spTgt spid="109"/>
                                        </p:tgtEl>
                                      </p:cBhvr>
                                    </p:animEffect>
                                  </p:childTnLst>
                                </p:cTn>
                              </p:par>
                              <p:par>
                                <p:cTn id="50" presetID="10" presetClass="exit" presetSubtype="0" fill="hold" grpId="1" nodeType="withEffect">
                                  <p:stCondLst>
                                    <p:cond delay="0"/>
                                  </p:stCondLst>
                                  <p:childTnLst>
                                    <p:animEffect transition="out" filter="fade">
                                      <p:cBhvr>
                                        <p:cTn id="51" dur="500"/>
                                        <p:tgtEl>
                                          <p:spTgt spid="108"/>
                                        </p:tgtEl>
                                      </p:cBhvr>
                                    </p:animEffect>
                                    <p:set>
                                      <p:cBhvr>
                                        <p:cTn id="52" dur="1" fill="hold">
                                          <p:stCondLst>
                                            <p:cond delay="499"/>
                                          </p:stCondLst>
                                        </p:cTn>
                                        <p:tgtEl>
                                          <p:spTgt spid="108"/>
                                        </p:tgtEl>
                                        <p:attrNameLst>
                                          <p:attrName>style.visibility</p:attrName>
                                        </p:attrNameLst>
                                      </p:cBhvr>
                                      <p:to>
                                        <p:strVal val="hidden"/>
                                      </p:to>
                                    </p:set>
                                  </p:childTnLst>
                                </p:cTn>
                              </p:par>
                              <p:par>
                                <p:cTn id="53" presetID="10" presetClass="entr" presetSubtype="0" fill="hold" grpId="2" nodeType="withEffect">
                                  <p:stCondLst>
                                    <p:cond delay="0"/>
                                  </p:stCondLst>
                                  <p:childTnLst>
                                    <p:set>
                                      <p:cBhvr>
                                        <p:cTn id="54" dur="1" fill="hold">
                                          <p:stCondLst>
                                            <p:cond delay="0"/>
                                          </p:stCondLst>
                                        </p:cTn>
                                        <p:tgtEl>
                                          <p:spTgt spid="118"/>
                                        </p:tgtEl>
                                        <p:attrNameLst>
                                          <p:attrName>style.visibility</p:attrName>
                                        </p:attrNameLst>
                                      </p:cBhvr>
                                      <p:to>
                                        <p:strVal val="visible"/>
                                      </p:to>
                                    </p:set>
                                    <p:animEffect transition="in" filter="fade">
                                      <p:cBhvr>
                                        <p:cTn id="55" dur="500"/>
                                        <p:tgtEl>
                                          <p:spTgt spid="118"/>
                                        </p:tgtEl>
                                      </p:cBhvr>
                                    </p:animEffect>
                                  </p:childTnLst>
                                </p:cTn>
                              </p:par>
                              <p:par>
                                <p:cTn id="56" presetID="10" presetClass="entr" presetSubtype="0" fill="hold" grpId="2" nodeType="withEffect">
                                  <p:stCondLst>
                                    <p:cond delay="0"/>
                                  </p:stCondLst>
                                  <p:childTnLst>
                                    <p:set>
                                      <p:cBhvr>
                                        <p:cTn id="57" dur="1" fill="hold">
                                          <p:stCondLst>
                                            <p:cond delay="0"/>
                                          </p:stCondLst>
                                        </p:cTn>
                                        <p:tgtEl>
                                          <p:spTgt spid="120"/>
                                        </p:tgtEl>
                                        <p:attrNameLst>
                                          <p:attrName>style.visibility</p:attrName>
                                        </p:attrNameLst>
                                      </p:cBhvr>
                                      <p:to>
                                        <p:strVal val="visible"/>
                                      </p:to>
                                    </p:set>
                                    <p:animEffect transition="in" filter="fade">
                                      <p:cBhvr>
                                        <p:cTn id="58" dur="500"/>
                                        <p:tgtEl>
                                          <p:spTgt spid="120"/>
                                        </p:tgtEl>
                                      </p:cBhvr>
                                    </p:animEffect>
                                  </p:childTnLst>
                                </p:cTn>
                              </p:par>
                              <p:par>
                                <p:cTn id="59" presetID="10" presetClass="entr" presetSubtype="0" fill="hold" grpId="2" nodeType="with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fade">
                                      <p:cBhvr>
                                        <p:cTn id="61" dur="500"/>
                                        <p:tgtEl>
                                          <p:spTgt spid="119"/>
                                        </p:tgtEl>
                                      </p:cBhvr>
                                    </p:animEffect>
                                  </p:childTnLst>
                                </p:cTn>
                              </p:par>
                              <p:par>
                                <p:cTn id="62" presetID="10" presetClass="entr" presetSubtype="0" fill="hold" grpId="2" nodeType="withEffect">
                                  <p:stCondLst>
                                    <p:cond delay="0"/>
                                  </p:stCondLst>
                                  <p:childTnLst>
                                    <p:set>
                                      <p:cBhvr>
                                        <p:cTn id="63" dur="1" fill="hold">
                                          <p:stCondLst>
                                            <p:cond delay="0"/>
                                          </p:stCondLst>
                                        </p:cTn>
                                        <p:tgtEl>
                                          <p:spTgt spid="121"/>
                                        </p:tgtEl>
                                        <p:attrNameLst>
                                          <p:attrName>style.visibility</p:attrName>
                                        </p:attrNameLst>
                                      </p:cBhvr>
                                      <p:to>
                                        <p:strVal val="visible"/>
                                      </p:to>
                                    </p:set>
                                    <p:animEffect transition="in" filter="fade">
                                      <p:cBhvr>
                                        <p:cTn id="64" dur="500"/>
                                        <p:tgtEl>
                                          <p:spTgt spid="121"/>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123"/>
                                        </p:tgtEl>
                                        <p:attrNameLst>
                                          <p:attrName>style.visibility</p:attrName>
                                        </p:attrNameLst>
                                      </p:cBhvr>
                                      <p:to>
                                        <p:strVal val="visible"/>
                                      </p:to>
                                    </p:set>
                                    <p:animEffect transition="in" filter="fade">
                                      <p:cBhvr>
                                        <p:cTn id="67" dur="500"/>
                                        <p:tgtEl>
                                          <p:spTgt spid="123"/>
                                        </p:tgtEl>
                                      </p:cBhvr>
                                    </p:animEffect>
                                  </p:childTnLst>
                                </p:cTn>
                              </p:par>
                              <p:par>
                                <p:cTn id="68" presetID="10" presetClass="entr" presetSubtype="0" fill="hold" grpId="2" nodeType="with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fade">
                                      <p:cBhvr>
                                        <p:cTn id="70" dur="500"/>
                                        <p:tgtEl>
                                          <p:spTgt spid="12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fade">
                                      <p:cBhvr>
                                        <p:cTn id="73" dur="500"/>
                                        <p:tgtEl>
                                          <p:spTgt spid="124"/>
                                        </p:tgtEl>
                                      </p:cBhvr>
                                    </p:animEffect>
                                  </p:childTnLst>
                                </p:cTn>
                              </p:par>
                            </p:childTnLst>
                          </p:cTn>
                        </p:par>
                      </p:childTnLst>
                    </p:cTn>
                  </p:par>
                  <p:par>
                    <p:cTn id="74" fill="hold">
                      <p:stCondLst>
                        <p:cond delay="indefinite"/>
                      </p:stCondLst>
                      <p:childTnLst>
                        <p:par>
                          <p:cTn id="75" fill="hold">
                            <p:stCondLst>
                              <p:cond delay="0"/>
                            </p:stCondLst>
                            <p:childTnLst>
                              <p:par>
                                <p:cTn id="76" presetID="63" presetClass="path" presetSubtype="0" accel="50000" decel="50000" fill="hold" grpId="0" nodeType="clickEffect">
                                  <p:stCondLst>
                                    <p:cond delay="0"/>
                                  </p:stCondLst>
                                  <p:childTnLst>
                                    <p:animMotion origin="layout" path="M 1.38889E-6 -4.44444E-6 L 0.28264 -4.44444E-6 " pathEditMode="relative" rAng="0" ptsTypes="AA">
                                      <p:cBhvr>
                                        <p:cTn id="77" dur="2000" fill="hold"/>
                                        <p:tgtEl>
                                          <p:spTgt spid="118"/>
                                        </p:tgtEl>
                                        <p:attrNameLst>
                                          <p:attrName>ppt_x</p:attrName>
                                          <p:attrName>ppt_y</p:attrName>
                                        </p:attrNameLst>
                                      </p:cBhvr>
                                      <p:rCtr x="14132" y="0"/>
                                    </p:animMotion>
                                  </p:childTnLst>
                                </p:cTn>
                              </p:par>
                              <p:par>
                                <p:cTn id="78" presetID="63" presetClass="path" presetSubtype="0" accel="50000" decel="50000" fill="hold" grpId="0" nodeType="withEffect">
                                  <p:stCondLst>
                                    <p:cond delay="0"/>
                                  </p:stCondLst>
                                  <p:childTnLst>
                                    <p:animMotion origin="layout" path="M 4.16667E-6 -3.7037E-6 L 0.28229 -3.7037E-6 " pathEditMode="relative" rAng="0" ptsTypes="AA">
                                      <p:cBhvr>
                                        <p:cTn id="79" dur="2000" fill="hold"/>
                                        <p:tgtEl>
                                          <p:spTgt spid="120"/>
                                        </p:tgtEl>
                                        <p:attrNameLst>
                                          <p:attrName>ppt_x</p:attrName>
                                          <p:attrName>ppt_y</p:attrName>
                                        </p:attrNameLst>
                                      </p:cBhvr>
                                      <p:rCtr x="14115" y="0"/>
                                    </p:animMotion>
                                  </p:childTnLst>
                                </p:cTn>
                              </p:par>
                              <p:par>
                                <p:cTn id="80" presetID="63" presetClass="path" presetSubtype="0" accel="50000" decel="50000" fill="hold" grpId="0" nodeType="withEffect">
                                  <p:stCondLst>
                                    <p:cond delay="0"/>
                                  </p:stCondLst>
                                  <p:childTnLst>
                                    <p:animMotion origin="layout" path="M 1.38889E-6 -4.44444E-6 L 0.28142 -4.44444E-6 " pathEditMode="relative" rAng="0" ptsTypes="AA">
                                      <p:cBhvr>
                                        <p:cTn id="81" dur="2000" fill="hold"/>
                                        <p:tgtEl>
                                          <p:spTgt spid="119"/>
                                        </p:tgtEl>
                                        <p:attrNameLst>
                                          <p:attrName>ppt_x</p:attrName>
                                          <p:attrName>ppt_y</p:attrName>
                                        </p:attrNameLst>
                                      </p:cBhvr>
                                      <p:rCtr x="14063" y="0"/>
                                    </p:animMotion>
                                  </p:childTnLst>
                                </p:cTn>
                              </p:par>
                              <p:par>
                                <p:cTn id="82" presetID="63" presetClass="path" presetSubtype="0" accel="50000" decel="50000" fill="hold" grpId="0" nodeType="withEffect">
                                  <p:stCondLst>
                                    <p:cond delay="0"/>
                                  </p:stCondLst>
                                  <p:childTnLst>
                                    <p:animMotion origin="layout" path="M 4.16667E-6 -3.7037E-6 L 0.28107 -3.7037E-6 " pathEditMode="relative" rAng="0" ptsTypes="AA">
                                      <p:cBhvr>
                                        <p:cTn id="83" dur="2000" fill="hold"/>
                                        <p:tgtEl>
                                          <p:spTgt spid="121"/>
                                        </p:tgtEl>
                                        <p:attrNameLst>
                                          <p:attrName>ppt_x</p:attrName>
                                          <p:attrName>ppt_y</p:attrName>
                                        </p:attrNameLst>
                                      </p:cBhvr>
                                      <p:rCtr x="14045" y="0"/>
                                    </p:animMotion>
                                  </p:childTnLst>
                                </p:cTn>
                              </p:par>
                              <p:par>
                                <p:cTn id="84" presetID="63" presetClass="path" presetSubtype="0" accel="50000" decel="50000" fill="hold" grpId="0" nodeType="withEffect">
                                  <p:stCondLst>
                                    <p:cond delay="0"/>
                                  </p:stCondLst>
                                  <p:childTnLst>
                                    <p:animMotion origin="layout" path="M 5E-6 -2.96296E-6 L 0.2816 -2.96296E-6 " pathEditMode="relative" rAng="0" ptsTypes="AA">
                                      <p:cBhvr>
                                        <p:cTn id="85" dur="2000" fill="hold"/>
                                        <p:tgtEl>
                                          <p:spTgt spid="123"/>
                                        </p:tgtEl>
                                        <p:attrNameLst>
                                          <p:attrName>ppt_x</p:attrName>
                                          <p:attrName>ppt_y</p:attrName>
                                        </p:attrNameLst>
                                      </p:cBhvr>
                                      <p:rCtr x="14080" y="0"/>
                                    </p:animMotion>
                                  </p:childTnLst>
                                </p:cTn>
                              </p:par>
                              <p:par>
                                <p:cTn id="86" presetID="63" presetClass="path" presetSubtype="0" accel="50000" decel="50000" fill="hold" grpId="0" nodeType="withEffect">
                                  <p:stCondLst>
                                    <p:cond delay="0"/>
                                  </p:stCondLst>
                                  <p:childTnLst>
                                    <p:animMotion origin="layout" path="M -2.77778E-7 -2.96296E-6 L 0.2816 -2.96296E-6 " pathEditMode="relative" rAng="0" ptsTypes="AA">
                                      <p:cBhvr>
                                        <p:cTn id="87" dur="2000" fill="hold"/>
                                        <p:tgtEl>
                                          <p:spTgt spid="122"/>
                                        </p:tgtEl>
                                        <p:attrNameLst>
                                          <p:attrName>ppt_x</p:attrName>
                                          <p:attrName>ppt_y</p:attrName>
                                        </p:attrNameLst>
                                      </p:cBhvr>
                                      <p:rCtr x="14080" y="0"/>
                                    </p:animMotion>
                                  </p:childTnLst>
                                </p:cTn>
                              </p:par>
                              <p:par>
                                <p:cTn id="88" presetID="63" presetClass="path" presetSubtype="0" accel="50000" decel="50000" fill="hold" nodeType="withEffect">
                                  <p:stCondLst>
                                    <p:cond delay="0"/>
                                  </p:stCondLst>
                                  <p:childTnLst>
                                    <p:animMotion origin="layout" path="M -2.22222E-6 1.11111E-6 L 0.32049 1.11111E-6 " pathEditMode="relative" rAng="0" ptsTypes="AA">
                                      <p:cBhvr>
                                        <p:cTn id="89" dur="2000" fill="hold"/>
                                        <p:tgtEl>
                                          <p:spTgt spid="109"/>
                                        </p:tgtEl>
                                        <p:attrNameLst>
                                          <p:attrName>ppt_x</p:attrName>
                                          <p:attrName>ppt_y</p:attrName>
                                        </p:attrNameLst>
                                      </p:cBhvr>
                                      <p:rCtr x="16024" y="0"/>
                                    </p:animMotion>
                                  </p:childTnLst>
                                </p:cTn>
                              </p:par>
                            </p:childTnLst>
                          </p:cTn>
                        </p:par>
                        <p:par>
                          <p:cTn id="90" fill="hold">
                            <p:stCondLst>
                              <p:cond delay="2000"/>
                            </p:stCondLst>
                            <p:childTnLst>
                              <p:par>
                                <p:cTn id="91" presetID="50" presetClass="path" presetSubtype="0" accel="50000" decel="50000" fill="hold" grpId="1" nodeType="afterEffect">
                                  <p:stCondLst>
                                    <p:cond delay="0"/>
                                  </p:stCondLst>
                                  <p:childTnLst>
                                    <p:animMotion origin="layout" path="M 0.28264 -4.44444E-6 L 0.28264 0.10301 C 0.28264 0.14931 0.25868 0.20625 0.23923 0.20625 L 0.19601 0.20625 " pathEditMode="relative" rAng="5400000" ptsTypes="FfFF">
                                      <p:cBhvr>
                                        <p:cTn id="92" dur="2000" fill="hold"/>
                                        <p:tgtEl>
                                          <p:spTgt spid="118"/>
                                        </p:tgtEl>
                                        <p:attrNameLst>
                                          <p:attrName>ppt_x</p:attrName>
                                          <p:attrName>ppt_y</p:attrName>
                                        </p:attrNameLst>
                                      </p:cBhvr>
                                      <p:rCtr x="-4340" y="10301"/>
                                    </p:animMotion>
                                  </p:childTnLst>
                                </p:cTn>
                              </p:par>
                              <p:par>
                                <p:cTn id="93" presetID="50" presetClass="path" presetSubtype="0" accel="50000" decel="50000" fill="hold" grpId="1" nodeType="withEffect">
                                  <p:stCondLst>
                                    <p:cond delay="0"/>
                                  </p:stCondLst>
                                  <p:childTnLst>
                                    <p:animMotion origin="layout" path="M 0.28142 -4.44444E-6 L 0.28142 0.15024 C 0.28142 0.2176 0.18785 0.3007 0.11215 0.3007 L -0.05712 0.3007 " pathEditMode="relative" rAng="5400000" ptsTypes="FfFF">
                                      <p:cBhvr>
                                        <p:cTn id="94" dur="2000" fill="hold"/>
                                        <p:tgtEl>
                                          <p:spTgt spid="119"/>
                                        </p:tgtEl>
                                        <p:attrNameLst>
                                          <p:attrName>ppt_x</p:attrName>
                                          <p:attrName>ppt_y</p:attrName>
                                        </p:attrNameLst>
                                      </p:cBhvr>
                                      <p:rCtr x="-16927" y="15023"/>
                                    </p:animMotion>
                                  </p:childTnLst>
                                </p:cTn>
                              </p:par>
                            </p:childTnLst>
                          </p:cTn>
                        </p:par>
                      </p:childTnLst>
                    </p:cTn>
                  </p:par>
                  <p:par>
                    <p:cTn id="95" fill="hold">
                      <p:stCondLst>
                        <p:cond delay="indefinite"/>
                      </p:stCondLst>
                      <p:childTnLst>
                        <p:par>
                          <p:cTn id="96" fill="hold">
                            <p:stCondLst>
                              <p:cond delay="0"/>
                            </p:stCondLst>
                            <p:childTnLst>
                              <p:par>
                                <p:cTn id="97" presetID="50" presetClass="path" presetSubtype="0" accel="50000" decel="50000" fill="hold" grpId="1" nodeType="clickEffect">
                                  <p:stCondLst>
                                    <p:cond delay="0"/>
                                  </p:stCondLst>
                                  <p:childTnLst>
                                    <p:animMotion origin="layout" path="M 0.33715 0.14699 L 0.33715 0.07361 C 0.33715 0.04074 0.32204 -0.00023 0.30972 -0.00023 L 0.28211 -0.00023 " pathEditMode="relative" rAng="-5400000" ptsTypes="FfFF">
                                      <p:cBhvr>
                                        <p:cTn id="98" dur="2000" spd="-100000" fill="hold"/>
                                        <p:tgtEl>
                                          <p:spTgt spid="120"/>
                                        </p:tgtEl>
                                        <p:attrNameLst>
                                          <p:attrName>ppt_x</p:attrName>
                                          <p:attrName>ppt_y</p:attrName>
                                        </p:attrNameLst>
                                      </p:cBhvr>
                                      <p:rCtr x="-2743" y="-7361"/>
                                    </p:animMotion>
                                  </p:childTnLst>
                                </p:cTn>
                              </p:par>
                              <p:par>
                                <p:cTn id="99" presetID="50" presetClass="path" presetSubtype="0" accel="50000" decel="50000" fill="hold" grpId="1" nodeType="withEffect">
                                  <p:stCondLst>
                                    <p:cond delay="0"/>
                                  </p:stCondLst>
                                  <p:childTnLst>
                                    <p:animMotion origin="layout" path="M 0.28107 -3.7037E-6 L 0.28107 0.10486 C 0.28107 0.15186 0.24184 0.20996 0.21024 0.20996 L 0.13941 0.20996 " pathEditMode="relative" rAng="5400000" ptsTypes="FfFF">
                                      <p:cBhvr>
                                        <p:cTn id="100" dur="2000" fill="hold"/>
                                        <p:tgtEl>
                                          <p:spTgt spid="121"/>
                                        </p:tgtEl>
                                        <p:attrNameLst>
                                          <p:attrName>ppt_x</p:attrName>
                                          <p:attrName>ppt_y</p:attrName>
                                        </p:attrNameLst>
                                      </p:cBhvr>
                                      <p:rCtr x="-7083" y="10486"/>
                                    </p:animMotion>
                                  </p:childTnLst>
                                </p:cTn>
                              </p:par>
                              <p:par>
                                <p:cTn id="101" presetID="50" presetClass="path" presetSubtype="0" accel="50000" decel="50000" fill="hold" grpId="1" nodeType="withEffect">
                                  <p:stCondLst>
                                    <p:cond delay="0"/>
                                  </p:stCondLst>
                                  <p:childTnLst>
                                    <p:animMotion origin="layout" path="M 0.2816 -2.96296E-6 L 0.2816 0.1331 C 0.2816 0.1926 0.2033 0.26621 0.13976 0.26621 L -0.00191 0.26621 " pathEditMode="relative" rAng="5400000" ptsTypes="FfFF">
                                      <p:cBhvr>
                                        <p:cTn id="102" dur="2000" fill="hold"/>
                                        <p:tgtEl>
                                          <p:spTgt spid="122"/>
                                        </p:tgtEl>
                                        <p:attrNameLst>
                                          <p:attrName>ppt_x</p:attrName>
                                          <p:attrName>ppt_y</p:attrName>
                                        </p:attrNameLst>
                                      </p:cBhvr>
                                      <p:rCtr x="-14184" y="13310"/>
                                    </p:animMotion>
                                  </p:childTnLst>
                                </p:cTn>
                              </p:par>
                              <p:par>
                                <p:cTn id="103" presetID="50" presetClass="path" presetSubtype="0" accel="50000" decel="50000" fill="hold" grpId="2" nodeType="withEffect">
                                  <p:stCondLst>
                                    <p:cond delay="0"/>
                                  </p:stCondLst>
                                  <p:childTnLst>
                                    <p:animMotion origin="layout" path="M 0.2816 0 L 0.2816 0.17431 C 0.2816 0.25278 0.18854 0.35069 0.11337 0.35069 L -0.05312 0.35069 " pathEditMode="relative" rAng="5400000" ptsTypes="FfFF">
                                      <p:cBhvr>
                                        <p:cTn id="104" dur="2000" fill="hold"/>
                                        <p:tgtEl>
                                          <p:spTgt spid="123"/>
                                        </p:tgtEl>
                                        <p:attrNameLst>
                                          <p:attrName>ppt_x</p:attrName>
                                          <p:attrName>ppt_y</p:attrName>
                                        </p:attrNameLst>
                                      </p:cBhvr>
                                      <p:rCtr x="-16736" y="17523"/>
                                    </p:animMotion>
                                  </p:childTnLst>
                                </p:cTn>
                              </p:par>
                            </p:childTnLst>
                          </p:cTn>
                        </p:par>
                        <p:par>
                          <p:cTn id="105" fill="hold">
                            <p:stCondLst>
                              <p:cond delay="2000"/>
                            </p:stCondLst>
                            <p:childTnLst>
                              <p:par>
                                <p:cTn id="106" presetID="10" presetClass="entr" presetSubtype="0" fill="hold" grpId="0" nodeType="afterEffect">
                                  <p:stCondLst>
                                    <p:cond delay="0"/>
                                  </p:stCondLst>
                                  <p:childTnLst>
                                    <p:set>
                                      <p:cBhvr>
                                        <p:cTn id="107" dur="1" fill="hold">
                                          <p:stCondLst>
                                            <p:cond delay="0"/>
                                          </p:stCondLst>
                                        </p:cTn>
                                        <p:tgtEl>
                                          <p:spTgt spid="126"/>
                                        </p:tgtEl>
                                        <p:attrNameLst>
                                          <p:attrName>style.visibility</p:attrName>
                                        </p:attrNameLst>
                                      </p:cBhvr>
                                      <p:to>
                                        <p:strVal val="visible"/>
                                      </p:to>
                                    </p:set>
                                    <p:animEffect transition="in" filter="fade">
                                      <p:cBhvr>
                                        <p:cTn id="108" dur="500"/>
                                        <p:tgtEl>
                                          <p:spTgt spid="126"/>
                                        </p:tgtEl>
                                      </p:cBhvr>
                                    </p:animEffect>
                                  </p:childTnLst>
                                </p:cTn>
                              </p:par>
                            </p:childTnLst>
                          </p:cTn>
                        </p:par>
                      </p:childTnLst>
                    </p:cTn>
                  </p:par>
                  <p:par>
                    <p:cTn id="109" fill="hold">
                      <p:stCondLst>
                        <p:cond delay="indefinite"/>
                      </p:stCondLst>
                      <p:childTnLst>
                        <p:par>
                          <p:cTn id="110" fill="hold">
                            <p:stCondLst>
                              <p:cond delay="0"/>
                            </p:stCondLst>
                            <p:childTnLst>
                              <p:par>
                                <p:cTn id="111" presetID="50" presetClass="path" presetSubtype="0" accel="50000" decel="50000" fill="hold" grpId="1" nodeType="clickEffect">
                                  <p:stCondLst>
                                    <p:cond delay="0"/>
                                  </p:stCondLst>
                                  <p:childTnLst>
                                    <p:animMotion origin="layout" path="M 0.2816 -2.96296E-6 L 0.2816 0.16991 C 0.2816 0.24607 0.18803 0.33982 0.11233 0.33982 L -0.05695 0.33982 " pathEditMode="relative" rAng="5400000" ptsTypes="FfFF">
                                      <p:cBhvr>
                                        <p:cTn id="112" dur="2000" fill="hold"/>
                                        <p:tgtEl>
                                          <p:spTgt spid="33"/>
                                        </p:tgtEl>
                                        <p:attrNameLst>
                                          <p:attrName>ppt_x</p:attrName>
                                          <p:attrName>ppt_y</p:attrName>
                                        </p:attrNameLst>
                                      </p:cBhvr>
                                      <p:rCtr x="-16927" y="16991"/>
                                    </p:animMotion>
                                  </p:childTnLst>
                                </p:cTn>
                              </p:par>
                              <p:par>
                                <p:cTn id="113" presetID="1" presetClass="emph" presetSubtype="2" fill="hold" nodeType="withEffect">
                                  <p:stCondLst>
                                    <p:cond delay="0"/>
                                  </p:stCondLst>
                                  <p:childTnLst>
                                    <p:animClr clrSpc="rgb" dir="cw">
                                      <p:cBhvr>
                                        <p:cTn id="114" dur="2000" fill="hold"/>
                                        <p:tgtEl>
                                          <p:spTgt spid="33"/>
                                        </p:tgtEl>
                                        <p:attrNameLst>
                                          <p:attrName>fillcolor</p:attrName>
                                        </p:attrNameLst>
                                      </p:cBhvr>
                                      <p:to>
                                        <a:srgbClr val="FFFF00"/>
                                      </p:to>
                                    </p:animClr>
                                    <p:set>
                                      <p:cBhvr>
                                        <p:cTn id="115" dur="2000" fill="hold"/>
                                        <p:tgtEl>
                                          <p:spTgt spid="33"/>
                                        </p:tgtEl>
                                        <p:attrNameLst>
                                          <p:attrName>fill.type</p:attrName>
                                        </p:attrNameLst>
                                      </p:cBhvr>
                                      <p:to>
                                        <p:strVal val="solid"/>
                                      </p:to>
                                    </p:set>
                                    <p:set>
                                      <p:cBhvr>
                                        <p:cTn id="116" dur="2000" fill="hold"/>
                                        <p:tgtEl>
                                          <p:spTgt spid="33"/>
                                        </p:tgtEl>
                                        <p:attrNameLst>
                                          <p:attrName>fill.on</p:attrName>
                                        </p:attrNameLst>
                                      </p:cBhvr>
                                      <p:to>
                                        <p:strVal val="true"/>
                                      </p:to>
                                    </p:set>
                                  </p:childTnLst>
                                </p:cTn>
                              </p:par>
                              <p:par>
                                <p:cTn id="117" presetID="10" presetClass="exit" presetSubtype="0" fill="hold" grpId="1" nodeType="withEffect">
                                  <p:stCondLst>
                                    <p:cond delay="0"/>
                                  </p:stCondLst>
                                  <p:childTnLst>
                                    <p:animEffect transition="out" filter="fade">
                                      <p:cBhvr>
                                        <p:cTn id="118" dur="500"/>
                                        <p:tgtEl>
                                          <p:spTgt spid="126"/>
                                        </p:tgtEl>
                                      </p:cBhvr>
                                    </p:animEffect>
                                    <p:set>
                                      <p:cBhvr>
                                        <p:cTn id="119" dur="1" fill="hold">
                                          <p:stCondLst>
                                            <p:cond delay="499"/>
                                          </p:stCondLst>
                                        </p:cTn>
                                        <p:tgtEl>
                                          <p:spTgt spid="126"/>
                                        </p:tgtEl>
                                        <p:attrNameLst>
                                          <p:attrName>style.visibility</p:attrName>
                                        </p:attrNameLst>
                                      </p:cBhvr>
                                      <p:to>
                                        <p:strVal val="hidden"/>
                                      </p:to>
                                    </p:set>
                                  </p:childTnLst>
                                </p:cTn>
                              </p:par>
                            </p:childTnLst>
                          </p:cTn>
                        </p:par>
                        <p:par>
                          <p:cTn id="120" fill="hold">
                            <p:stCondLst>
                              <p:cond delay="2000"/>
                            </p:stCondLst>
                            <p:childTnLst>
                              <p:par>
                                <p:cTn id="121" presetID="10" presetClass="entr" presetSubtype="0" fill="hold" grpId="0" nodeType="afterEffect">
                                  <p:stCondLst>
                                    <p:cond delay="0"/>
                                  </p:stCondLst>
                                  <p:childTnLst>
                                    <p:set>
                                      <p:cBhvr>
                                        <p:cTn id="122" dur="1" fill="hold">
                                          <p:stCondLst>
                                            <p:cond delay="0"/>
                                          </p:stCondLst>
                                        </p:cTn>
                                        <p:tgtEl>
                                          <p:spTgt spid="127"/>
                                        </p:tgtEl>
                                        <p:attrNameLst>
                                          <p:attrName>style.visibility</p:attrName>
                                        </p:attrNameLst>
                                      </p:cBhvr>
                                      <p:to>
                                        <p:strVal val="visible"/>
                                      </p:to>
                                    </p:set>
                                    <p:animEffect transition="in" filter="fade">
                                      <p:cBhvr>
                                        <p:cTn id="123" dur="500"/>
                                        <p:tgtEl>
                                          <p:spTgt spid="127"/>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grpId="1" nodeType="clickEffect">
                                  <p:stCondLst>
                                    <p:cond delay="0"/>
                                  </p:stCondLst>
                                  <p:childTnLst>
                                    <p:animEffect transition="out" filter="fade">
                                      <p:cBhvr>
                                        <p:cTn id="127" dur="500"/>
                                        <p:tgtEl>
                                          <p:spTgt spid="127"/>
                                        </p:tgtEl>
                                      </p:cBhvr>
                                    </p:animEffect>
                                    <p:set>
                                      <p:cBhvr>
                                        <p:cTn id="128" dur="1" fill="hold">
                                          <p:stCondLst>
                                            <p:cond delay="499"/>
                                          </p:stCondLst>
                                        </p:cTn>
                                        <p:tgtEl>
                                          <p:spTgt spid="127"/>
                                        </p:tgtEl>
                                        <p:attrNameLst>
                                          <p:attrName>style.visibility</p:attrName>
                                        </p:attrNameLst>
                                      </p:cBhvr>
                                      <p:to>
                                        <p:strVal val="hidden"/>
                                      </p:to>
                                    </p:set>
                                  </p:childTnLst>
                                </p:cTn>
                              </p:par>
                              <p:par>
                                <p:cTn id="129" presetID="10" presetClass="entr" presetSubtype="0" fill="hold" grpId="0" nodeType="withEffect">
                                  <p:stCondLst>
                                    <p:cond delay="0"/>
                                  </p:stCondLst>
                                  <p:childTnLst>
                                    <p:set>
                                      <p:cBhvr>
                                        <p:cTn id="130" dur="1" fill="hold">
                                          <p:stCondLst>
                                            <p:cond delay="0"/>
                                          </p:stCondLst>
                                        </p:cTn>
                                        <p:tgtEl>
                                          <p:spTgt spid="128"/>
                                        </p:tgtEl>
                                        <p:attrNameLst>
                                          <p:attrName>style.visibility</p:attrName>
                                        </p:attrNameLst>
                                      </p:cBhvr>
                                      <p:to>
                                        <p:strVal val="visible"/>
                                      </p:to>
                                    </p:set>
                                    <p:animEffect transition="in" filter="fade">
                                      <p:cBhvr>
                                        <p:cTn id="131"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107" grpId="0" animBg="1"/>
      <p:bldP spid="107" grpId="1" animBg="1"/>
      <p:bldP spid="108" grpId="0" animBg="1"/>
      <p:bldP spid="108" grpId="1" animBg="1"/>
      <p:bldP spid="118" grpId="0" animBg="1"/>
      <p:bldP spid="118" grpId="1" animBg="1"/>
      <p:bldP spid="118" grpId="2" animBg="1"/>
      <p:bldP spid="119" grpId="0" animBg="1"/>
      <p:bldP spid="119" grpId="1" animBg="1"/>
      <p:bldP spid="119" grpId="2" animBg="1"/>
      <p:bldP spid="120" grpId="0" animBg="1"/>
      <p:bldP spid="120" grpId="1" animBg="1"/>
      <p:bldP spid="120"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6" grpId="0" animBg="1"/>
      <p:bldP spid="126" grpId="1" animBg="1"/>
      <p:bldP spid="127" grpId="0" animBg="1"/>
      <p:bldP spid="127" grpId="1" animBg="1"/>
      <p:bldP spid="1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9108504" cy="1143000"/>
          </a:xfrm>
        </p:spPr>
        <p:txBody>
          <a:bodyPr>
            <a:normAutofit/>
          </a:bodyPr>
          <a:lstStyle/>
          <a:p>
            <a:r>
              <a:rPr kumimoji="1" lang="ja-JP" altLang="en-US" b="1" dirty="0"/>
              <a:t>紙と電子の比較（要点）</a:t>
            </a:r>
          </a:p>
        </p:txBody>
      </p:sp>
      <p:sp>
        <p:nvSpPr>
          <p:cNvPr id="3" name="コンテンツ プレースホルダー 2"/>
          <p:cNvSpPr>
            <a:spLocks noGrp="1"/>
          </p:cNvSpPr>
          <p:nvPr>
            <p:ph idx="1"/>
          </p:nvPr>
        </p:nvSpPr>
        <p:spPr>
          <a:xfrm>
            <a:off x="251520" y="1656111"/>
            <a:ext cx="8892480" cy="4509192"/>
          </a:xfrm>
        </p:spPr>
        <p:txBody>
          <a:bodyPr>
            <a:normAutofit/>
          </a:bodyPr>
          <a:lstStyle/>
          <a:p>
            <a:pPr marL="0" indent="0">
              <a:lnSpc>
                <a:spcPts val="3400"/>
              </a:lnSpc>
              <a:spcBef>
                <a:spcPts val="0"/>
              </a:spcBef>
              <a:buNone/>
            </a:pPr>
            <a:r>
              <a:rPr lang="ja-JP" altLang="en-US" sz="3000" dirty="0"/>
              <a:t>　</a:t>
            </a:r>
            <a:r>
              <a:rPr lang="ja-JP" altLang="en-US" sz="3000" dirty="0">
                <a:solidFill>
                  <a:srgbClr val="FF0000"/>
                </a:solidFill>
              </a:rPr>
              <a:t>電子</a:t>
            </a:r>
            <a:r>
              <a:rPr lang="ja-JP" altLang="en-US" sz="3000" dirty="0"/>
              <a:t>は期限通知・検索に強く、</a:t>
            </a:r>
            <a:r>
              <a:rPr lang="ja-JP" altLang="en-US" sz="3000" dirty="0">
                <a:solidFill>
                  <a:srgbClr val="FF0000"/>
                </a:solidFill>
              </a:rPr>
              <a:t>紙</a:t>
            </a:r>
            <a:r>
              <a:rPr lang="ja-JP" altLang="en-US" sz="3000" dirty="0"/>
              <a:t>は臨機対応に強いが</a:t>
            </a:r>
            <a:r>
              <a:rPr lang="ja-JP" altLang="en-US" sz="3000" dirty="0">
                <a:solidFill>
                  <a:srgbClr val="FF0000"/>
                </a:solidFill>
              </a:rPr>
              <a:t>記載漏れリスク</a:t>
            </a:r>
            <a:r>
              <a:rPr lang="ja-JP" altLang="en-US" sz="3000" dirty="0"/>
              <a:t>が高い。</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・電子：</a:t>
            </a:r>
            <a:r>
              <a:rPr lang="ja-JP" altLang="en-US" sz="3000" dirty="0">
                <a:solidFill>
                  <a:srgbClr val="FF0000"/>
                </a:solidFill>
              </a:rPr>
              <a:t>期日通知・検索・集計</a:t>
            </a:r>
            <a:r>
              <a:rPr lang="ja-JP" altLang="en-US" sz="3000" dirty="0"/>
              <a:t>が容易</a:t>
            </a:r>
            <a:endParaRPr lang="en-US" altLang="ja-JP" sz="3000" dirty="0"/>
          </a:p>
          <a:p>
            <a:pPr marL="0" indent="0">
              <a:lnSpc>
                <a:spcPts val="3400"/>
              </a:lnSpc>
              <a:spcBef>
                <a:spcPts val="0"/>
              </a:spcBef>
              <a:buNone/>
            </a:pPr>
            <a:r>
              <a:rPr lang="ja-JP" altLang="en-US" sz="3000" dirty="0"/>
              <a:t>・電子：</a:t>
            </a:r>
            <a:r>
              <a:rPr lang="ja-JP" altLang="en-US" sz="3000" dirty="0">
                <a:solidFill>
                  <a:srgbClr val="FF0000"/>
                </a:solidFill>
              </a:rPr>
              <a:t>同時加入</a:t>
            </a:r>
            <a:r>
              <a:rPr lang="ja-JP" altLang="en-US" sz="3000" dirty="0"/>
              <a:t>が前提（導入調整が必要）</a:t>
            </a:r>
            <a:endParaRPr lang="en-US" altLang="ja-JP" sz="3000" dirty="0"/>
          </a:p>
          <a:p>
            <a:pPr marL="0" indent="0">
              <a:lnSpc>
                <a:spcPts val="3400"/>
              </a:lnSpc>
              <a:spcBef>
                <a:spcPts val="0"/>
              </a:spcBef>
              <a:buNone/>
            </a:pPr>
            <a:r>
              <a:rPr lang="ja-JP" altLang="en-US" sz="3000" dirty="0"/>
              <a:t>・紙　：</a:t>
            </a:r>
            <a:r>
              <a:rPr lang="ja-JP" altLang="en-US" sz="3000" dirty="0">
                <a:solidFill>
                  <a:srgbClr val="FF0000"/>
                </a:solidFill>
              </a:rPr>
              <a:t>現場即応</a:t>
            </a:r>
            <a:r>
              <a:rPr lang="ja-JP" altLang="en-US" sz="3000" dirty="0"/>
              <a:t>に向くが</a:t>
            </a:r>
            <a:r>
              <a:rPr lang="ja-JP" altLang="en-US" sz="3000" dirty="0">
                <a:solidFill>
                  <a:srgbClr val="FF0000"/>
                </a:solidFill>
              </a:rPr>
              <a:t>人手で未着管理</a:t>
            </a:r>
            <a:endParaRPr lang="en-US" altLang="ja-JP" sz="3000" dirty="0"/>
          </a:p>
          <a:p>
            <a:pPr marL="0" indent="0">
              <a:lnSpc>
                <a:spcPts val="3400"/>
              </a:lnSpc>
              <a:spcBef>
                <a:spcPts val="0"/>
              </a:spcBef>
              <a:buNone/>
            </a:pPr>
            <a:r>
              <a:rPr lang="ja-JP" altLang="en-US" sz="3000" dirty="0"/>
              <a:t>・紙　：</a:t>
            </a:r>
            <a:r>
              <a:rPr lang="ja-JP" altLang="en-US" sz="3000" dirty="0">
                <a:solidFill>
                  <a:srgbClr val="FF0000"/>
                </a:solidFill>
              </a:rPr>
              <a:t>空欄・記載漏れ</a:t>
            </a:r>
            <a:r>
              <a:rPr lang="ja-JP" altLang="en-US" sz="3000" dirty="0"/>
              <a:t>が起きやすい</a:t>
            </a:r>
            <a:endParaRPr lang="en-US" altLang="ja-JP" sz="3000" dirty="0"/>
          </a:p>
          <a:p>
            <a:pPr marL="0" indent="0">
              <a:lnSpc>
                <a:spcPts val="3400"/>
              </a:lnSpc>
              <a:spcBef>
                <a:spcPts val="0"/>
              </a:spcBef>
              <a:buNone/>
            </a:pPr>
            <a:r>
              <a:rPr lang="ja-JP" altLang="en-US" sz="3000" dirty="0"/>
              <a:t>・運用負荷と相手先体制で</a:t>
            </a:r>
            <a:r>
              <a:rPr lang="ja-JP" altLang="en-US" sz="3000" dirty="0">
                <a:solidFill>
                  <a:srgbClr val="FF0000"/>
                </a:solidFill>
              </a:rPr>
              <a:t>方式を選択</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255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0803A6C6-0E46-5521-05FE-D7E2118A5722}"/>
              </a:ext>
            </a:extLst>
          </p:cNvPr>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a:extLst>
              <a:ext uri="{FF2B5EF4-FFF2-40B4-BE49-F238E27FC236}">
                <a16:creationId xmlns:a16="http://schemas.microsoft.com/office/drawing/2014/main" id="{5A5ECA42-C6DC-2D13-58B6-7E57915DD73E}"/>
              </a:ext>
            </a:extLst>
          </p:cNvPr>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sp>
        <p:nvSpPr>
          <p:cNvPr id="6" name="タイトル 1">
            <a:extLst>
              <a:ext uri="{FF2B5EF4-FFF2-40B4-BE49-F238E27FC236}">
                <a16:creationId xmlns:a16="http://schemas.microsoft.com/office/drawing/2014/main" id="{D4332761-5182-2A72-F06B-EC6C1BE452D9}"/>
              </a:ext>
            </a:extLst>
          </p:cNvPr>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4000" b="1" dirty="0"/>
              <a:t>電子マニフェストの仕組み</a:t>
            </a:r>
          </a:p>
        </p:txBody>
      </p:sp>
      <p:pic>
        <p:nvPicPr>
          <p:cNvPr id="7" name="Picture 2" descr="C:\Users\72016\Desktop\②基本ロゴ(元気PJなし).jpg">
            <a:extLst>
              <a:ext uri="{FF2B5EF4-FFF2-40B4-BE49-F238E27FC236}">
                <a16:creationId xmlns:a16="http://schemas.microsoft.com/office/drawing/2014/main" id="{29DCE19E-5F23-9A1D-5808-919390AD3F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pic>
        <p:nvPicPr>
          <p:cNvPr id="10" name="図 9">
            <a:extLst>
              <a:ext uri="{FF2B5EF4-FFF2-40B4-BE49-F238E27FC236}">
                <a16:creationId xmlns:a16="http://schemas.microsoft.com/office/drawing/2014/main" id="{9889BD17-165D-DF77-6300-C9024C79E7A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343459" y="1570038"/>
            <a:ext cx="3814605" cy="4269506"/>
          </a:xfrm>
          <a:prstGeom prst="rect">
            <a:avLst/>
          </a:prstGeom>
        </p:spPr>
      </p:pic>
      <p:pic>
        <p:nvPicPr>
          <p:cNvPr id="3" name="図 2">
            <a:extLst>
              <a:ext uri="{FF2B5EF4-FFF2-40B4-BE49-F238E27FC236}">
                <a16:creationId xmlns:a16="http://schemas.microsoft.com/office/drawing/2014/main" id="{57F28095-2DBB-97FD-408B-59C5BAB49AE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76555" y="1389360"/>
            <a:ext cx="5153543" cy="4450183"/>
          </a:xfrm>
          <a:prstGeom prst="rect">
            <a:avLst/>
          </a:prstGeom>
        </p:spPr>
      </p:pic>
    </p:spTree>
    <p:extLst>
      <p:ext uri="{BB962C8B-B14F-4D97-AF65-F5344CB8AC3E}">
        <p14:creationId xmlns:p14="http://schemas.microsoft.com/office/powerpoint/2010/main" val="4113808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12E70E4-EBD0-CC08-0BEE-5F47B6B85984}"/>
              </a:ext>
            </a:extLst>
          </p:cNvPr>
          <p:cNvSpPr>
            <a:spLocks noGrp="1"/>
          </p:cNvSpPr>
          <p:nvPr>
            <p:ph type="title"/>
          </p:nvPr>
        </p:nvSpPr>
        <p:spPr>
          <a:xfrm>
            <a:off x="0" y="274638"/>
            <a:ext cx="9144000" cy="1143000"/>
          </a:xfrm>
        </p:spPr>
        <p:txBody>
          <a:bodyPr/>
          <a:lstStyle/>
          <a:p>
            <a:r>
              <a:rPr kumimoji="1" lang="ja-JP" altLang="en-US" b="1" dirty="0"/>
              <a:t>紙と電子の使い分け</a:t>
            </a:r>
          </a:p>
        </p:txBody>
      </p:sp>
      <p:graphicFrame>
        <p:nvGraphicFramePr>
          <p:cNvPr id="6" name="表 6">
            <a:extLst>
              <a:ext uri="{FF2B5EF4-FFF2-40B4-BE49-F238E27FC236}">
                <a16:creationId xmlns:a16="http://schemas.microsoft.com/office/drawing/2014/main" id="{EFEDA86E-8E91-5248-8531-28B7A44654C0}"/>
              </a:ext>
            </a:extLst>
          </p:cNvPr>
          <p:cNvGraphicFramePr>
            <a:graphicFrameLocks noGrp="1"/>
          </p:cNvGraphicFramePr>
          <p:nvPr>
            <p:ph idx="1"/>
            <p:extLst>
              <p:ext uri="{D42A27DB-BD31-4B8C-83A1-F6EECF244321}">
                <p14:modId xmlns:p14="http://schemas.microsoft.com/office/powerpoint/2010/main" val="729621751"/>
              </p:ext>
            </p:extLst>
          </p:nvPr>
        </p:nvGraphicFramePr>
        <p:xfrm>
          <a:off x="213668" y="1268760"/>
          <a:ext cx="8750821" cy="3907458"/>
        </p:xfrm>
        <a:graphic>
          <a:graphicData uri="http://schemas.openxmlformats.org/drawingml/2006/table">
            <a:tbl>
              <a:tblPr firstRow="1" bandRow="1">
                <a:tableStyleId>{5C22544A-7EE6-4342-B048-85BDC9FD1C3A}</a:tableStyleId>
              </a:tblPr>
              <a:tblGrid>
                <a:gridCol w="1474887">
                  <a:extLst>
                    <a:ext uri="{9D8B030D-6E8A-4147-A177-3AD203B41FA5}">
                      <a16:colId xmlns:a16="http://schemas.microsoft.com/office/drawing/2014/main" val="3938155941"/>
                    </a:ext>
                  </a:extLst>
                </a:gridCol>
                <a:gridCol w="3637967">
                  <a:extLst>
                    <a:ext uri="{9D8B030D-6E8A-4147-A177-3AD203B41FA5}">
                      <a16:colId xmlns:a16="http://schemas.microsoft.com/office/drawing/2014/main" val="2336577677"/>
                    </a:ext>
                  </a:extLst>
                </a:gridCol>
                <a:gridCol w="3637967">
                  <a:extLst>
                    <a:ext uri="{9D8B030D-6E8A-4147-A177-3AD203B41FA5}">
                      <a16:colId xmlns:a16="http://schemas.microsoft.com/office/drawing/2014/main" val="1841519767"/>
                    </a:ext>
                  </a:extLst>
                </a:gridCol>
              </a:tblGrid>
              <a:tr h="651243">
                <a:tc>
                  <a:txBody>
                    <a:bodyPr/>
                    <a:lstStyle/>
                    <a:p>
                      <a:pPr algn="ctr"/>
                      <a:r>
                        <a:rPr kumimoji="1" lang="ja-JP" altLang="en-US" dirty="0"/>
                        <a:t>項目</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紙マニフェスト</a:t>
                      </a:r>
                    </a:p>
                  </a:txBody>
                  <a:tcPr anchor="ctr"/>
                </a:tc>
                <a:tc>
                  <a:txBody>
                    <a:bodyPr/>
                    <a:lstStyle/>
                    <a:p>
                      <a:pPr algn="ctr"/>
                      <a:r>
                        <a:rPr kumimoji="1" lang="ja-JP" altLang="en-US" dirty="0"/>
                        <a:t>電子マニフェスト</a:t>
                      </a:r>
                    </a:p>
                  </a:txBody>
                  <a:tcPr anchor="ctr"/>
                </a:tc>
                <a:extLst>
                  <a:ext uri="{0D108BD9-81ED-4DB2-BD59-A6C34878D82A}">
                    <a16:rowId xmlns:a16="http://schemas.microsoft.com/office/drawing/2014/main" val="4232901174"/>
                  </a:ext>
                </a:extLst>
              </a:tr>
              <a:tr h="651243">
                <a:tc>
                  <a:txBody>
                    <a:bodyPr/>
                    <a:lstStyle/>
                    <a:p>
                      <a:pPr algn="ctr"/>
                      <a:r>
                        <a:rPr kumimoji="1" lang="ja-JP" altLang="en-US" dirty="0"/>
                        <a:t>交付方法</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dirty="0">
                          <a:solidFill>
                            <a:schemeClr val="tx1"/>
                          </a:solidFill>
                        </a:rPr>
                        <a:t>引き渡しと同時に手渡しします。</a:t>
                      </a:r>
                    </a:p>
                  </a:txBody>
                  <a:tcPr anchor="ctr"/>
                </a:tc>
                <a:tc>
                  <a:txBody>
                    <a:bodyPr/>
                    <a:lstStyle/>
                    <a:p>
                      <a:r>
                        <a:rPr kumimoji="1" lang="ja-JP" altLang="en-US" dirty="0"/>
                        <a:t>オンライン登録です。</a:t>
                      </a:r>
                    </a:p>
                  </a:txBody>
                  <a:tcPr anchor="ctr"/>
                </a:tc>
                <a:extLst>
                  <a:ext uri="{0D108BD9-81ED-4DB2-BD59-A6C34878D82A}">
                    <a16:rowId xmlns:a16="http://schemas.microsoft.com/office/drawing/2014/main" val="2664745532"/>
                  </a:ext>
                </a:extLst>
              </a:tr>
              <a:tr h="651243">
                <a:tc>
                  <a:txBody>
                    <a:bodyPr/>
                    <a:lstStyle/>
                    <a:p>
                      <a:pPr algn="ctr"/>
                      <a:r>
                        <a:rPr kumimoji="1" lang="ja-JP" altLang="en-US" dirty="0"/>
                        <a:t>進捗確認</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B2</a:t>
                      </a:r>
                      <a:r>
                        <a:rPr kumimoji="1" lang="ja-JP" altLang="en-US" dirty="0"/>
                        <a:t>票、</a:t>
                      </a:r>
                      <a:r>
                        <a:rPr kumimoji="1" lang="en-US" altLang="ja-JP" dirty="0"/>
                        <a:t>D</a:t>
                      </a:r>
                      <a:r>
                        <a:rPr kumimoji="1" lang="ja-JP" altLang="en-US" dirty="0"/>
                        <a:t>票、</a:t>
                      </a:r>
                      <a:r>
                        <a:rPr kumimoji="1" lang="en-US" altLang="ja-JP" dirty="0"/>
                        <a:t>E</a:t>
                      </a:r>
                      <a:r>
                        <a:rPr kumimoji="1" lang="ja-JP" altLang="en-US" dirty="0"/>
                        <a:t>票の返送</a:t>
                      </a:r>
                      <a:r>
                        <a:rPr kumimoji="1" lang="ja-JP" altLang="en-US"/>
                        <a:t>で確認します。</a:t>
                      </a:r>
                      <a:endParaRPr kumimoji="1" lang="ja-JP" altLang="en-US" b="1" dirty="0">
                        <a:solidFill>
                          <a:srgbClr val="FF0000"/>
                        </a:solidFill>
                      </a:endParaRPr>
                    </a:p>
                  </a:txBody>
                  <a:tcPr anchor="ctr"/>
                </a:tc>
                <a:tc>
                  <a:txBody>
                    <a:bodyPr/>
                    <a:lstStyle/>
                    <a:p>
                      <a:r>
                        <a:rPr kumimoji="1" lang="ja-JP" altLang="en-US" dirty="0"/>
                        <a:t>完了通知が自動通知です。</a:t>
                      </a:r>
                      <a:endParaRPr kumimoji="1" lang="ja-JP" altLang="en-US" b="1" dirty="0">
                        <a:solidFill>
                          <a:srgbClr val="FF0000"/>
                        </a:solidFill>
                      </a:endParaRPr>
                    </a:p>
                  </a:txBody>
                  <a:tcPr anchor="ctr"/>
                </a:tc>
                <a:extLst>
                  <a:ext uri="{0D108BD9-81ED-4DB2-BD59-A6C34878D82A}">
                    <a16:rowId xmlns:a16="http://schemas.microsoft.com/office/drawing/2014/main" val="36725048"/>
                  </a:ext>
                </a:extLst>
              </a:tr>
              <a:tr h="651243">
                <a:tc>
                  <a:txBody>
                    <a:bodyPr/>
                    <a:lstStyle/>
                    <a:p>
                      <a:pPr algn="ctr"/>
                      <a:r>
                        <a:rPr kumimoji="1" lang="ja-JP" altLang="en-US" dirty="0"/>
                        <a:t>保存</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５年間の保管が必要です。</a:t>
                      </a:r>
                    </a:p>
                  </a:txBody>
                  <a:tcPr anchor="ctr"/>
                </a:tc>
                <a:tc>
                  <a:txBody>
                    <a:bodyPr/>
                    <a:lstStyle/>
                    <a:p>
                      <a:r>
                        <a:rPr kumimoji="1" lang="ja-JP" altLang="en-US" dirty="0"/>
                        <a:t>センター保存です。写し保管不要です。</a:t>
                      </a:r>
                    </a:p>
                  </a:txBody>
                  <a:tcPr anchor="ctr"/>
                </a:tc>
                <a:extLst>
                  <a:ext uri="{0D108BD9-81ED-4DB2-BD59-A6C34878D82A}">
                    <a16:rowId xmlns:a16="http://schemas.microsoft.com/office/drawing/2014/main" val="212127577"/>
                  </a:ext>
                </a:extLst>
              </a:tr>
              <a:tr h="651243">
                <a:tc>
                  <a:txBody>
                    <a:bodyPr/>
                    <a:lstStyle/>
                    <a:p>
                      <a:pPr algn="ctr"/>
                      <a:r>
                        <a:rPr kumimoji="1" lang="ja-JP" altLang="en-US" dirty="0"/>
                        <a:t>実績報告書</a:t>
                      </a:r>
                    </a:p>
                  </a:txBody>
                  <a:tcPr anchor="ctr">
                    <a:lnB w="38100" cap="flat" cmpd="sng" algn="ctr">
                      <a:solidFill>
                        <a:schemeClr val="bg1"/>
                      </a:solidFill>
                      <a:prstDash val="solid"/>
                      <a:round/>
                      <a:headEnd type="none" w="med" len="med"/>
                      <a:tailEnd type="none" w="med" len="med"/>
                    </a:lnB>
                  </a:tcPr>
                </a:tc>
                <a:tc>
                  <a:txBody>
                    <a:bodyPr/>
                    <a:lstStyle/>
                    <a:p>
                      <a:r>
                        <a:rPr kumimoji="1" lang="ja-JP" altLang="en-US" dirty="0"/>
                        <a:t>年次報告が必要です。</a:t>
                      </a:r>
                    </a:p>
                  </a:txBody>
                  <a:tcPr anchor="ctr">
                    <a:lnB w="38100" cap="flat" cmpd="sng" algn="ctr">
                      <a:solidFill>
                        <a:schemeClr val="bg1"/>
                      </a:solidFill>
                      <a:prstDash val="solid"/>
                      <a:round/>
                      <a:headEnd type="none" w="med" len="med"/>
                      <a:tailEnd type="none" w="med" len="med"/>
                    </a:lnB>
                  </a:tcPr>
                </a:tc>
                <a:tc>
                  <a:txBody>
                    <a:bodyPr/>
                    <a:lstStyle/>
                    <a:p>
                      <a:r>
                        <a:rPr kumimoji="1" lang="ja-JP" altLang="en-US" dirty="0"/>
                        <a:t>報告不要です。</a:t>
                      </a:r>
                    </a:p>
                  </a:txBody>
                  <a:tcPr anchor="ctr">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14422376"/>
                  </a:ext>
                </a:extLst>
              </a:tr>
              <a:tr h="651243">
                <a:tc>
                  <a:txBody>
                    <a:bodyPr/>
                    <a:lstStyle/>
                    <a:p>
                      <a:pPr algn="ctr"/>
                      <a:r>
                        <a:rPr kumimoji="1" lang="ja-JP" altLang="en-US" dirty="0"/>
                        <a:t>総括</a:t>
                      </a:r>
                    </a:p>
                  </a:txBody>
                  <a:tcPr anchor="ctr">
                    <a:lnT w="38100" cap="flat" cmpd="sng" algn="ctr">
                      <a:solidFill>
                        <a:schemeClr val="bg1"/>
                      </a:solidFill>
                      <a:prstDash val="solid"/>
                      <a:round/>
                      <a:headEnd type="none" w="med" len="med"/>
                      <a:tailEnd type="none" w="med" len="med"/>
                    </a:lnT>
                  </a:tcPr>
                </a:tc>
                <a:tc gridSpan="2">
                  <a:txBody>
                    <a:bodyPr/>
                    <a:lstStyle/>
                    <a:p>
                      <a:r>
                        <a:rPr kumimoji="1" lang="ja-JP" altLang="en-US" dirty="0"/>
                        <a:t>電子は管理負担が少なく、期限管理が確実です。</a:t>
                      </a:r>
                    </a:p>
                  </a:txBody>
                  <a:tcPr anchor="ctr">
                    <a:lnT w="38100" cap="flat" cmpd="sng" algn="ctr">
                      <a:solidFill>
                        <a:schemeClr val="bg1"/>
                      </a:solidFill>
                      <a:prstDash val="solid"/>
                      <a:round/>
                      <a:headEnd type="none" w="med" len="med"/>
                      <a:tailEnd type="none" w="med" len="med"/>
                    </a:lnT>
                  </a:tcPr>
                </a:tc>
                <a:tc hMerge="1">
                  <a:txBody>
                    <a:bodyPr/>
                    <a:lstStyle/>
                    <a:p>
                      <a:endParaRPr kumimoji="1" lang="ja-JP" altLang="en-US" dirty="0"/>
                    </a:p>
                  </a:txBody>
                  <a:tcPr/>
                </a:tc>
                <a:extLst>
                  <a:ext uri="{0D108BD9-81ED-4DB2-BD59-A6C34878D82A}">
                    <a16:rowId xmlns:a16="http://schemas.microsoft.com/office/drawing/2014/main" val="2784165014"/>
                  </a:ext>
                </a:extLst>
              </a:tr>
            </a:tbl>
          </a:graphicData>
        </a:graphic>
      </p:graphicFrame>
      <p:sp>
        <p:nvSpPr>
          <p:cNvPr id="4" name="フッター プレースホルダー 3">
            <a:extLst>
              <a:ext uri="{FF2B5EF4-FFF2-40B4-BE49-F238E27FC236}">
                <a16:creationId xmlns:a16="http://schemas.microsoft.com/office/drawing/2014/main" id="{D827C67D-6301-FA25-312C-19EBCC1F2CEF}"/>
              </a:ext>
            </a:extLst>
          </p:cNvPr>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a:extLst>
              <a:ext uri="{FF2B5EF4-FFF2-40B4-BE49-F238E27FC236}">
                <a16:creationId xmlns:a16="http://schemas.microsoft.com/office/drawing/2014/main" id="{CAE67330-4352-ED00-C5A0-4EAEDF3CF145}"/>
              </a:ext>
            </a:extLst>
          </p:cNvPr>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3" name="Picture 2" descr="C:\Users\72016\Desktop\②基本ロゴ(元気PJなし).jpg">
            <a:extLst>
              <a:ext uri="{FF2B5EF4-FFF2-40B4-BE49-F238E27FC236}">
                <a16:creationId xmlns:a16="http://schemas.microsoft.com/office/drawing/2014/main" id="{D0961541-69B1-855C-AAE4-21C3EDA170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143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返送期限と未着時の対応</a:t>
            </a:r>
            <a:endParaRPr kumimoji="1" lang="ja-JP" altLang="en-US" b="1" dirty="0"/>
          </a:p>
        </p:txBody>
      </p:sp>
      <p:sp>
        <p:nvSpPr>
          <p:cNvPr id="3" name="コンテンツ プレースホルダー 2"/>
          <p:cNvSpPr>
            <a:spLocks noGrp="1"/>
          </p:cNvSpPr>
          <p:nvPr>
            <p:ph idx="1"/>
          </p:nvPr>
        </p:nvSpPr>
        <p:spPr>
          <a:xfrm>
            <a:off x="179512" y="1412777"/>
            <a:ext cx="8964488" cy="4752528"/>
          </a:xfrm>
        </p:spPr>
        <p:txBody>
          <a:bodyPr>
            <a:noAutofit/>
          </a:bodyPr>
          <a:lstStyle/>
          <a:p>
            <a:pPr marL="0" indent="0">
              <a:lnSpc>
                <a:spcPts val="3400"/>
              </a:lnSpc>
              <a:spcBef>
                <a:spcPts val="0"/>
              </a:spcBef>
              <a:buNone/>
            </a:pPr>
            <a:r>
              <a:rPr lang="ja-JP" altLang="en-US" sz="3000" dirty="0">
                <a:solidFill>
                  <a:srgbClr val="FF0000"/>
                </a:solidFill>
              </a:rPr>
              <a:t>　Ｄ票＝９０日／Ｅ票＝１８０日／特管＝６０日</a:t>
            </a:r>
            <a:r>
              <a:rPr lang="ja-JP" altLang="en-US" sz="3000" dirty="0"/>
              <a:t>。</a:t>
            </a:r>
            <a:r>
              <a:rPr lang="ja-JP" altLang="en-US" sz="3000" dirty="0">
                <a:solidFill>
                  <a:srgbClr val="FF0000"/>
                </a:solidFill>
              </a:rPr>
              <a:t>未着は即追跡→記録→所管相談</a:t>
            </a:r>
            <a:r>
              <a:rPr lang="ja-JP" altLang="en-US" sz="3000" dirty="0"/>
              <a:t>。</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照合欄・台帳・アラート</a:t>
            </a:r>
            <a:r>
              <a:rPr lang="ja-JP" altLang="en-US" sz="3000" dirty="0"/>
              <a:t>で期限管理</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遅延の要因・対応</a:t>
            </a:r>
            <a:r>
              <a:rPr lang="ja-JP" altLang="en-US" sz="3000" dirty="0"/>
              <a:t>を記録（証跡化）</a:t>
            </a:r>
            <a:endParaRPr lang="en-US" altLang="ja-JP" sz="3000" dirty="0"/>
          </a:p>
          <a:p>
            <a:pPr marL="0" indent="0">
              <a:lnSpc>
                <a:spcPts val="3400"/>
              </a:lnSpc>
              <a:spcBef>
                <a:spcPts val="0"/>
              </a:spcBef>
              <a:buNone/>
            </a:pPr>
            <a:r>
              <a:rPr lang="ja-JP" altLang="en-US" sz="3000" dirty="0"/>
              <a:t>・長期化は</a:t>
            </a:r>
            <a:r>
              <a:rPr lang="ja-JP" altLang="en-US" sz="3000" dirty="0">
                <a:solidFill>
                  <a:srgbClr val="FF0000"/>
                </a:solidFill>
              </a:rPr>
              <a:t>所管へ相談・報告</a:t>
            </a:r>
            <a:endParaRPr lang="en-US" altLang="ja-JP" sz="3000" dirty="0"/>
          </a:p>
          <a:p>
            <a:pPr marL="0" indent="0">
              <a:lnSpc>
                <a:spcPts val="3400"/>
              </a:lnSpc>
              <a:spcBef>
                <a:spcPts val="0"/>
              </a:spcBef>
              <a:buNone/>
            </a:pPr>
            <a:r>
              <a:rPr lang="ja-JP" altLang="en-US" sz="3000" dirty="0"/>
              <a:t>・電子は</a:t>
            </a:r>
            <a:r>
              <a:rPr lang="ja-JP" altLang="en-US" sz="3000" dirty="0">
                <a:solidFill>
                  <a:srgbClr val="FF0000"/>
                </a:solidFill>
              </a:rPr>
              <a:t>自動通知</a:t>
            </a:r>
            <a:r>
              <a:rPr lang="ja-JP" altLang="en-US" sz="3000" dirty="0"/>
              <a:t>、紙は</a:t>
            </a:r>
            <a:r>
              <a:rPr lang="ja-JP" altLang="en-US" sz="3000" dirty="0">
                <a:solidFill>
                  <a:srgbClr val="FF0000"/>
                </a:solidFill>
              </a:rPr>
              <a:t>仕組み化</a:t>
            </a:r>
            <a:r>
              <a:rPr lang="ja-JP" altLang="en-US" sz="3000" dirty="0"/>
              <a:t>で補う</a:t>
            </a:r>
            <a:endParaRPr lang="en-US" altLang="ja-JP" sz="3000" dirty="0"/>
          </a:p>
          <a:p>
            <a:pPr marL="0" indent="0">
              <a:lnSpc>
                <a:spcPts val="3400"/>
              </a:lnSpc>
              <a:spcBef>
                <a:spcPts val="0"/>
              </a:spcBef>
              <a:buNone/>
            </a:pPr>
            <a:r>
              <a:rPr lang="ja-JP" altLang="en-US" sz="3000" dirty="0"/>
              <a:t>・返送後は</a:t>
            </a:r>
            <a:r>
              <a:rPr lang="ja-JP" altLang="en-US" sz="3000" dirty="0">
                <a:solidFill>
                  <a:srgbClr val="FF0000"/>
                </a:solidFill>
              </a:rPr>
              <a:t>５年保存</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017508"/>
      </p:ext>
    </p:extLst>
  </p:cSld>
  <p:clrMapOvr>
    <a:masterClrMapping/>
  </p:clrMapOvr>
</p:sld>
</file>

<file path=ppt/theme/theme1.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2769</TotalTime>
  <Words>3255</Words>
  <Application>Microsoft Office PowerPoint</Application>
  <PresentationFormat>画面に合わせる (4:3)</PresentationFormat>
  <Paragraphs>218</Paragraphs>
  <Slides>12</Slides>
  <Notes>12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12</vt:i4>
      </vt:variant>
    </vt:vector>
  </HeadingPairs>
  <TitlesOfParts>
    <vt:vector size="18" baseType="lpstr">
      <vt:lpstr>ＭＳ Ｐゴシック 本文</vt:lpstr>
      <vt:lpstr>メイリオ</vt:lpstr>
      <vt:lpstr>Arial</vt:lpstr>
      <vt:lpstr>Calibri</vt:lpstr>
      <vt:lpstr>Segoe UI</vt:lpstr>
      <vt:lpstr>2_Office ​​テーマ</vt:lpstr>
      <vt:lpstr>１０分でわかる◎ 産業廃棄物ちょっと講座</vt:lpstr>
      <vt:lpstr>マニフェストとは？</vt:lpstr>
      <vt:lpstr>紙マニフェスト（構成）</vt:lpstr>
      <vt:lpstr>紙マニフェストの 使い方・記入・期限</vt:lpstr>
      <vt:lpstr>マニフェストと廃棄物の流れ</vt:lpstr>
      <vt:lpstr>紙と電子の比較（要点）</vt:lpstr>
      <vt:lpstr>PowerPoint プレゼンテーション</vt:lpstr>
      <vt:lpstr>紙と電子の使い分け</vt:lpstr>
      <vt:lpstr>返送期限と未着時の対応</vt:lpstr>
      <vt:lpstr>罰則と行政処分の整理</vt:lpstr>
      <vt:lpstr>運用チェック（マニフェスト）</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93</cp:revision>
  <cp:lastPrinted>2019-08-30T03:23:56Z</cp:lastPrinted>
  <dcterms:created xsi:type="dcterms:W3CDTF">2015-10-21T01:57:29Z</dcterms:created>
  <dcterms:modified xsi:type="dcterms:W3CDTF">2026-03-17T01:24:22Z</dcterms:modified>
</cp:coreProperties>
</file>