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64" r:id="rId3"/>
    <p:sldId id="257" r:id="rId4"/>
    <p:sldId id="259" r:id="rId5"/>
    <p:sldId id="258" r:id="rId6"/>
    <p:sldId id="260" r:id="rId7"/>
    <p:sldId id="262" r:id="rId8"/>
    <p:sldId id="263" r:id="rId9"/>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2851" autoAdjust="0"/>
  </p:normalViewPr>
  <p:slideViewPr>
    <p:cSldViewPr>
      <p:cViewPr>
        <p:scale>
          <a:sx n="40" d="100"/>
          <a:sy n="40" d="100"/>
        </p:scale>
        <p:origin x="444" y="-6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atin typeface="メイリオ" panose="020B0604030504040204" pitchFamily="50" charset="-128"/>
              </a:defRPr>
            </a:lvl1pPr>
          </a:lstStyle>
          <a:p>
            <a:endParaRPr lang="ja-JP" altLang="en-US" dirty="0"/>
          </a:p>
        </p:txBody>
      </p:sp>
      <p:sp>
        <p:nvSpPr>
          <p:cNvPr id="3" name="日付プレースホルダー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atin typeface="メイリオ" panose="020B0604030504040204" pitchFamily="50" charset="-128"/>
              </a:defRPr>
            </a:lvl1pPr>
          </a:lstStyle>
          <a:p>
            <a:fld id="{6083AFBD-0583-4871-8B41-E6409106A4B7}" type="datetimeFigureOut">
              <a:rPr lang="ja-JP" altLang="en-US" smtClean="0"/>
              <a:pPr/>
              <a:t>2026/3/17</a:t>
            </a:fld>
            <a:endParaRPr lang="ja-JP" altLang="en-US" dirty="0"/>
          </a:p>
        </p:txBody>
      </p:sp>
      <p:sp>
        <p:nvSpPr>
          <p:cNvPr id="4" name="スライド イメージ プレースホルダー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atin typeface="メイリオ" panose="020B0604030504040204" pitchFamily="50" charset="-128"/>
              </a:defRPr>
            </a:lvl1pPr>
          </a:lstStyle>
          <a:p>
            <a:endParaRPr lang="ja-JP" altLang="en-US" dirty="0"/>
          </a:p>
        </p:txBody>
      </p:sp>
      <p:sp>
        <p:nvSpPr>
          <p:cNvPr id="7" name="スライド番号プレースホルダー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atin typeface="メイリオ" panose="020B0604030504040204" pitchFamily="50" charset="-128"/>
              </a:defRPr>
            </a:lvl1pPr>
          </a:lstStyle>
          <a:p>
            <a:fld id="{27285182-7AFA-4683-85E1-423DBCEF1EF8}" type="slidenum">
              <a:rPr lang="ja-JP" altLang="en-US" smtClean="0"/>
              <a:pPr/>
              <a:t>‹#›</a:t>
            </a:fld>
            <a:endParaRPr lang="ja-JP" altLang="en-US" dirty="0"/>
          </a:p>
        </p:txBody>
      </p:sp>
    </p:spTree>
    <p:extLst>
      <p:ext uri="{BB962C8B-B14F-4D97-AF65-F5344CB8AC3E}">
        <p14:creationId xmlns:p14="http://schemas.microsoft.com/office/powerpoint/2010/main" val="141784655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メイリオ" panose="020B0604030504040204" pitchFamily="50" charset="-128"/>
        <a:ea typeface="+mn-ea"/>
        <a:cs typeface="+mn-cs"/>
      </a:defRPr>
    </a:lvl1pPr>
    <a:lvl2pPr marL="457200" algn="l" defTabSz="914400" rtl="0" eaLnBrk="1" latinLnBrk="0" hangingPunct="1">
      <a:defRPr kumimoji="1" sz="1200" kern="1200">
        <a:solidFill>
          <a:schemeClr val="tx1"/>
        </a:solidFill>
        <a:latin typeface="メイリオ" panose="020B0604030504040204" pitchFamily="50" charset="-128"/>
        <a:ea typeface="+mn-ea"/>
        <a:cs typeface="+mn-cs"/>
      </a:defRPr>
    </a:lvl2pPr>
    <a:lvl3pPr marL="914400" algn="l" defTabSz="914400" rtl="0" eaLnBrk="1" latinLnBrk="0" hangingPunct="1">
      <a:defRPr kumimoji="1" sz="1200" kern="1200">
        <a:solidFill>
          <a:schemeClr val="tx1"/>
        </a:solidFill>
        <a:latin typeface="メイリオ" panose="020B0604030504040204" pitchFamily="50" charset="-128"/>
        <a:ea typeface="+mn-ea"/>
        <a:cs typeface="+mn-cs"/>
      </a:defRPr>
    </a:lvl3pPr>
    <a:lvl4pPr marL="1371600" algn="l" defTabSz="914400" rtl="0" eaLnBrk="1" latinLnBrk="0" hangingPunct="1">
      <a:defRPr kumimoji="1" sz="1200" kern="1200">
        <a:solidFill>
          <a:schemeClr val="tx1"/>
        </a:solidFill>
        <a:latin typeface="メイリオ" panose="020B0604030504040204" pitchFamily="50" charset="-128"/>
        <a:ea typeface="+mn-ea"/>
        <a:cs typeface="+mn-cs"/>
      </a:defRPr>
    </a:lvl4pPr>
    <a:lvl5pPr marL="1828800" algn="l" defTabSz="914400" rtl="0" eaLnBrk="1" latinLnBrk="0" hangingPunct="1">
      <a:defRPr kumimoji="1" sz="1200" kern="1200">
        <a:solidFill>
          <a:schemeClr val="tx1"/>
        </a:solidFill>
        <a:latin typeface="メイリオ" panose="020B0604030504040204" pitchFamily="50" charset="-128"/>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みなさん、こんにちは。これから「１０分でわかる・産業廃棄物ちょっと講座」第１回を始めます。今日はイントロダクション。全体の見取り図を共有して、現場で迷わない“考え方の型”をそろえる回にします。まずは肩の力を抜いて、要点だけ持ち帰ってください。 </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このシリーズは全１０回、１回あたり約１０分。毎回ひとつずつ入口の判断を確実にしていきます。入口が外れると、委託・許可・マニフェスト・保管・届出まで全部ずれていきます。逆に入口さえ合っていれば、細かい手順はあとからでも立て直せます。今日は、その入口感覚を掴む</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ここをゴールにしましょう。</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 最後に、このスライドの意図だけ一言。タイトルは「講座の約束」です。短時間で要点を押さえる。難しい言葉は極力かみ砕く。実務の“つまずきポイント”には必ず処方箋を添える。この３つを、最後まで一貫して守ります。次のスライドから本編に入ります。</a:t>
            </a:r>
          </a:p>
        </p:txBody>
      </p:sp>
      <p:sp>
        <p:nvSpPr>
          <p:cNvPr id="4" name="スライド番号プレースホルダー 3"/>
          <p:cNvSpPr>
            <a:spLocks noGrp="1"/>
          </p:cNvSpPr>
          <p:nvPr>
            <p:ph type="sldNum" sz="quarter" idx="10"/>
          </p:nvPr>
        </p:nvSpPr>
        <p:spPr/>
        <p:txBody>
          <a:bodyPr/>
          <a:lstStyle/>
          <a:p>
            <a:fld id="{27285182-7AFA-4683-85E1-423DBCEF1EF8}" type="slidenum">
              <a:rPr kumimoji="1" lang="ja-JP" altLang="en-US" smtClean="0"/>
              <a:t>1</a:t>
            </a:fld>
            <a:endParaRPr kumimoji="1" lang="ja-JP" altLang="en-US"/>
          </a:p>
        </p:txBody>
      </p:sp>
    </p:spTree>
    <p:extLst>
      <p:ext uri="{BB962C8B-B14F-4D97-AF65-F5344CB8AC3E}">
        <p14:creationId xmlns:p14="http://schemas.microsoft.com/office/powerpoint/2010/main" val="2861120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ここでは、産業廃棄物をめぐる“現状”をまず押さえておきましょう。今も全国で、不適正処理や不法投棄は後を絶ちません。建設系廃棄物の未処理放置や、マニフェストが交付されないまま処理が進んでしまうケースなど、実務では想像以上に頻度があり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なぜ起きるのかというと、制度がとても複雑で、現場の判断が難しくなりやすいからです。法律・省令・告示・自治体条例と階層が多く、しかも処理の委託は何段階にも分かれる。こうした構造が、“どこで何をしなければいけないのか”を見えにくくしてい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講座全体では、この混乱しやすい部分を一つずつ整理していきますが、まず大事なのは「誤った処理は企業の信用に直結する」という点です。法令違反はもちろんですが、“知らなかった”では済まないのが廃棄物です。特に産業廃棄物処理法は条文が細かく、全てを暗記する必要はありませんが、外してはいけない基本の軸は必ずあり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ここで少し、現場で起きがちな例を補足します。 たとえば、委託契約を結ばずに廃棄物だけ渡してしまったケース。こうした場合、処理の最終段階まで確認ができず、不適正処理が発覚してから“どこが悪かったのか”をたどることも困難になります。また、低コスト優先でよく知らない業者に引き渡してしまうと、最終的に不法投棄につながり、排出事業者側に改善命令や措置命令が出ることもあり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ただし安心してほしいのは、すべての細かい条文を覚える必要はなく、判断の起点となる視点を押さえるだけで、多くの迷いは消せます。今日のイントロでやりたいことはまさにそれです。ここから先の講座がスムーズに理解できるように、最初に“全体像”を掴んでおきましょう。</a:t>
            </a:r>
          </a:p>
        </p:txBody>
      </p:sp>
      <p:sp>
        <p:nvSpPr>
          <p:cNvPr id="4" name="スライド番号プレースホルダー 3"/>
          <p:cNvSpPr>
            <a:spLocks noGrp="1"/>
          </p:cNvSpPr>
          <p:nvPr>
            <p:ph type="sldNum" sz="quarter" idx="10"/>
          </p:nvPr>
        </p:nvSpPr>
        <p:spPr/>
        <p:txBody>
          <a:bodyPr/>
          <a:lstStyle/>
          <a:p>
            <a:fld id="{27285182-7AFA-4683-85E1-423DBCEF1EF8}" type="slidenum">
              <a:rPr kumimoji="1" lang="ja-JP" altLang="en-US" smtClean="0"/>
              <a:t>2</a:t>
            </a:fld>
            <a:endParaRPr kumimoji="1" lang="ja-JP" altLang="en-US"/>
          </a:p>
        </p:txBody>
      </p:sp>
    </p:spTree>
    <p:extLst>
      <p:ext uri="{BB962C8B-B14F-4D97-AF65-F5344CB8AC3E}">
        <p14:creationId xmlns:p14="http://schemas.microsoft.com/office/powerpoint/2010/main" val="3492621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さて、ここでは「産業廃棄物ちょっと講座って、どんな構成なの？」という全体像を共有します。まず覚えておいてほしいのは、この講座は全部で</a:t>
            </a:r>
            <a:r>
              <a:rPr lang="en-US" altLang="ja-JP" b="0" i="0" dirty="0">
                <a:effectLst/>
                <a:latin typeface="Segoe UI" panose="020B0502040204020203" pitchFamily="34" charset="0"/>
              </a:rPr>
              <a:t>10</a:t>
            </a:r>
            <a:r>
              <a:rPr lang="ja-JP" altLang="en-US" b="0" i="0" dirty="0">
                <a:effectLst/>
                <a:latin typeface="Segoe UI" panose="020B0502040204020203" pitchFamily="34" charset="0"/>
              </a:rPr>
              <a:t>回に分かれていて、それぞれが“入口の判断”をしっかり固めるための短い段階になっていることです。いきなり全部を暗記しようとする必要はありません。回ごとに一つずつ理解すれば、最後には自然と“全体の線”がつながるように設計されてい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そして、この講座が他の説明資料と違うのは、「どこが重要か」「現場で何に注意すべきか」をはっきり言語化して進む点です。ただ制度を並べるのではなく、迷いやすい入口・判断が錯綜しやすい部分を先に押さえます。例えば、廃棄物か有価物か、一般廃棄物か産業廃棄物か、委託契約の要否、マニフェストの扱い、保管基準、許可の整合</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これらは全部、実務で“やってしまいがちな落とし穴”です。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また、“ちょっと講座”という名前ですが、内容は実務に直結する本格的なものです。ただ、</a:t>
            </a:r>
            <a:r>
              <a:rPr lang="en-US" altLang="ja-JP" b="0" i="0" dirty="0">
                <a:effectLst/>
                <a:latin typeface="Segoe UI" panose="020B0502040204020203" pitchFamily="34" charset="0"/>
              </a:rPr>
              <a:t>1</a:t>
            </a:r>
            <a:r>
              <a:rPr lang="ja-JP" altLang="en-US" b="0" i="0" dirty="0">
                <a:effectLst/>
                <a:latin typeface="Segoe UI" panose="020B0502040204020203" pitchFamily="34" charset="0"/>
              </a:rPr>
              <a:t>つの回は</a:t>
            </a:r>
            <a:r>
              <a:rPr lang="en-US" altLang="ja-JP" b="0" i="0" dirty="0">
                <a:effectLst/>
                <a:latin typeface="Segoe UI" panose="020B0502040204020203" pitchFamily="34" charset="0"/>
              </a:rPr>
              <a:t>10</a:t>
            </a:r>
            <a:r>
              <a:rPr lang="ja-JP" altLang="en-US" b="0" i="0" dirty="0">
                <a:effectLst/>
                <a:latin typeface="Segoe UI" panose="020B0502040204020203" pitchFamily="34" charset="0"/>
              </a:rPr>
              <a:t>分で終わる構成にしてあるので、忙しい方でも隙間時間に進められます。「重要な要点だけ効率よく押さえたい」「判断の軸を短時間で身につけたい」という人向けに作られています。短いけれど浅くはありません。必要なところだけを要点に絞ってあり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ここで一つイメージしてほしいことがあります。実務で判断を迷いやすいのは、じつは深い専門知識が必要な場面ではなく、“最初の分岐点”です。入口で判断が</a:t>
            </a:r>
            <a:r>
              <a:rPr lang="en-US" altLang="ja-JP" b="0" i="0" dirty="0">
                <a:effectLst/>
                <a:latin typeface="Segoe UI" panose="020B0502040204020203" pitchFamily="34" charset="0"/>
              </a:rPr>
              <a:t>1</a:t>
            </a:r>
            <a:r>
              <a:rPr lang="ja-JP" altLang="en-US" b="0" i="0" dirty="0">
                <a:effectLst/>
                <a:latin typeface="Segoe UI" panose="020B0502040204020203" pitchFamily="34" charset="0"/>
              </a:rPr>
              <a:t>つずれると、許可の要否も、契約の相手も、マニフェストの流れもずれ、気づいたら大きな不適正につながることがあります。この講座は、まさにその最初の分岐点を自信をもって選べるようにするためのもので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最後に、このスライドで伝えたいことをひとことでまとめると、「この講座は“必要な部分だけを最短ルートで掴む”ための構成になっている」ということです。弱いところや気になるテーマだけをつまんで使うこともできますが、全</a:t>
            </a:r>
            <a:r>
              <a:rPr lang="en-US" altLang="ja-JP" b="0" i="0" dirty="0">
                <a:effectLst/>
                <a:latin typeface="Segoe UI" panose="020B0502040204020203" pitchFamily="34" charset="0"/>
              </a:rPr>
              <a:t>10</a:t>
            </a:r>
            <a:r>
              <a:rPr lang="ja-JP" altLang="en-US" b="0" i="0" dirty="0">
                <a:effectLst/>
                <a:latin typeface="Segoe UI" panose="020B0502040204020203" pitchFamily="34" charset="0"/>
              </a:rPr>
              <a:t>回をまとめて通していただいた方が、実務の判断は圧倒的にぶれなくなります。次のスライドでは、この講座で使う“用語”を整理していきます。</a:t>
            </a:r>
          </a:p>
          <a:p>
            <a:pPr fontAlgn="t"/>
            <a:endParaRPr lang="ja-JP" altLang="en-US" b="0" i="0" dirty="0">
              <a:effectLst/>
              <a:latin typeface="Segoe UI" panose="020B0502040204020203" pitchFamily="34" charset="0"/>
            </a:endParaRPr>
          </a:p>
        </p:txBody>
      </p:sp>
      <p:sp>
        <p:nvSpPr>
          <p:cNvPr id="4" name="スライド番号プレースホルダー 3"/>
          <p:cNvSpPr>
            <a:spLocks noGrp="1"/>
          </p:cNvSpPr>
          <p:nvPr>
            <p:ph type="sldNum" sz="quarter" idx="10"/>
          </p:nvPr>
        </p:nvSpPr>
        <p:spPr/>
        <p:txBody>
          <a:bodyPr/>
          <a:lstStyle/>
          <a:p>
            <a:fld id="{27285182-7AFA-4683-85E1-423DBCEF1EF8}" type="slidenum">
              <a:rPr kumimoji="1" lang="ja-JP" altLang="en-US" smtClean="0"/>
              <a:t>3</a:t>
            </a:fld>
            <a:endParaRPr kumimoji="1" lang="ja-JP" altLang="en-US"/>
          </a:p>
        </p:txBody>
      </p:sp>
    </p:spTree>
    <p:extLst>
      <p:ext uri="{BB962C8B-B14F-4D97-AF65-F5344CB8AC3E}">
        <p14:creationId xmlns:p14="http://schemas.microsoft.com/office/powerpoint/2010/main" val="925843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ここでは、この講座の中で使用する“略語”をあらかじめ整理しておきます。産業廃棄物の実務は、名称が長かったり似た言い回しが多かったりするので、最初に言葉の土台をそろえておくと、後の回が理解しやすくなり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まず「廃掃法」という言葉が出てきますが、正式名称は「廃棄物の処理及び清掃に関する法律」です。実務では多くの人が“廃掃法（はいそうほう）”と呼びます。頻繁に登場しますので、この略称はそのまま覚えてしまってよいところで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次に、「産廃（さんぱい）」は産業廃棄物のことです。一方で「一廃（いっぱい）」は一般廃棄物のこと。産廃と一廃はまったく違うルールで動きますので、後の回で区分の入り口を丁寧に見ていきます。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注意したいのは「特管（とっかん）」です。特別管理産業廃棄物の略称で、危険性・有害性が高い廃棄物の区分です。普通の産廃と異なる基準や許可が求められます。略語は気軽に見えますが、実務では重い区分ですので意識しておいてください。</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なお、略語を使うのは分かりやすくするためですが、実務では書面や契約書には必ず正式名称を記載します。略語は理解を助ける道具として扱います。講座中はこの略語を使いながら進みますが、意図は「言葉の負荷を減らし、本質の理解に集中していただく」ことで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最後に、このスライドで押さえてほしい一言。略語は“入口の記号”にすぎません。大事なのは中身です。後の回で一つずつ意味を深掘りしていきますので、今は「よく出てくる言葉はこの数種類」と捉えていただければ大丈夫です。次のスライドでは、この講座が“誰向け”なのかを確認します。</a:t>
            </a:r>
          </a:p>
        </p:txBody>
      </p:sp>
      <p:sp>
        <p:nvSpPr>
          <p:cNvPr id="4" name="スライド番号プレースホルダー 3"/>
          <p:cNvSpPr>
            <a:spLocks noGrp="1"/>
          </p:cNvSpPr>
          <p:nvPr>
            <p:ph type="sldNum" sz="quarter" idx="10"/>
          </p:nvPr>
        </p:nvSpPr>
        <p:spPr/>
        <p:txBody>
          <a:bodyPr/>
          <a:lstStyle/>
          <a:p>
            <a:fld id="{27285182-7AFA-4683-85E1-423DBCEF1EF8}" type="slidenum">
              <a:rPr kumimoji="1" lang="ja-JP" altLang="en-US" smtClean="0"/>
              <a:t>4</a:t>
            </a:fld>
            <a:endParaRPr kumimoji="1" lang="ja-JP" altLang="en-US"/>
          </a:p>
        </p:txBody>
      </p:sp>
    </p:spTree>
    <p:extLst>
      <p:ext uri="{BB962C8B-B14F-4D97-AF65-F5344CB8AC3E}">
        <p14:creationId xmlns:p14="http://schemas.microsoft.com/office/powerpoint/2010/main" val="3832840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ここでは、この講座が“どんな方に向けて作られているのか”を共有します。まず大前提として、この講座は「産業廃棄物の法律や実務をこれから学ぶ方」に特に適しています。独学や断片的な情報に頼りがちな領域のため、入口として知識の土台を整え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もう</a:t>
            </a:r>
            <a:r>
              <a:rPr lang="en-US" altLang="ja-JP" b="0" i="0" dirty="0">
                <a:effectLst/>
                <a:latin typeface="Segoe UI" panose="020B0502040204020203" pitchFamily="34" charset="0"/>
              </a:rPr>
              <a:t>1</a:t>
            </a:r>
            <a:r>
              <a:rPr lang="ja-JP" altLang="en-US" b="0" i="0" dirty="0">
                <a:effectLst/>
                <a:latin typeface="Segoe UI" panose="020B0502040204020203" pitchFamily="34" charset="0"/>
              </a:rPr>
              <a:t>つの対象は「社内の産廃管理に不安がある方」です。処理の判断に明確な基準がない、委託や許可の整合が心配、マニフェストの扱いに自信がない</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こうした不安は共通しています。本講座は、それらを一つずつ取り除けるよう設計しています。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また「業務のポイントを効率よく整理したい方」にも向いています。経験がある方でも、知識が断片化していたり、「感覚でやってきたが正しいか」の不安が出ます。本講座では体系的に再整理できる形で積み上げます。理由が分かる形で納得しながら進められ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すでに知識がある方には基本的な部分が多いかもしれませんが、復習の価値はあります。産業廃棄物の判断は絶対的な暗記ではなく、考え方の軸で判断する分野です。基本を確認しておくことで、実務全体のぶれが減り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まとめとして、「産廃管理を学びたいすべての方に役立つ」こと。初心者には入口を、経験者には盲点の補強を。いずれの方にも、実務で必ず使う軸が整います。次のスライドで、全体メニューを見て</a:t>
            </a:r>
            <a:r>
              <a:rPr lang="en-US" altLang="ja-JP" b="0" i="0" dirty="0">
                <a:effectLst/>
                <a:latin typeface="Segoe UI" panose="020B0502040204020203" pitchFamily="34" charset="0"/>
              </a:rPr>
              <a:t>1</a:t>
            </a:r>
            <a:r>
              <a:rPr lang="ja-JP" altLang="en-US" b="0" i="0" dirty="0">
                <a:effectLst/>
                <a:latin typeface="Segoe UI" panose="020B0502040204020203" pitchFamily="34" charset="0"/>
              </a:rPr>
              <a:t>回ごとの流れを掴みます。</a:t>
            </a:r>
          </a:p>
        </p:txBody>
      </p:sp>
      <p:sp>
        <p:nvSpPr>
          <p:cNvPr id="4" name="スライド番号プレースホルダー 3"/>
          <p:cNvSpPr>
            <a:spLocks noGrp="1"/>
          </p:cNvSpPr>
          <p:nvPr>
            <p:ph type="sldNum" sz="quarter" idx="10"/>
          </p:nvPr>
        </p:nvSpPr>
        <p:spPr/>
        <p:txBody>
          <a:bodyPr/>
          <a:lstStyle/>
          <a:p>
            <a:fld id="{27285182-7AFA-4683-85E1-423DBCEF1EF8}" type="slidenum">
              <a:rPr kumimoji="1" lang="ja-JP" altLang="en-US" smtClean="0"/>
              <a:t>5</a:t>
            </a:fld>
            <a:endParaRPr kumimoji="1" lang="ja-JP" altLang="en-US"/>
          </a:p>
        </p:txBody>
      </p:sp>
    </p:spTree>
    <p:extLst>
      <p:ext uri="{BB962C8B-B14F-4D97-AF65-F5344CB8AC3E}">
        <p14:creationId xmlns:p14="http://schemas.microsoft.com/office/powerpoint/2010/main" val="2390409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講座前半のメニューを俯瞰します。第</a:t>
            </a:r>
            <a:r>
              <a:rPr lang="en-US" altLang="ja-JP" b="0" i="0" dirty="0">
                <a:effectLst/>
                <a:latin typeface="Segoe UI" panose="020B0502040204020203" pitchFamily="34" charset="0"/>
              </a:rPr>
              <a:t>1</a:t>
            </a:r>
            <a:r>
              <a:rPr lang="ja-JP" altLang="en-US" b="0" i="0" dirty="0">
                <a:effectLst/>
                <a:latin typeface="Segoe UI" panose="020B0502040204020203" pitchFamily="34" charset="0"/>
              </a:rPr>
              <a:t>回のイントロで道筋を確認し、第</a:t>
            </a:r>
            <a:r>
              <a:rPr lang="en-US" altLang="ja-JP" b="0" i="0" dirty="0">
                <a:effectLst/>
                <a:latin typeface="Segoe UI" panose="020B0502040204020203" pitchFamily="34" charset="0"/>
              </a:rPr>
              <a:t>2</a:t>
            </a:r>
            <a:r>
              <a:rPr lang="ja-JP" altLang="en-US" b="0" i="0" dirty="0">
                <a:effectLst/>
                <a:latin typeface="Segoe UI" panose="020B0502040204020203" pitchFamily="34" charset="0"/>
              </a:rPr>
              <a:t>回「廃棄物とは？」で法定の定義と総合判断の型を押さえます。第</a:t>
            </a:r>
            <a:r>
              <a:rPr lang="en-US" altLang="ja-JP" b="0" i="0" dirty="0">
                <a:effectLst/>
                <a:latin typeface="Segoe UI" panose="020B0502040204020203" pitchFamily="34" charset="0"/>
              </a:rPr>
              <a:t>3</a:t>
            </a:r>
            <a:r>
              <a:rPr lang="ja-JP" altLang="en-US" b="0" i="0" dirty="0">
                <a:effectLst/>
                <a:latin typeface="Segoe UI" panose="020B0502040204020203" pitchFamily="34" charset="0"/>
              </a:rPr>
              <a:t>回「産業廃棄物とは？」で</a:t>
            </a:r>
            <a:r>
              <a:rPr lang="en-US" altLang="ja-JP" b="0" i="0" dirty="0">
                <a:effectLst/>
                <a:latin typeface="Segoe UI" panose="020B0502040204020203" pitchFamily="34" charset="0"/>
              </a:rPr>
              <a:t>20</a:t>
            </a:r>
            <a:r>
              <a:rPr lang="ja-JP" altLang="en-US" b="0" i="0" dirty="0">
                <a:effectLst/>
                <a:latin typeface="Segoe UI" panose="020B0502040204020203" pitchFamily="34" charset="0"/>
              </a:rPr>
              <a:t>品目と業種指定の考え方へ。第</a:t>
            </a:r>
            <a:r>
              <a:rPr lang="en-US" altLang="ja-JP" b="0" i="0" dirty="0">
                <a:effectLst/>
                <a:latin typeface="Segoe UI" panose="020B0502040204020203" pitchFamily="34" charset="0"/>
              </a:rPr>
              <a:t>4</a:t>
            </a:r>
            <a:r>
              <a:rPr lang="ja-JP" altLang="en-US" b="0" i="0" dirty="0">
                <a:effectLst/>
                <a:latin typeface="Segoe UI" panose="020B0502040204020203" pitchFamily="34" charset="0"/>
              </a:rPr>
              <a:t>回「許可がいる場合・いらない場合」で、誰の廃棄物をどの行為で扱うと許可が要るかを整理。第</a:t>
            </a:r>
            <a:r>
              <a:rPr lang="en-US" altLang="ja-JP" b="0" i="0" dirty="0">
                <a:effectLst/>
                <a:latin typeface="Segoe UI" panose="020B0502040204020203" pitchFamily="34" charset="0"/>
              </a:rPr>
              <a:t>5</a:t>
            </a:r>
            <a:r>
              <a:rPr lang="ja-JP" altLang="en-US" b="0" i="0" dirty="0">
                <a:effectLst/>
                <a:latin typeface="Segoe UI" panose="020B0502040204020203" pitchFamily="34" charset="0"/>
              </a:rPr>
              <a:t>回は排出事業者の責任と罰則で、“自らの責任で適正処理”の原則を固めます。 </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設計思想は、入口の判定 → 受委託の整合 → 可視化（マニフェスト） → 保管・届出という実務の流れに沿い、迷いやすい順番で学ぶことです。第</a:t>
            </a:r>
            <a:r>
              <a:rPr lang="en-US" altLang="ja-JP" b="0" i="0" dirty="0">
                <a:effectLst/>
                <a:latin typeface="Segoe UI" panose="020B0502040204020203" pitchFamily="34" charset="0"/>
              </a:rPr>
              <a:t>1〜</a:t>
            </a:r>
            <a:r>
              <a:rPr lang="ja-JP" altLang="en-US" b="0" i="0" dirty="0">
                <a:effectLst/>
                <a:latin typeface="Segoe UI" panose="020B0502040204020203" pitchFamily="34" charset="0"/>
              </a:rPr>
              <a:t>第</a:t>
            </a:r>
            <a:r>
              <a:rPr lang="en-US" altLang="ja-JP" b="0" i="0" dirty="0">
                <a:effectLst/>
                <a:latin typeface="Segoe UI" panose="020B0502040204020203" pitchFamily="34" charset="0"/>
              </a:rPr>
              <a:t>5</a:t>
            </a:r>
            <a:r>
              <a:rPr lang="ja-JP" altLang="en-US" b="0" i="0" dirty="0">
                <a:effectLst/>
                <a:latin typeface="Segoe UI" panose="020B0502040204020203" pitchFamily="34" charset="0"/>
              </a:rPr>
              <a:t>回で「法・定義・許可・責任」の足場を作ります。ポイントは毎回“使える型”を</a:t>
            </a:r>
            <a:r>
              <a:rPr lang="en-US" altLang="ja-JP" b="0" i="0" dirty="0">
                <a:effectLst/>
                <a:latin typeface="Segoe UI" panose="020B0502040204020203" pitchFamily="34" charset="0"/>
              </a:rPr>
              <a:t>1</a:t>
            </a:r>
            <a:r>
              <a:rPr lang="ja-JP" altLang="en-US" b="0" i="0" dirty="0">
                <a:effectLst/>
                <a:latin typeface="Segoe UI" panose="020B0502040204020203" pitchFamily="34" charset="0"/>
              </a:rPr>
              <a:t>つ持ち帰ること。全部を覚えるより、型で迷いを減らします。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例：第</a:t>
            </a:r>
            <a:r>
              <a:rPr lang="en-US" altLang="ja-JP" b="0" i="0" dirty="0">
                <a:effectLst/>
                <a:latin typeface="Segoe UI" panose="020B0502040204020203" pitchFamily="34" charset="0"/>
              </a:rPr>
              <a:t>2</a:t>
            </a:r>
            <a:r>
              <a:rPr lang="ja-JP" altLang="en-US" b="0" i="0" dirty="0">
                <a:effectLst/>
                <a:latin typeface="Segoe UI" panose="020B0502040204020203" pitchFamily="34" charset="0"/>
              </a:rPr>
              <a:t>回の総合判断の型があれば、新しい物でも「性状・排出状況・通常の取扱・取引実態・占有者意思」で落ち着いて入口を決められます。第</a:t>
            </a:r>
            <a:r>
              <a:rPr lang="en-US" altLang="ja-JP" b="0" i="0" dirty="0">
                <a:effectLst/>
                <a:latin typeface="Segoe UI" panose="020B0502040204020203" pitchFamily="34" charset="0"/>
              </a:rPr>
              <a:t>3</a:t>
            </a:r>
            <a:r>
              <a:rPr lang="ja-JP" altLang="en-US" b="0" i="0" dirty="0">
                <a:effectLst/>
                <a:latin typeface="Segoe UI" panose="020B0502040204020203" pitchFamily="34" charset="0"/>
              </a:rPr>
              <a:t>回の“品目→業種”の型があれば、紙くずや木くずの産廃／一廃の分岐でぶれません。第</a:t>
            </a:r>
            <a:r>
              <a:rPr lang="en-US" altLang="ja-JP" b="0" i="0" dirty="0">
                <a:effectLst/>
                <a:latin typeface="Segoe UI" panose="020B0502040204020203" pitchFamily="34" charset="0"/>
              </a:rPr>
              <a:t>4</a:t>
            </a:r>
            <a:r>
              <a:rPr lang="ja-JP" altLang="en-US" b="0" i="0" dirty="0">
                <a:effectLst/>
                <a:latin typeface="Segoe UI" panose="020B0502040204020203" pitchFamily="34" charset="0"/>
              </a:rPr>
              <a:t>回の“誰の</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どの行為”の型は、許可要否の迷いを解消します。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前半メニューを残すコツは、「定義→品目→許可→責任」の</a:t>
            </a:r>
            <a:r>
              <a:rPr lang="en-US" altLang="ja-JP" b="0" i="0" dirty="0">
                <a:effectLst/>
                <a:latin typeface="Segoe UI" panose="020B0502040204020203" pitchFamily="34" charset="0"/>
              </a:rPr>
              <a:t>4</a:t>
            </a:r>
            <a:r>
              <a:rPr lang="ja-JP" altLang="en-US" b="0" i="0" dirty="0">
                <a:effectLst/>
                <a:latin typeface="Segoe UI" panose="020B0502040204020203" pitchFamily="34" charset="0"/>
              </a:rPr>
              <a:t>語を小声で確認すること。打合せ中もこの順で確認すれば、多くの誤りは入口で止められます。次は後半メニューを見て、全</a:t>
            </a:r>
            <a:r>
              <a:rPr lang="en-US" altLang="ja-JP" b="0" i="0" dirty="0">
                <a:effectLst/>
                <a:latin typeface="Segoe UI" panose="020B0502040204020203" pitchFamily="34" charset="0"/>
              </a:rPr>
              <a:t>10</a:t>
            </a:r>
            <a:r>
              <a:rPr lang="ja-JP" altLang="en-US" b="0" i="0" dirty="0">
                <a:effectLst/>
                <a:latin typeface="Segoe UI" panose="020B0502040204020203" pitchFamily="34" charset="0"/>
              </a:rPr>
              <a:t>回の地図を完成させます。</a:t>
            </a:r>
          </a:p>
        </p:txBody>
      </p:sp>
      <p:sp>
        <p:nvSpPr>
          <p:cNvPr id="4" name="スライド番号プレースホルダー 3"/>
          <p:cNvSpPr>
            <a:spLocks noGrp="1"/>
          </p:cNvSpPr>
          <p:nvPr>
            <p:ph type="sldNum" sz="quarter" idx="10"/>
          </p:nvPr>
        </p:nvSpPr>
        <p:spPr/>
        <p:txBody>
          <a:bodyPr/>
          <a:lstStyle/>
          <a:p>
            <a:fld id="{27285182-7AFA-4683-85E1-423DBCEF1EF8}" type="slidenum">
              <a:rPr kumimoji="1" lang="ja-JP" altLang="en-US" smtClean="0"/>
              <a:t>6</a:t>
            </a:fld>
            <a:endParaRPr kumimoji="1" lang="ja-JP" altLang="en-US"/>
          </a:p>
        </p:txBody>
      </p:sp>
    </p:spTree>
    <p:extLst>
      <p:ext uri="{BB962C8B-B14F-4D97-AF65-F5344CB8AC3E}">
        <p14:creationId xmlns:p14="http://schemas.microsoft.com/office/powerpoint/2010/main" val="87445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後半</a:t>
            </a:r>
            <a:r>
              <a:rPr lang="en-US" altLang="ja-JP" b="0" i="0" dirty="0">
                <a:effectLst/>
                <a:latin typeface="Segoe UI" panose="020B0502040204020203" pitchFamily="34" charset="0"/>
              </a:rPr>
              <a:t>5</a:t>
            </a:r>
            <a:r>
              <a:rPr lang="ja-JP" altLang="en-US" b="0" i="0" dirty="0">
                <a:effectLst/>
                <a:latin typeface="Segoe UI" panose="020B0502040204020203" pitchFamily="34" charset="0"/>
              </a:rPr>
              <a:t>回は、より実務の動きに沿います。基礎の「定義→品目→許可→責任」に、運用と現場判断の層を重ねます。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第</a:t>
            </a:r>
            <a:r>
              <a:rPr lang="en-US" altLang="ja-JP" b="0" i="0" dirty="0">
                <a:effectLst/>
                <a:latin typeface="Segoe UI" panose="020B0502040204020203" pitchFamily="34" charset="0"/>
              </a:rPr>
              <a:t>6</a:t>
            </a:r>
            <a:r>
              <a:rPr lang="ja-JP" altLang="en-US" b="0" i="0" dirty="0">
                <a:effectLst/>
                <a:latin typeface="Segoe UI" panose="020B0502040204020203" pitchFamily="34" charset="0"/>
              </a:rPr>
              <a:t>回「マニフェストの正しい運用」は、発生から最終処分までの処理状況を確実に把握するための管理票、すなわちマニフェストがテーマ。紙票と電子の違い、返送期限、未着時の追跡、保存期間など日常運用の迷い所を整理します。第</a:t>
            </a:r>
            <a:r>
              <a:rPr lang="en-US" altLang="ja-JP" b="0" i="0" dirty="0">
                <a:effectLst/>
                <a:latin typeface="Segoe UI" panose="020B0502040204020203" pitchFamily="34" charset="0"/>
              </a:rPr>
              <a:t>7</a:t>
            </a:r>
            <a:r>
              <a:rPr lang="ja-JP" altLang="en-US" b="0" i="0" dirty="0">
                <a:effectLst/>
                <a:latin typeface="Segoe UI" panose="020B0502040204020203" pitchFamily="34" charset="0"/>
              </a:rPr>
              <a:t>回「不備のない委託契約書」では、必須記載項目や許可証照合、契約先の範囲などを扱います。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第</a:t>
            </a:r>
            <a:r>
              <a:rPr lang="en-US" altLang="ja-JP" b="0" i="0" dirty="0">
                <a:effectLst/>
                <a:latin typeface="Segoe UI" panose="020B0502040204020203" pitchFamily="34" charset="0"/>
              </a:rPr>
              <a:t>8</a:t>
            </a:r>
            <a:r>
              <a:rPr lang="ja-JP" altLang="en-US" b="0" i="0" dirty="0">
                <a:effectLst/>
                <a:latin typeface="Segoe UI" panose="020B0502040204020203" pitchFamily="34" charset="0"/>
              </a:rPr>
              <a:t>回「産業廃棄物の正しい保管方法」は、飛散・流出・悪臭・景観悪化を防ぐ保管基準がテーマ。囲い、掲示、飛散防止、積み上げ高さ、排水設備などを平易に落とし込みます。第</a:t>
            </a:r>
            <a:r>
              <a:rPr lang="en-US" altLang="ja-JP" b="0" i="0" dirty="0">
                <a:effectLst/>
                <a:latin typeface="Segoe UI" panose="020B0502040204020203" pitchFamily="34" charset="0"/>
              </a:rPr>
              <a:t>9</a:t>
            </a:r>
            <a:r>
              <a:rPr lang="ja-JP" altLang="en-US" b="0" i="0" dirty="0">
                <a:effectLst/>
                <a:latin typeface="Segoe UI" panose="020B0502040204020203" pitchFamily="34" charset="0"/>
              </a:rPr>
              <a:t>回「豊田市の条例」は、屋外保管の届出や面積要件、中間処分までの確認義務など、市独自のルールを扱います。第</a:t>
            </a:r>
            <a:r>
              <a:rPr lang="en-US" altLang="ja-JP" b="0" i="0" dirty="0">
                <a:effectLst/>
                <a:latin typeface="Segoe UI" panose="020B0502040204020203" pitchFamily="34" charset="0"/>
              </a:rPr>
              <a:t>10</a:t>
            </a:r>
            <a:r>
              <a:rPr lang="ja-JP" altLang="en-US" b="0" i="0" dirty="0">
                <a:effectLst/>
                <a:latin typeface="Segoe UI" panose="020B0502040204020203" pitchFamily="34" charset="0"/>
              </a:rPr>
              <a:t>回「建設廃棄物の適正処理」は、多段階委託になりやすい建設系の典型的課題（元請・下請の責任関係、混在品目、処理費の把握不足）をほどきます。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まとめとして、この講座は「法律 → 許可 → 契約 → マニフェスト → 保管 → 条例 → 建設系」の順に進みます。現場が直面する“迷いやすい順”に合わせた構成です。判断の軸が少しずつ太くなっていきます。次でイントロの締めに入ります。</a:t>
            </a:r>
          </a:p>
        </p:txBody>
      </p:sp>
      <p:sp>
        <p:nvSpPr>
          <p:cNvPr id="4" name="スライド番号プレースホルダー 3"/>
          <p:cNvSpPr>
            <a:spLocks noGrp="1"/>
          </p:cNvSpPr>
          <p:nvPr>
            <p:ph type="sldNum" sz="quarter" idx="10"/>
          </p:nvPr>
        </p:nvSpPr>
        <p:spPr/>
        <p:txBody>
          <a:bodyPr/>
          <a:lstStyle/>
          <a:p>
            <a:fld id="{27285182-7AFA-4683-85E1-423DBCEF1EF8}" type="slidenum">
              <a:rPr kumimoji="1" lang="ja-JP" altLang="en-US" smtClean="0"/>
              <a:t>7</a:t>
            </a:fld>
            <a:endParaRPr kumimoji="1" lang="ja-JP" altLang="en-US"/>
          </a:p>
        </p:txBody>
      </p:sp>
    </p:spTree>
    <p:extLst>
      <p:ext uri="{BB962C8B-B14F-4D97-AF65-F5344CB8AC3E}">
        <p14:creationId xmlns:p14="http://schemas.microsoft.com/office/powerpoint/2010/main" val="3544231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ここまで、導入として「産業廃棄物を正しく扱うために欠かせない視点」を押さえてきました。大事な軸を再確認します。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まず、適正処理に必要な基本的視点です。廃棄物の判断は、入口での考え方がそろっていれば大きく迷いません。どんな物が出て、どこから出て、誰が扱い、どんな処理へ向かうのか</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一度流れを整理すると不安は減ります。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次に、排出事業者の責任の大きさです。廃棄物処理法は“知らなかった”では済まされない法律です。自社から出た廃棄物は、委託していても最終処分が完了するまで責任が続きます。ただし、手順を押さえれば過度に恐れる必要はありません。必要なルールを理解すれば、実務はむしろシンプルになり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第</a:t>
            </a:r>
            <a:r>
              <a:rPr lang="en-US" altLang="ja-JP" b="0" i="0" dirty="0">
                <a:effectLst/>
                <a:latin typeface="Segoe UI" panose="020B0502040204020203" pitchFamily="34" charset="0"/>
              </a:rPr>
              <a:t>2</a:t>
            </a:r>
            <a:r>
              <a:rPr lang="ja-JP" altLang="en-US" b="0" i="0" dirty="0">
                <a:effectLst/>
                <a:latin typeface="Segoe UI" panose="020B0502040204020203" pitchFamily="34" charset="0"/>
              </a:rPr>
              <a:t>回「廃棄物とは？」では、廃棄物判断の土台となる「法定の定義」と「総合判断の型」を扱います。ここがつながると、以降の回（産業廃棄物の分類、許可の要否、契約、マニフェスト、保管基準、条例）まで線が通ります。</a:t>
            </a:r>
            <a:endParaRPr lang="en-US" altLang="ja-JP" b="0" i="0" dirty="0">
              <a:effectLst/>
              <a:latin typeface="Segoe UI" panose="020B0502040204020203" pitchFamily="34" charset="0"/>
            </a:endParaRPr>
          </a:p>
          <a:p>
            <a:pPr fontAlgn="t"/>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最後に一言。「基礎を押さえれば、廃棄物管理は必ずできる」。今日のイントロはその準備運動でした。第</a:t>
            </a:r>
            <a:r>
              <a:rPr lang="en-US" altLang="ja-JP" b="0" i="0" dirty="0">
                <a:effectLst/>
                <a:latin typeface="Segoe UI" panose="020B0502040204020203" pitchFamily="34" charset="0"/>
              </a:rPr>
              <a:t>2</a:t>
            </a:r>
            <a:r>
              <a:rPr lang="ja-JP" altLang="en-US" b="0" i="0" dirty="0">
                <a:effectLst/>
                <a:latin typeface="Segoe UI" panose="020B0502040204020203" pitchFamily="34" charset="0"/>
              </a:rPr>
              <a:t>回で“定義の基礎”に触れ、最初の扉を開きます。ここで第</a:t>
            </a:r>
            <a:r>
              <a:rPr lang="en-US" altLang="ja-JP" b="0" i="0" dirty="0">
                <a:effectLst/>
                <a:latin typeface="Segoe UI" panose="020B0502040204020203" pitchFamily="34" charset="0"/>
              </a:rPr>
              <a:t>1</a:t>
            </a:r>
            <a:r>
              <a:rPr lang="ja-JP" altLang="en-US" b="0" i="0" dirty="0">
                <a:effectLst/>
                <a:latin typeface="Segoe UI" panose="020B0502040204020203" pitchFamily="34" charset="0"/>
              </a:rPr>
              <a:t>回は終了です。お疲れさまでした。次のスライドから中身に入っていきましょう。</a:t>
            </a:r>
          </a:p>
        </p:txBody>
      </p:sp>
      <p:sp>
        <p:nvSpPr>
          <p:cNvPr id="4" name="スライド番号プレースホルダー 3"/>
          <p:cNvSpPr>
            <a:spLocks noGrp="1"/>
          </p:cNvSpPr>
          <p:nvPr>
            <p:ph type="sldNum" sz="quarter" idx="10"/>
          </p:nvPr>
        </p:nvSpPr>
        <p:spPr/>
        <p:txBody>
          <a:bodyPr/>
          <a:lstStyle/>
          <a:p>
            <a:fld id="{27285182-7AFA-4683-85E1-423DBCEF1EF8}" type="slidenum">
              <a:rPr kumimoji="1" lang="ja-JP" altLang="en-US" smtClean="0"/>
              <a:t>8</a:t>
            </a:fld>
            <a:endParaRPr kumimoji="1" lang="ja-JP" altLang="en-US"/>
          </a:p>
        </p:txBody>
      </p:sp>
    </p:spTree>
    <p:extLst>
      <p:ext uri="{BB962C8B-B14F-4D97-AF65-F5344CB8AC3E}">
        <p14:creationId xmlns:p14="http://schemas.microsoft.com/office/powerpoint/2010/main" val="2129650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dirty="0"/>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83692BC-AD6C-4D2E-B11F-8F6EAABB67E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686859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829A367-C500-459F-827F-1788741290C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545434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83373A8-C9A7-420C-8652-87F5013F715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737567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912806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5F6BB1-62B5-4D70-A80D-BF2BEF32A7F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47278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6F12753-FE6D-4446-8996-FB5C8354125C}"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4117394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D60E366-8BE6-4434-9EBF-7CE85DC4A98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8" name="フッター プレースホルダー 7"/>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9" name="スライド番号プレースホルダー 8"/>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402287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日付プレースホルダー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0845B5D-8797-4175-84CA-073883B6E141}"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4" name="フッター プレースホルダー 3"/>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5" name="スライド番号プレースホルダー 4"/>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782683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67EBAF-EAB4-46C9-B58D-A865A0AB0222}"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3" name="フッター プレースホルダー 2"/>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4" name="スライド番号プレースホルダー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4163029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5F0497B-4ECF-47C9-A1A0-1357ED0FA01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929535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90356-7536-4A21-ADD8-9316CAD96719}"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372515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t="82000" r="-1000" b="2000"/>
          </a:stretch>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C6C53BC-876F-4D48-9463-6CEB051ACEC4}"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3"/>
          </p:nvPr>
        </p:nvSpPr>
        <p:spPr>
          <a:xfrm>
            <a:off x="6644952" y="6597352"/>
            <a:ext cx="2499048"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4"/>
          </p:nvPr>
        </p:nvSpPr>
        <p:spPr>
          <a:xfrm>
            <a:off x="3505200" y="6592267"/>
            <a:ext cx="2133600"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2168953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kumimoji="1" lang="ja-JP" altLang="en-US" sz="5400" b="1" cap="all" dirty="0">
                <a:ln w="0"/>
                <a:solidFill>
                  <a:srgbClr val="FF0000"/>
                </a:solidFill>
                <a:effectLst>
                  <a:reflection blurRad="12700" stA="50000" endPos="50000" dist="5000" dir="5400000" sy="-100000" rotWithShape="0"/>
                </a:effectLst>
                <a:ea typeface="メイリオ" panose="020B0604030504040204" pitchFamily="50" charset="-128"/>
              </a:rPr>
              <a:t>１０分でわかる◎</a:t>
            </a:r>
            <a:br>
              <a:rPr kumimoji="1" lang="en-US" altLang="ja-JP" sz="5400" b="1" cap="all" dirty="0">
                <a:ln w="0"/>
                <a:solidFill>
                  <a:srgbClr val="FF0000"/>
                </a:solidFill>
                <a:effectLst>
                  <a:reflection blurRad="12700" stA="50000" endPos="50000" dist="5000" dir="5400000" sy="-100000" rotWithShape="0"/>
                </a:effectLst>
                <a:ea typeface="メイリオ" panose="020B0604030504040204" pitchFamily="50" charset="-128"/>
              </a:rPr>
            </a:br>
            <a:r>
              <a:rPr kumimoji="1" lang="ja-JP" altLang="en-US" sz="5400" b="1" cap="all" dirty="0">
                <a:ln w="0"/>
                <a:solidFill>
                  <a:srgbClr val="FF0000"/>
                </a:solidFill>
                <a:effectLst>
                  <a:reflection blurRad="12700" stA="50000" endPos="50000" dist="5000" dir="5400000" sy="-100000" rotWithShape="0"/>
                </a:effectLst>
                <a:ea typeface="メイリオ" panose="020B0604030504040204" pitchFamily="50" charset="-128"/>
              </a:rPr>
              <a:t>産業廃棄物ちょっと講座</a:t>
            </a:r>
          </a:p>
        </p:txBody>
      </p:sp>
      <p:sp>
        <p:nvSpPr>
          <p:cNvPr id="3" name="サブタイトル 2"/>
          <p:cNvSpPr>
            <a:spLocks noGrp="1"/>
          </p:cNvSpPr>
          <p:nvPr>
            <p:ph type="subTitle" idx="1"/>
          </p:nvPr>
        </p:nvSpPr>
        <p:spPr>
          <a:xfrm>
            <a:off x="1371600" y="4221088"/>
            <a:ext cx="6400800" cy="1752600"/>
          </a:xfrm>
        </p:spPr>
        <p:txBody>
          <a:bodyPr/>
          <a:lstStyle/>
          <a:p>
            <a:r>
              <a:rPr kumimoji="1" lang="en-US" altLang="ja-JP" dirty="0">
                <a:ea typeface="メイリオ" panose="020B0604030504040204" pitchFamily="50" charset="-128"/>
              </a:rPr>
              <a:t>Part 1 </a:t>
            </a:r>
            <a:r>
              <a:rPr kumimoji="1" lang="ja-JP" altLang="en-US" dirty="0">
                <a:ea typeface="メイリオ" panose="020B0604030504040204" pitchFamily="50" charset="-128"/>
              </a:rPr>
              <a:t>イントロダクション</a:t>
            </a:r>
          </a:p>
        </p:txBody>
      </p:sp>
      <p:sp>
        <p:nvSpPr>
          <p:cNvPr id="5" name="フッター プレースホルダー 4"/>
          <p:cNvSpPr>
            <a:spLocks noGrp="1"/>
          </p:cNvSpPr>
          <p:nvPr>
            <p:ph type="ftr" sz="quarter" idx="11"/>
          </p:nvPr>
        </p:nvSpPr>
        <p:spPr/>
        <p:txBody>
          <a:bodyPr/>
          <a:lstStyle/>
          <a:p>
            <a:r>
              <a:rPr kumimoji="1" lang="zh-TW" altLang="en-US" dirty="0">
                <a:ea typeface="メイリオ" panose="020B0604030504040204" pitchFamily="50" charset="-128"/>
              </a:rPr>
              <a:t>作成　：　環境部 廃棄物対策課</a:t>
            </a:r>
            <a:endParaRPr kumimoji="1" lang="ja-JP" altLang="en-US" dirty="0">
              <a:ea typeface="メイリオ" panose="020B0604030504040204" pitchFamily="50" charset="-128"/>
            </a:endParaRPr>
          </a:p>
        </p:txBody>
      </p:sp>
      <p:sp>
        <p:nvSpPr>
          <p:cNvPr id="4" name="スライド番号プレースホルダー 3"/>
          <p:cNvSpPr>
            <a:spLocks noGrp="1"/>
          </p:cNvSpPr>
          <p:nvPr>
            <p:ph type="sldNum" sz="quarter" idx="12"/>
          </p:nvPr>
        </p:nvSpPr>
        <p:spPr>
          <a:xfrm>
            <a:off x="3505200" y="6592267"/>
            <a:ext cx="2133600" cy="365125"/>
          </a:xfrm>
        </p:spPr>
        <p:txBody>
          <a:bodyPr/>
          <a:lstStyle/>
          <a:p>
            <a:fld id="{B19F71B2-C08B-4251-8631-B17A6B7397F4}" type="slidenum">
              <a:rPr kumimoji="1" lang="ja-JP" altLang="en-US" smtClean="0"/>
              <a:t>1</a:t>
            </a:fld>
            <a:endParaRPr kumimoji="1" lang="ja-JP" altLang="en-US"/>
          </a:p>
        </p:txBody>
      </p:sp>
      <p:pic>
        <p:nvPicPr>
          <p:cNvPr id="102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31BAB876-5F6A-F7AA-952C-0F123C9BD680}"/>
              </a:ext>
            </a:extLst>
          </p:cNvPr>
          <p:cNvSpPr txBox="1"/>
          <p:nvPr/>
        </p:nvSpPr>
        <p:spPr>
          <a:xfrm>
            <a:off x="7501974" y="77976"/>
            <a:ext cx="1606530" cy="369332"/>
          </a:xfrm>
          <a:prstGeom prst="rect">
            <a:avLst/>
          </a:prstGeom>
          <a:noFill/>
        </p:spPr>
        <p:txBody>
          <a:bodyPr wrap="none" rtlCol="0">
            <a:spAutoFit/>
          </a:bodyPr>
          <a:lstStyle/>
          <a:p>
            <a:r>
              <a:rPr kumimoji="1" lang="en-US" altLang="ja-JP" dirty="0"/>
              <a:t>2026/03</a:t>
            </a:r>
            <a:r>
              <a:rPr kumimoji="1" lang="ja-JP" altLang="en-US" dirty="0"/>
              <a:t>作成</a:t>
            </a:r>
          </a:p>
        </p:txBody>
      </p:sp>
    </p:spTree>
    <p:extLst>
      <p:ext uri="{BB962C8B-B14F-4D97-AF65-F5344CB8AC3E}">
        <p14:creationId xmlns:p14="http://schemas.microsoft.com/office/powerpoint/2010/main" val="3002949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z="4000" b="1" spc="600" dirty="0">
                <a:ea typeface="メイリオ" panose="020B0604030504040204" pitchFamily="50" charset="-128"/>
              </a:rPr>
              <a:t>はじめ</a:t>
            </a:r>
            <a:r>
              <a:rPr kumimoji="1" lang="ja-JP" altLang="en-US" b="1" spc="600" dirty="0">
                <a:ea typeface="メイリオ" panose="020B0604030504040204" pitchFamily="50" charset="-128"/>
              </a:rPr>
              <a:t>に</a:t>
            </a:r>
          </a:p>
        </p:txBody>
      </p:sp>
      <p:sp>
        <p:nvSpPr>
          <p:cNvPr id="3" name="コンテンツ プレースホルダー 2"/>
          <p:cNvSpPr>
            <a:spLocks noGrp="1"/>
          </p:cNvSpPr>
          <p:nvPr>
            <p:ph idx="1"/>
          </p:nvPr>
        </p:nvSpPr>
        <p:spPr>
          <a:xfrm>
            <a:off x="457200" y="1656111"/>
            <a:ext cx="8686800" cy="4470052"/>
          </a:xfrm>
        </p:spPr>
        <p:txBody>
          <a:bodyPr>
            <a:normAutofit fontScale="92500"/>
          </a:bodyPr>
          <a:lstStyle/>
          <a:p>
            <a:pPr marL="0" indent="0">
              <a:lnSpc>
                <a:spcPts val="3400"/>
              </a:lnSpc>
              <a:spcBef>
                <a:spcPts val="0"/>
              </a:spcBef>
              <a:buNone/>
            </a:pPr>
            <a:r>
              <a:rPr lang="ja-JP" altLang="en-US" sz="2800" dirty="0"/>
              <a:t>　産業廃棄物の</a:t>
            </a:r>
            <a:r>
              <a:rPr lang="ja-JP" altLang="en-US" sz="2800" dirty="0">
                <a:solidFill>
                  <a:srgbClr val="FF0000"/>
                </a:solidFill>
              </a:rPr>
              <a:t>不適正処理は全国で後を絶たず</a:t>
            </a:r>
            <a:r>
              <a:rPr lang="ja-JP" altLang="en-US" sz="2800" dirty="0"/>
              <a:t>、企業活動における大きなリスク要因となっています。制度や法律が</a:t>
            </a:r>
            <a:r>
              <a:rPr lang="ja-JP" altLang="en-US" sz="2800" dirty="0">
                <a:solidFill>
                  <a:srgbClr val="FF0000"/>
                </a:solidFill>
              </a:rPr>
              <a:t>複雑で分かりにくいこと</a:t>
            </a:r>
            <a:r>
              <a:rPr lang="ja-JP" altLang="en-US" sz="2800" dirty="0"/>
              <a:t>、さらに処理委託が多段階になる構造が、現場での判断を難しくさせています。本講座では、適正処理のために必要な</a:t>
            </a:r>
            <a:r>
              <a:rPr lang="ja-JP" altLang="en-US" sz="2800" dirty="0">
                <a:solidFill>
                  <a:srgbClr val="FF0000"/>
                </a:solidFill>
              </a:rPr>
              <a:t>基本的な考え方と実務判断の軸</a:t>
            </a:r>
            <a:r>
              <a:rPr lang="ja-JP" altLang="en-US" sz="2800" dirty="0"/>
              <a:t>を身につけることを目指します。誤った処理は</a:t>
            </a:r>
            <a:r>
              <a:rPr lang="ja-JP" altLang="en-US" sz="2800" dirty="0">
                <a:solidFill>
                  <a:srgbClr val="FF0000"/>
                </a:solidFill>
              </a:rPr>
              <a:t>企業の信頼やコンプライアンスに直結する</a:t>
            </a:r>
            <a:r>
              <a:rPr lang="ja-JP" altLang="en-US" sz="2800" dirty="0"/>
              <a:t>ため、未然防止の視点が不可欠です。講座全体の流れを理解し、今後の各回の内容がよりスムーズに入るよう、まずは全体像からつかんでいきましょう。</a:t>
            </a:r>
            <a:endParaRPr kumimoji="1" lang="ja-JP" altLang="en-US" sz="2800" dirty="0"/>
          </a:p>
        </p:txBody>
      </p:sp>
      <p:sp>
        <p:nvSpPr>
          <p:cNvPr id="6" name="フッター プレースホルダー 5"/>
          <p:cNvSpPr>
            <a:spLocks noGrp="1"/>
          </p:cNvSpPr>
          <p:nvPr>
            <p:ph type="ftr" sz="quarter" idx="11"/>
          </p:nvPr>
        </p:nvSpPr>
        <p:spPr/>
        <p:txBody>
          <a:bodyPr/>
          <a:lstStyle/>
          <a:p>
            <a:r>
              <a:rPr kumimoji="1" lang="zh-TW" altLang="en-US" dirty="0"/>
              <a:t>作成　：　環境部 廃棄物対策課</a:t>
            </a:r>
            <a:endParaRPr kumimoji="1" lang="ja-JP" altLang="en-US"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2</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178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274638"/>
            <a:ext cx="8784976" cy="1143000"/>
          </a:xfrm>
        </p:spPr>
        <p:txBody>
          <a:bodyPr>
            <a:normAutofit/>
          </a:bodyPr>
          <a:lstStyle/>
          <a:p>
            <a:r>
              <a:rPr kumimoji="1" lang="ja-JP" altLang="en-US" b="1" dirty="0"/>
              <a:t>産業廃棄物ちょっと講座って？</a:t>
            </a:r>
          </a:p>
        </p:txBody>
      </p:sp>
      <p:sp>
        <p:nvSpPr>
          <p:cNvPr id="3" name="コンテンツ プレースホルダー 2"/>
          <p:cNvSpPr>
            <a:spLocks noGrp="1"/>
          </p:cNvSpPr>
          <p:nvPr>
            <p:ph idx="1"/>
          </p:nvPr>
        </p:nvSpPr>
        <p:spPr>
          <a:xfrm>
            <a:off x="457200" y="1600200"/>
            <a:ext cx="8784976" cy="4525963"/>
          </a:xfrm>
        </p:spPr>
        <p:txBody>
          <a:bodyPr>
            <a:normAutofit/>
          </a:bodyPr>
          <a:lstStyle/>
          <a:p>
            <a:pPr marL="0" indent="0">
              <a:lnSpc>
                <a:spcPts val="3400"/>
              </a:lnSpc>
              <a:spcBef>
                <a:spcPts val="0"/>
              </a:spcBef>
              <a:buNone/>
            </a:pPr>
            <a:r>
              <a:rPr lang="ja-JP" altLang="en-US" sz="3000" dirty="0"/>
              <a:t>　この講座は、産業廃棄物処理法の理解に必要な内容を</a:t>
            </a:r>
            <a:r>
              <a:rPr lang="ja-JP" altLang="en-US" sz="3000" dirty="0">
                <a:solidFill>
                  <a:srgbClr val="FF0000"/>
                </a:solidFill>
              </a:rPr>
              <a:t>短時間で体系的に学べるよう設計された全１０回構成</a:t>
            </a:r>
            <a:r>
              <a:rPr lang="ja-JP" altLang="en-US" sz="3000" dirty="0"/>
              <a:t>です。各回では「どこが重要なのか」「現場で何に注意すべきか」を明確にし、判断が迷いやすいポイントを整理していきます。</a:t>
            </a:r>
            <a:endParaRPr lang="en-US" altLang="ja-JP" sz="3000" dirty="0"/>
          </a:p>
          <a:p>
            <a:pPr marL="0" indent="0">
              <a:lnSpc>
                <a:spcPts val="3400"/>
              </a:lnSpc>
              <a:spcBef>
                <a:spcPts val="0"/>
              </a:spcBef>
              <a:buNone/>
            </a:pPr>
            <a:r>
              <a:rPr lang="ja-JP" altLang="en-US" sz="3000" dirty="0"/>
              <a:t>　時間をかけなくても、</a:t>
            </a:r>
            <a:r>
              <a:rPr lang="ja-JP" altLang="en-US" sz="3000" dirty="0">
                <a:solidFill>
                  <a:srgbClr val="FF0000"/>
                </a:solidFill>
              </a:rPr>
              <a:t>必要な要点だけ効率的に押さえられる</a:t>
            </a:r>
            <a:r>
              <a:rPr lang="ja-JP" altLang="en-US" sz="3000" dirty="0"/>
              <a:t>内容になっています。</a:t>
            </a:r>
            <a:endParaRPr kumimoji="1" lang="ja-JP" altLang="en-US"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3</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908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4000" b="1" spc="300" dirty="0"/>
              <a:t>当講座で使用する略語</a:t>
            </a:r>
            <a:endParaRPr kumimoji="1" lang="ja-JP" altLang="en-US" sz="4000" b="1" spc="300" dirty="0"/>
          </a:p>
        </p:txBody>
      </p:sp>
      <p:sp>
        <p:nvSpPr>
          <p:cNvPr id="3" name="コンテンツ プレースホルダー 2"/>
          <p:cNvSpPr>
            <a:spLocks noGrp="1"/>
          </p:cNvSpPr>
          <p:nvPr>
            <p:ph idx="1"/>
          </p:nvPr>
        </p:nvSpPr>
        <p:spPr>
          <a:xfrm>
            <a:off x="323528" y="1656111"/>
            <a:ext cx="8820472" cy="4321768"/>
          </a:xfrm>
        </p:spPr>
        <p:txBody>
          <a:bodyPr>
            <a:normAutofit/>
          </a:bodyPr>
          <a:lstStyle/>
          <a:p>
            <a:pPr marL="0" indent="0">
              <a:lnSpc>
                <a:spcPts val="3400"/>
              </a:lnSpc>
              <a:spcBef>
                <a:spcPts val="0"/>
              </a:spcBef>
              <a:buNone/>
            </a:pPr>
            <a:r>
              <a:rPr kumimoji="1" lang="ja-JP" altLang="en-US" sz="3000" dirty="0"/>
              <a:t>　講座では、廃棄物処理法に関連する専門用語を理解しやすくするため、いくつかの略語を使用します。廃掃法は「廃棄物の処理及び清掃に関する法律」、産廃は「産業廃棄物」、一廃は「一般廃棄物」、特管は「特別管理産業廃棄物」を指します。</a:t>
            </a:r>
            <a:endParaRPr kumimoji="1" lang="en-US" altLang="ja-JP" sz="3000" dirty="0"/>
          </a:p>
          <a:p>
            <a:pPr marL="0" indent="0">
              <a:lnSpc>
                <a:spcPts val="3400"/>
              </a:lnSpc>
              <a:spcBef>
                <a:spcPts val="0"/>
              </a:spcBef>
              <a:buNone/>
            </a:pPr>
            <a:r>
              <a:rPr lang="ja-JP" altLang="en-US" sz="3000" dirty="0"/>
              <a:t>　</a:t>
            </a:r>
            <a:r>
              <a:rPr kumimoji="1" lang="ja-JP" altLang="en-US" sz="3000" dirty="0"/>
              <a:t>これらをあらかじめ理解しておくことで、講義内容が</a:t>
            </a:r>
            <a:r>
              <a:rPr kumimoji="1" lang="ja-JP" altLang="en-US" sz="3000" dirty="0">
                <a:solidFill>
                  <a:srgbClr val="FF0000"/>
                </a:solidFill>
              </a:rPr>
              <a:t>スムーズに読み解ける</a:t>
            </a:r>
            <a:r>
              <a:rPr kumimoji="1" lang="ja-JP" altLang="en-US" sz="3000" dirty="0"/>
              <a:t>ようになります。</a:t>
            </a:r>
            <a:endParaRPr kumimoji="1" lang="en-US" altLang="ja-JP" sz="3000" dirty="0"/>
          </a:p>
        </p:txBody>
      </p:sp>
      <p:sp>
        <p:nvSpPr>
          <p:cNvPr id="6" name="フッター プレースホルダー 5"/>
          <p:cNvSpPr>
            <a:spLocks noGrp="1"/>
          </p:cNvSpPr>
          <p:nvPr>
            <p:ph type="ftr" sz="quarter" idx="11"/>
          </p:nvPr>
        </p:nvSpPr>
        <p:spPr/>
        <p:txBody>
          <a:bodyPr/>
          <a:lstStyle/>
          <a:p>
            <a:r>
              <a:rPr kumimoji="1" lang="zh-TW" altLang="en-US" dirty="0"/>
              <a:t>作成　：　環境部 廃棄物対策課</a:t>
            </a:r>
            <a:endParaRPr kumimoji="1" lang="ja-JP" altLang="en-US"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4</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900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4000" b="1" spc="600" dirty="0"/>
              <a:t>どんな人向けの講座？</a:t>
            </a:r>
            <a:endParaRPr kumimoji="1" lang="ja-JP" altLang="en-US" sz="4000" b="1" spc="600" dirty="0"/>
          </a:p>
        </p:txBody>
      </p:sp>
      <p:sp>
        <p:nvSpPr>
          <p:cNvPr id="3" name="コンテンツ プレースホルダー 2"/>
          <p:cNvSpPr>
            <a:spLocks noGrp="1"/>
          </p:cNvSpPr>
          <p:nvPr>
            <p:ph idx="1"/>
          </p:nvPr>
        </p:nvSpPr>
        <p:spPr>
          <a:xfrm>
            <a:off x="457200" y="1656111"/>
            <a:ext cx="8686800" cy="4221161"/>
          </a:xfrm>
        </p:spPr>
        <p:txBody>
          <a:bodyPr>
            <a:normAutofit/>
          </a:bodyPr>
          <a:lstStyle/>
          <a:p>
            <a:pPr marL="0" indent="0">
              <a:lnSpc>
                <a:spcPts val="4000"/>
              </a:lnSpc>
              <a:spcBef>
                <a:spcPts val="0"/>
              </a:spcBef>
              <a:buNone/>
            </a:pPr>
            <a:r>
              <a:rPr kumimoji="1" lang="ja-JP" altLang="en-US" sz="3000" dirty="0"/>
              <a:t>　産業廃棄物に関する法律を</a:t>
            </a:r>
            <a:r>
              <a:rPr kumimoji="1" lang="ja-JP" altLang="en-US" sz="3000" dirty="0">
                <a:solidFill>
                  <a:srgbClr val="FF0000"/>
                </a:solidFill>
              </a:rPr>
              <a:t>初めて学ぶ方</a:t>
            </a:r>
            <a:r>
              <a:rPr kumimoji="1" lang="ja-JP" altLang="en-US" sz="3000" dirty="0"/>
              <a:t>、社内の産廃管理に</a:t>
            </a:r>
            <a:r>
              <a:rPr kumimoji="1" lang="ja-JP" altLang="en-US" sz="3000" dirty="0">
                <a:solidFill>
                  <a:srgbClr val="FF0000"/>
                </a:solidFill>
              </a:rPr>
              <a:t>不安がある方</a:t>
            </a:r>
            <a:r>
              <a:rPr kumimoji="1" lang="ja-JP" altLang="en-US" sz="3000" dirty="0"/>
              <a:t>、実務のポイントを</a:t>
            </a:r>
            <a:r>
              <a:rPr kumimoji="1" lang="ja-JP" altLang="en-US" sz="3000" dirty="0">
                <a:solidFill>
                  <a:srgbClr val="FF0000"/>
                </a:solidFill>
              </a:rPr>
              <a:t>効率よく整理したい方</a:t>
            </a:r>
            <a:r>
              <a:rPr kumimoji="1" lang="ja-JP" altLang="en-US" sz="3000" dirty="0"/>
              <a:t>などを対象にしています。</a:t>
            </a:r>
            <a:endParaRPr kumimoji="1" lang="en-US" altLang="ja-JP" sz="3000" dirty="0"/>
          </a:p>
          <a:p>
            <a:pPr marL="0" indent="0">
              <a:lnSpc>
                <a:spcPts val="4000"/>
              </a:lnSpc>
              <a:spcBef>
                <a:spcPts val="0"/>
              </a:spcBef>
              <a:buNone/>
            </a:pPr>
            <a:r>
              <a:rPr lang="ja-JP" altLang="en-US" sz="3000" dirty="0"/>
              <a:t>　</a:t>
            </a:r>
            <a:r>
              <a:rPr kumimoji="1" lang="ja-JP" altLang="en-US" sz="3000" dirty="0"/>
              <a:t>基礎から丁寧に解説するため、専門知識のない方でも安心して学べます。</a:t>
            </a:r>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5</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2350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4000" b="1" spc="600" dirty="0"/>
              <a:t>講座メニュー①</a:t>
            </a:r>
            <a:endParaRPr kumimoji="1" lang="ja-JP" altLang="en-US" sz="4000" b="1" spc="600" dirty="0"/>
          </a:p>
        </p:txBody>
      </p:sp>
      <p:sp>
        <p:nvSpPr>
          <p:cNvPr id="3" name="コンテンツ プレースホルダー 2"/>
          <p:cNvSpPr>
            <a:spLocks noGrp="1"/>
          </p:cNvSpPr>
          <p:nvPr>
            <p:ph idx="1"/>
          </p:nvPr>
        </p:nvSpPr>
        <p:spPr>
          <a:xfrm>
            <a:off x="457200" y="1600200"/>
            <a:ext cx="8579296" cy="4525963"/>
          </a:xfrm>
        </p:spPr>
        <p:txBody>
          <a:bodyPr>
            <a:normAutofit/>
          </a:bodyPr>
          <a:lstStyle/>
          <a:p>
            <a:pPr marL="0" indent="0">
              <a:lnSpc>
                <a:spcPts val="4000"/>
              </a:lnSpc>
              <a:spcBef>
                <a:spcPts val="0"/>
              </a:spcBef>
              <a:buNone/>
            </a:pPr>
            <a:r>
              <a:rPr lang="ja-JP" altLang="en-US" sz="3000" dirty="0"/>
              <a:t>　第１回はイントロダクションとして全体像をつかみ、第２回は「廃棄物とは？」を学びます。第３回では、「産業廃棄物とは？」を扱い、第４回では「許可がいる場合・いらない場合」を整理します。第５回では、排出事業者が負う</a:t>
            </a:r>
            <a:r>
              <a:rPr lang="ja-JP" altLang="en-US" sz="3000" dirty="0">
                <a:solidFill>
                  <a:srgbClr val="FF0000"/>
                </a:solidFill>
              </a:rPr>
              <a:t>重要な責任と罰則</a:t>
            </a:r>
            <a:r>
              <a:rPr lang="ja-JP" altLang="en-US" sz="3000" dirty="0"/>
              <a:t>を取り上げます。</a:t>
            </a:r>
            <a:endParaRPr kumimoji="1"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6</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7412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4000" b="1" spc="600" dirty="0"/>
              <a:t>講座メニュー②</a:t>
            </a:r>
            <a:endParaRPr kumimoji="1" lang="ja-JP" altLang="en-US" sz="4000" b="1" spc="600" dirty="0"/>
          </a:p>
        </p:txBody>
      </p:sp>
      <p:sp>
        <p:nvSpPr>
          <p:cNvPr id="3" name="コンテンツ プレースホルダー 2"/>
          <p:cNvSpPr>
            <a:spLocks noGrp="1"/>
          </p:cNvSpPr>
          <p:nvPr>
            <p:ph idx="1"/>
          </p:nvPr>
        </p:nvSpPr>
        <p:spPr>
          <a:xfrm>
            <a:off x="457200" y="1600200"/>
            <a:ext cx="8579296" cy="4525963"/>
          </a:xfrm>
        </p:spPr>
        <p:txBody>
          <a:bodyPr>
            <a:normAutofit/>
          </a:bodyPr>
          <a:lstStyle/>
          <a:p>
            <a:pPr marL="0" indent="0">
              <a:lnSpc>
                <a:spcPts val="4000"/>
              </a:lnSpc>
              <a:spcBef>
                <a:spcPts val="0"/>
              </a:spcBef>
              <a:buNone/>
            </a:pPr>
            <a:r>
              <a:rPr lang="ja-JP" altLang="en-US" sz="3000" dirty="0"/>
              <a:t>　第６回は「マニフェストの正しい運用」、第７回は「不備のない委託契約書」、第８回は「正しい保管方法」、第９回は「豊田市条例」、第１０回は「建設廃棄物の適正処理」を学びます。</a:t>
            </a:r>
            <a:endParaRPr lang="en-US" altLang="ja-JP" sz="3000" dirty="0"/>
          </a:p>
          <a:p>
            <a:pPr marL="0" indent="0">
              <a:lnSpc>
                <a:spcPts val="4000"/>
              </a:lnSpc>
              <a:spcBef>
                <a:spcPts val="0"/>
              </a:spcBef>
              <a:buNone/>
            </a:pPr>
            <a:r>
              <a:rPr lang="ja-JP" altLang="en-US" sz="3000" dirty="0"/>
              <a:t>　全１０回を通して、適正処理の実務に必要な</a:t>
            </a:r>
            <a:r>
              <a:rPr lang="ja-JP" altLang="en-US" sz="3000" dirty="0">
                <a:solidFill>
                  <a:srgbClr val="FF0000"/>
                </a:solidFill>
              </a:rPr>
              <a:t>基礎から応用まで</a:t>
            </a:r>
            <a:r>
              <a:rPr lang="ja-JP" altLang="en-US" sz="3000" dirty="0"/>
              <a:t>を網羅します。</a:t>
            </a:r>
            <a:endParaRPr kumimoji="1" lang="en-US" altLang="ja-JP" sz="3000" dirty="0"/>
          </a:p>
        </p:txBody>
      </p:sp>
      <p:sp>
        <p:nvSpPr>
          <p:cNvPr id="6" name="フッター プレースホルダー 5"/>
          <p:cNvSpPr>
            <a:spLocks noGrp="1"/>
          </p:cNvSpPr>
          <p:nvPr>
            <p:ph type="ftr" sz="quarter" idx="11"/>
          </p:nvPr>
        </p:nvSpPr>
        <p:spPr/>
        <p:txBody>
          <a:bodyPr/>
          <a:lstStyle/>
          <a:p>
            <a:r>
              <a:rPr kumimoji="1" lang="zh-TW" altLang="en-US" dirty="0"/>
              <a:t>作成　：　環境部 廃棄物対策課</a:t>
            </a:r>
            <a:endParaRPr kumimoji="1" lang="ja-JP" altLang="en-US"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7</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8643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57200" y="1412776"/>
            <a:ext cx="8686800" cy="4464496"/>
          </a:xfrm>
        </p:spPr>
        <p:txBody>
          <a:bodyPr>
            <a:normAutofit/>
          </a:bodyPr>
          <a:lstStyle/>
          <a:p>
            <a:pPr marL="0" indent="0">
              <a:spcBef>
                <a:spcPts val="0"/>
              </a:spcBef>
              <a:buNone/>
            </a:pPr>
            <a:r>
              <a:rPr lang="ja-JP" altLang="en-US" sz="3000" dirty="0"/>
              <a:t>　イントロダクションは以上ですここで重要なのは、適正処理に必要な</a:t>
            </a:r>
            <a:r>
              <a:rPr lang="ja-JP" altLang="en-US" sz="3000" dirty="0">
                <a:solidFill>
                  <a:srgbClr val="FF0000"/>
                </a:solidFill>
              </a:rPr>
              <a:t>基本的視点</a:t>
            </a:r>
            <a:r>
              <a:rPr lang="ja-JP" altLang="en-US" sz="3000" dirty="0"/>
              <a:t>と、排出事業者が負う</a:t>
            </a:r>
            <a:r>
              <a:rPr lang="ja-JP" altLang="en-US" sz="3000" dirty="0">
                <a:solidFill>
                  <a:srgbClr val="FF0000"/>
                </a:solidFill>
              </a:rPr>
              <a:t>大きな責任</a:t>
            </a:r>
            <a:r>
              <a:rPr lang="ja-JP" altLang="en-US" sz="3000" dirty="0"/>
              <a:t>を理解することです。</a:t>
            </a:r>
            <a:endParaRPr lang="en-US" altLang="ja-JP" sz="3000" dirty="0"/>
          </a:p>
          <a:p>
            <a:pPr marL="0" indent="0">
              <a:spcBef>
                <a:spcPts val="0"/>
              </a:spcBef>
              <a:buNone/>
            </a:pPr>
            <a:r>
              <a:rPr lang="ja-JP" altLang="en-US" sz="3000" dirty="0"/>
              <a:t>　次回「廃棄物とは？」では、適正処理の基盤となる定義と判断方法を学び、以降の内容がより理解しやすくなるよう進めていきます。</a:t>
            </a:r>
            <a:endParaRPr kumimoji="1" lang="ja-JP" altLang="en-US" sz="3000" dirty="0"/>
          </a:p>
        </p:txBody>
      </p:sp>
      <p:sp>
        <p:nvSpPr>
          <p:cNvPr id="5" name="フッター プレースホルダー 4"/>
          <p:cNvSpPr>
            <a:spLocks noGrp="1"/>
          </p:cNvSpPr>
          <p:nvPr>
            <p:ph type="ftr" sz="quarter" idx="11"/>
          </p:nvPr>
        </p:nvSpPr>
        <p:spPr/>
        <p:txBody>
          <a:bodyPr/>
          <a:lstStyle/>
          <a:p>
            <a:r>
              <a:rPr kumimoji="1" lang="zh-TW" altLang="en-US" dirty="0"/>
              <a:t>作成　：　環境部 廃棄物対策課</a:t>
            </a:r>
            <a:endParaRPr kumimoji="1" lang="ja-JP" altLang="en-US" dirty="0"/>
          </a:p>
        </p:txBody>
      </p:sp>
      <p:sp>
        <p:nvSpPr>
          <p:cNvPr id="2" name="スライド番号プレースホルダー 1"/>
          <p:cNvSpPr>
            <a:spLocks noGrp="1"/>
          </p:cNvSpPr>
          <p:nvPr>
            <p:ph type="sldNum" sz="quarter" idx="12"/>
          </p:nvPr>
        </p:nvSpPr>
        <p:spPr/>
        <p:txBody>
          <a:bodyPr/>
          <a:lstStyle/>
          <a:p>
            <a:fld id="{B19F71B2-C08B-4251-8631-B17A6B7397F4}" type="slidenum">
              <a:rPr kumimoji="1" lang="ja-JP" altLang="en-US" smtClean="0"/>
              <a:t>8</a:t>
            </a:fld>
            <a:endParaRPr kumimoji="1" lang="ja-JP" altLang="en-US"/>
          </a:p>
        </p:txBody>
      </p:sp>
      <p:pic>
        <p:nvPicPr>
          <p:cNvPr id="4"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605936"/>
      </p:ext>
    </p:extLst>
  </p:cSld>
  <p:clrMapOvr>
    <a:masterClrMapping/>
  </p:clrMapOvr>
</p:sld>
</file>

<file path=ppt/theme/theme1.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722</TotalTime>
  <Words>3277</Words>
  <Application>Microsoft Office PowerPoint</Application>
  <PresentationFormat>画面に合わせる (4:3)</PresentationFormat>
  <Paragraphs>111</Paragraphs>
  <Slides>8</Slides>
  <Notes>8</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8</vt:i4>
      </vt:variant>
    </vt:vector>
  </HeadingPairs>
  <TitlesOfParts>
    <vt:vector size="12" baseType="lpstr">
      <vt:lpstr>メイリオ</vt:lpstr>
      <vt:lpstr>Arial</vt:lpstr>
      <vt:lpstr>Segoe UI</vt:lpstr>
      <vt:lpstr>1_Office ​​テーマ</vt:lpstr>
      <vt:lpstr>１０分でわかる◎ 産業廃棄物ちょっと講座</vt:lpstr>
      <vt:lpstr>はじめに</vt:lpstr>
      <vt:lpstr>産業廃棄物ちょっと講座って？</vt:lpstr>
      <vt:lpstr>当講座で使用する略語</vt:lpstr>
      <vt:lpstr>どんな人向けの講座？</vt:lpstr>
      <vt:lpstr>講座メニュー①</vt:lpstr>
      <vt:lpstr>講座メニュー②</vt:lpstr>
      <vt:lpstr>PowerPoint プレゼンテーション</vt:lpstr>
    </vt:vector>
  </TitlesOfParts>
  <Company>豊田市役所</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沢田　浩明</dc:creator>
  <cp:lastModifiedBy>山内　英裕</cp:lastModifiedBy>
  <cp:revision>32</cp:revision>
  <cp:lastPrinted>2015-11-24T10:00:59Z</cp:lastPrinted>
  <dcterms:created xsi:type="dcterms:W3CDTF">2015-10-21T01:57:29Z</dcterms:created>
  <dcterms:modified xsi:type="dcterms:W3CDTF">2026-03-17T01:23:28Z</dcterms:modified>
</cp:coreProperties>
</file>