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64" r:id="rId3"/>
    <p:sldId id="299" r:id="rId4"/>
    <p:sldId id="300" r:id="rId5"/>
    <p:sldId id="301" r:id="rId6"/>
    <p:sldId id="295" r:id="rId7"/>
    <p:sldId id="302" r:id="rId8"/>
    <p:sldId id="303" r:id="rId9"/>
    <p:sldId id="298" r:id="rId10"/>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5633" autoAdjust="0"/>
  </p:normalViewPr>
  <p:slideViewPr>
    <p:cSldViewPr>
      <p:cViewPr varScale="1">
        <p:scale>
          <a:sx n="61" d="100"/>
          <a:sy n="61" d="100"/>
        </p:scale>
        <p:origin x="3054" y="5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E6E095-778D-40B3-B513-6E7AA9C51909}"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460FB8-4EED-49ED-9DFE-AF67500543CC}" type="slidenum">
              <a:rPr kumimoji="1" lang="ja-JP" altLang="en-US" smtClean="0"/>
              <a:t>‹#›</a:t>
            </a:fld>
            <a:endParaRPr kumimoji="1" lang="ja-JP" altLang="en-US"/>
          </a:p>
        </p:txBody>
      </p:sp>
    </p:spTree>
    <p:extLst>
      <p:ext uri="{BB962C8B-B14F-4D97-AF65-F5344CB8AC3E}">
        <p14:creationId xmlns:p14="http://schemas.microsoft.com/office/powerpoint/2010/main" val="395533250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今回のテーマは、</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産業廃棄物の正しい保管方法</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です。</a:t>
            </a:r>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搬出までの保管は「一時的だから大丈夫」ではなく、基準に沿って管理します。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現場では、囲い、掲示、飛散・流出・悪臭の防止、積み上げ高さを柱に、同じ基準で判断します。基準を外れた保管は違反となり、改善命令等の対象となるおそれがあります。</a:t>
            </a:r>
          </a:p>
          <a:p>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78460FB8-4EED-49ED-9DFE-AF67500543CC}" type="slidenum">
              <a:rPr kumimoji="1" lang="ja-JP" altLang="en-US" smtClean="0"/>
              <a:t>1</a:t>
            </a:fld>
            <a:endParaRPr kumimoji="1" lang="ja-JP" altLang="en-US"/>
          </a:p>
        </p:txBody>
      </p:sp>
    </p:spTree>
    <p:extLst>
      <p:ext uri="{BB962C8B-B14F-4D97-AF65-F5344CB8AC3E}">
        <p14:creationId xmlns:p14="http://schemas.microsoft.com/office/powerpoint/2010/main" val="1334003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産業廃棄物は、搬出までの間も生活環境に影響を及ぼさない状態で管理することが前提です。飛散、流出、悪臭、景観の悪化を防ぐ目的で、保管基準が定められています。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要点は四つです。囲いの設置、掲示、飛散・流出・悪臭の防止、積み上げ高さの管理です。現場ごとに同じ基準で判断され、不備があれば改善命令等の対象となるおそれがあります。</a:t>
            </a:r>
          </a:p>
        </p:txBody>
      </p:sp>
      <p:sp>
        <p:nvSpPr>
          <p:cNvPr id="4" name="スライド番号プレースホルダー 3"/>
          <p:cNvSpPr>
            <a:spLocks noGrp="1"/>
          </p:cNvSpPr>
          <p:nvPr>
            <p:ph type="sldNum" sz="quarter" idx="10"/>
          </p:nvPr>
        </p:nvSpPr>
        <p:spPr/>
        <p:txBody>
          <a:bodyPr/>
          <a:lstStyle/>
          <a:p>
            <a:fld id="{78460FB8-4EED-49ED-9DFE-AF67500543CC}" type="slidenum">
              <a:rPr kumimoji="1" lang="ja-JP" altLang="en-US" smtClean="0"/>
              <a:t>2</a:t>
            </a:fld>
            <a:endParaRPr kumimoji="1" lang="ja-JP" altLang="en-US"/>
          </a:p>
        </p:txBody>
      </p:sp>
    </p:spTree>
    <p:extLst>
      <p:ext uri="{BB962C8B-B14F-4D97-AF65-F5344CB8AC3E}">
        <p14:creationId xmlns:p14="http://schemas.microsoft.com/office/powerpoint/2010/main" val="2435945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保管基準は、囲い、掲示板、飛散・流出・悪臭の防止、積み上げ高さの四点で構成されます。囲いは侵入防止と場所の明確化、掲示は品目、管理者、連絡先、最大保管量の表示が目的です。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飛散・流出・悪臭防止は、雨や風、臭気への対策を講じることが中心です。積み上げ高さは過量保管を避けるための管理で、屋外保管では特に注意します。</a:t>
            </a:r>
          </a:p>
        </p:txBody>
      </p:sp>
      <p:sp>
        <p:nvSpPr>
          <p:cNvPr id="4" name="スライド番号プレースホルダー 3"/>
          <p:cNvSpPr>
            <a:spLocks noGrp="1"/>
          </p:cNvSpPr>
          <p:nvPr>
            <p:ph type="sldNum" sz="quarter" idx="10"/>
          </p:nvPr>
        </p:nvSpPr>
        <p:spPr/>
        <p:txBody>
          <a:bodyPr/>
          <a:lstStyle/>
          <a:p>
            <a:fld id="{78460FB8-4EED-49ED-9DFE-AF67500543CC}" type="slidenum">
              <a:rPr kumimoji="1" lang="ja-JP" altLang="en-US" smtClean="0"/>
              <a:t>3</a:t>
            </a:fld>
            <a:endParaRPr kumimoji="1" lang="ja-JP" altLang="en-US"/>
          </a:p>
        </p:txBody>
      </p:sp>
    </p:spTree>
    <p:extLst>
      <p:ext uri="{BB962C8B-B14F-4D97-AF65-F5344CB8AC3E}">
        <p14:creationId xmlns:p14="http://schemas.microsoft.com/office/powerpoint/2010/main" val="3456342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掲示板は、外部から保管状況が一目で分かることを目的に設置します。標題は「産業廃棄物保管場所」とし、保管中の品目名、管理者の氏名（名称）と連絡先、最大保管量などの必要事項を明示します。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屋外で容器を使用しない保管では、最大保管高さの記載が必要です。掲示板の大きさは縦横６０ｃｍ以上とし、見やすい位置に取り付けます。掲示内容は定期点検で最新状態に保ちます。</a:t>
            </a:r>
          </a:p>
        </p:txBody>
      </p:sp>
      <p:sp>
        <p:nvSpPr>
          <p:cNvPr id="4" name="スライド番号プレースホルダー 3"/>
          <p:cNvSpPr>
            <a:spLocks noGrp="1"/>
          </p:cNvSpPr>
          <p:nvPr>
            <p:ph type="sldNum" sz="quarter" idx="10"/>
          </p:nvPr>
        </p:nvSpPr>
        <p:spPr/>
        <p:txBody>
          <a:bodyPr/>
          <a:lstStyle/>
          <a:p>
            <a:fld id="{78460FB8-4EED-49ED-9DFE-AF67500543CC}" type="slidenum">
              <a:rPr kumimoji="1" lang="ja-JP" altLang="en-US" smtClean="0"/>
              <a:t>4</a:t>
            </a:fld>
            <a:endParaRPr kumimoji="1" lang="ja-JP" altLang="en-US"/>
          </a:p>
        </p:txBody>
      </p:sp>
    </p:spTree>
    <p:extLst>
      <p:ext uri="{BB962C8B-B14F-4D97-AF65-F5344CB8AC3E}">
        <p14:creationId xmlns:p14="http://schemas.microsoft.com/office/powerpoint/2010/main" val="1124961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雨水等で汚水や浸出水が生じるおそれがある場合は、排水溝や集水桝などの排水設備を設けて流出を防ぎます。設備は定期的に清掃し、土砂や廃棄物の堆積を防ぎます。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地面は不浸透性の材料で覆い、汚水が地下へ浸透しない構造にします。雨天時は飛散や流出の点検を強化し、必要に応じて遮蔽や仮覆いなどの対策を追加します。</a:t>
            </a:r>
          </a:p>
        </p:txBody>
      </p:sp>
      <p:sp>
        <p:nvSpPr>
          <p:cNvPr id="4" name="スライド番号プレースホルダー 3"/>
          <p:cNvSpPr>
            <a:spLocks noGrp="1"/>
          </p:cNvSpPr>
          <p:nvPr>
            <p:ph type="sldNum" sz="quarter" idx="10"/>
          </p:nvPr>
        </p:nvSpPr>
        <p:spPr/>
        <p:txBody>
          <a:bodyPr/>
          <a:lstStyle/>
          <a:p>
            <a:fld id="{78460FB8-4EED-49ED-9DFE-AF67500543CC}" type="slidenum">
              <a:rPr kumimoji="1" lang="ja-JP" altLang="en-US" smtClean="0"/>
              <a:t>5</a:t>
            </a:fld>
            <a:endParaRPr kumimoji="1" lang="ja-JP" altLang="en-US"/>
          </a:p>
        </p:txBody>
      </p:sp>
    </p:spTree>
    <p:extLst>
      <p:ext uri="{BB962C8B-B14F-4D97-AF65-F5344CB8AC3E}">
        <p14:creationId xmlns:p14="http://schemas.microsoft.com/office/powerpoint/2010/main" val="3627301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屋外で容器を用いない保管では、地面を基準に５０％勾配の線を左右へ引き、その勾配内に収めることを上限とします。高さは勾配線でできる三角形の頂点が目安です。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左右の勾配線の内側が範囲の上限となり、外側にはみ出さないようにします。目的は、崩落や飛散を防ぎ、安定した形状を維持することです。</a:t>
            </a:r>
          </a:p>
          <a:p>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78460FB8-4EED-49ED-9DFE-AF67500543CC}" type="slidenum">
              <a:rPr kumimoji="1" lang="ja-JP" altLang="en-US" smtClean="0"/>
              <a:t>6</a:t>
            </a:fld>
            <a:endParaRPr kumimoji="1" lang="ja-JP" altLang="en-US"/>
          </a:p>
        </p:txBody>
      </p:sp>
    </p:spTree>
    <p:extLst>
      <p:ext uri="{BB962C8B-B14F-4D97-AF65-F5344CB8AC3E}">
        <p14:creationId xmlns:p14="http://schemas.microsoft.com/office/powerpoint/2010/main" val="698064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囲いを基準にする場合は、構造耐力上安全な囲いであることが前提です。起点は囲い上端から５０ｃｍ下とし、左右へ５０％の勾配線を引いて、その内側に高さと範囲を収めます。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簡易な囲いは構造耐力の条件を満たさないため、地面を基準にした基本の考え方（５０％勾配）で上限を判断します</a:t>
            </a:r>
          </a:p>
        </p:txBody>
      </p:sp>
      <p:sp>
        <p:nvSpPr>
          <p:cNvPr id="4" name="スライド番号プレースホルダー 3"/>
          <p:cNvSpPr>
            <a:spLocks noGrp="1"/>
          </p:cNvSpPr>
          <p:nvPr>
            <p:ph type="sldNum" sz="quarter" idx="10"/>
          </p:nvPr>
        </p:nvSpPr>
        <p:spPr/>
        <p:txBody>
          <a:bodyPr/>
          <a:lstStyle/>
          <a:p>
            <a:fld id="{78460FB8-4EED-49ED-9DFE-AF67500543CC}" type="slidenum">
              <a:rPr kumimoji="1" lang="ja-JP" altLang="en-US" smtClean="0"/>
              <a:t>7</a:t>
            </a:fld>
            <a:endParaRPr kumimoji="1" lang="ja-JP" altLang="en-US"/>
          </a:p>
        </p:txBody>
      </p:sp>
    </p:spTree>
    <p:extLst>
      <p:ext uri="{BB962C8B-B14F-4D97-AF65-F5344CB8AC3E}">
        <p14:creationId xmlns:p14="http://schemas.microsoft.com/office/powerpoint/2010/main" val="3067680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屋外で容器を用いない保管では、５０％勾配の内側に収めることが上限です。上限線からはみ出した積上げは違反となり得るため、直ちに是正します。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囲いの強度が不足しているのに荷重を直接かけるのも危険です。構造耐力上安全な囲いでない場合は、地面基準の５０％勾配で上限を判断します。飛散、流出、悪臭が生じやすい状態は点検で把握し、切り下げ、分散、囲いの補強、点検記録の保存までを一体で実施します</a:t>
            </a:r>
          </a:p>
        </p:txBody>
      </p:sp>
      <p:sp>
        <p:nvSpPr>
          <p:cNvPr id="4" name="スライド番号プレースホルダー 3"/>
          <p:cNvSpPr>
            <a:spLocks noGrp="1"/>
          </p:cNvSpPr>
          <p:nvPr>
            <p:ph type="sldNum" sz="quarter" idx="10"/>
          </p:nvPr>
        </p:nvSpPr>
        <p:spPr/>
        <p:txBody>
          <a:bodyPr/>
          <a:lstStyle/>
          <a:p>
            <a:fld id="{78460FB8-4EED-49ED-9DFE-AF67500543CC}" type="slidenum">
              <a:rPr kumimoji="1" lang="ja-JP" altLang="en-US" smtClean="0"/>
              <a:t>8</a:t>
            </a:fld>
            <a:endParaRPr kumimoji="1" lang="ja-JP" altLang="en-US"/>
          </a:p>
        </p:txBody>
      </p:sp>
    </p:spTree>
    <p:extLst>
      <p:ext uri="{BB962C8B-B14F-4D97-AF65-F5344CB8AC3E}">
        <p14:creationId xmlns:p14="http://schemas.microsoft.com/office/powerpoint/2010/main" val="698064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今回の要点は、囲い、掲示、飛散・流出・悪臭の防止、積み上げ高さの四要素を軸に、同じ基準で管理することです。掲示板は標題、品目、管理者、連絡先、最大保管量を明示し、縦横６０ｃｍ以上の大きさで見やすい位置に設置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汚水対策は、排水設備の設置と定期清掃、不浸透面の確保を基本にします。屋外で容器を用いない保管は５０％勾配の内側に収め、囲いを基準にする場合は構造耐力上安全な囲いであることを前提に上限を判断します。</a:t>
            </a:r>
          </a:p>
        </p:txBody>
      </p:sp>
      <p:sp>
        <p:nvSpPr>
          <p:cNvPr id="4" name="スライド番号プレースホルダー 3"/>
          <p:cNvSpPr>
            <a:spLocks noGrp="1"/>
          </p:cNvSpPr>
          <p:nvPr>
            <p:ph type="sldNum" sz="quarter" idx="10"/>
          </p:nvPr>
        </p:nvSpPr>
        <p:spPr/>
        <p:txBody>
          <a:bodyPr/>
          <a:lstStyle/>
          <a:p>
            <a:fld id="{78460FB8-4EED-49ED-9DFE-AF67500543CC}" type="slidenum">
              <a:rPr kumimoji="1" lang="ja-JP" altLang="en-US" smtClean="0"/>
              <a:t>9</a:t>
            </a:fld>
            <a:endParaRPr kumimoji="1" lang="ja-JP" altLang="en-US"/>
          </a:p>
        </p:txBody>
      </p:sp>
    </p:spTree>
    <p:extLst>
      <p:ext uri="{BB962C8B-B14F-4D97-AF65-F5344CB8AC3E}">
        <p14:creationId xmlns:p14="http://schemas.microsoft.com/office/powerpoint/2010/main" val="1339793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83692BC-AD6C-4D2E-B11F-8F6EAABB67E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698104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829A367-C500-459F-827F-1788741290C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6834159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83373A8-C9A7-420C-8652-87F5013F715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69804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586043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5F6BB1-62B5-4D70-A80D-BF2BEF32A7F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26886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6F12753-FE6D-4446-8996-FB5C8354125C}"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536770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D60E366-8BE6-4434-9EBF-7CE85DC4A98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8" name="フッター プレースホルダー 7"/>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9" name="スライド番号プレースホルダー 8"/>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3552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0845B5D-8797-4175-84CA-073883B6E141}"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4" name="フッター プレースホルダー 3"/>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5" name="スライド番号プレースホルダー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497136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67EBAF-EAB4-46C9-B58D-A865A0AB0222}"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3" name="フッター プレースホルダー 2"/>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4" name="スライド番号プレースホルダー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727123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5F0497B-4ECF-47C9-A1A0-1357ED0FA01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681621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90356-7536-4A21-ADD8-9316CAD96719}"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755449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t="82000" r="-1000" b="2000"/>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C6C53BC-876F-4D48-9463-6CEB051ACEC4}"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3"/>
          </p:nvPr>
        </p:nvSpPr>
        <p:spPr>
          <a:xfrm>
            <a:off x="6644952" y="6597352"/>
            <a:ext cx="2499048"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4"/>
          </p:nvPr>
        </p:nvSpPr>
        <p:spPr>
          <a:xfrm>
            <a:off x="3505200" y="6592267"/>
            <a:ext cx="2133600"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0960917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kumimoji="1" lang="ja-JP" altLang="en-US" sz="5400" b="1" cap="all" dirty="0">
                <a:ln w="0"/>
                <a:solidFill>
                  <a:srgbClr val="FF0000"/>
                </a:solidFill>
                <a:effectLst>
                  <a:reflection blurRad="12700" stA="50000" endPos="50000" dist="5000" dir="5400000" sy="-100000" rotWithShape="0"/>
                </a:effectLst>
              </a:rPr>
              <a:t>１０分でわかる◎</a:t>
            </a:r>
            <a:br>
              <a:rPr kumimoji="1" lang="en-US" altLang="ja-JP" sz="5400" b="1" cap="all" dirty="0">
                <a:ln w="0"/>
                <a:solidFill>
                  <a:srgbClr val="FF0000"/>
                </a:solidFill>
                <a:effectLst>
                  <a:reflection blurRad="12700" stA="50000" endPos="50000" dist="5000" dir="5400000" sy="-100000" rotWithShape="0"/>
                </a:effectLst>
              </a:rPr>
            </a:br>
            <a:r>
              <a:rPr kumimoji="1" lang="ja-JP" altLang="en-US" sz="5400" b="1" cap="all" dirty="0">
                <a:ln w="0"/>
                <a:solidFill>
                  <a:srgbClr val="FF0000"/>
                </a:solidFill>
                <a:effectLst>
                  <a:reflection blurRad="12700" stA="50000" endPos="50000" dist="5000" dir="5400000" sy="-100000" rotWithShape="0"/>
                </a:effectLst>
              </a:rPr>
              <a:t>産業廃棄物ちょっと講座</a:t>
            </a:r>
          </a:p>
        </p:txBody>
      </p:sp>
      <p:sp>
        <p:nvSpPr>
          <p:cNvPr id="3" name="サブタイトル 2"/>
          <p:cNvSpPr>
            <a:spLocks noGrp="1"/>
          </p:cNvSpPr>
          <p:nvPr>
            <p:ph type="subTitle" idx="1"/>
          </p:nvPr>
        </p:nvSpPr>
        <p:spPr>
          <a:xfrm>
            <a:off x="1371600" y="4221088"/>
            <a:ext cx="6400800" cy="1752600"/>
          </a:xfrm>
        </p:spPr>
        <p:txBody>
          <a:bodyPr>
            <a:normAutofit/>
          </a:bodyPr>
          <a:lstStyle/>
          <a:p>
            <a:r>
              <a:rPr kumimoji="1" lang="en-US" altLang="ja-JP" sz="2800" dirty="0"/>
              <a:t>Part </a:t>
            </a:r>
            <a:r>
              <a:rPr lang="en-US" altLang="ja-JP" sz="2800" dirty="0"/>
              <a:t>8</a:t>
            </a:r>
            <a:r>
              <a:rPr lang="ja-JP" altLang="en-US" sz="2800" dirty="0"/>
              <a:t>　産業廃棄物の正しい保管方法</a:t>
            </a:r>
            <a:endParaRPr lang="en-US" altLang="ja-JP" sz="2800" dirty="0"/>
          </a:p>
          <a:p>
            <a:endParaRPr kumimoji="1" lang="ja-JP" altLang="en-US"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62A3FCF1-70A2-EB5F-DBE4-084C68035330}"/>
              </a:ext>
            </a:extLst>
          </p:cNvPr>
          <p:cNvSpPr txBox="1"/>
          <p:nvPr/>
        </p:nvSpPr>
        <p:spPr>
          <a:xfrm>
            <a:off x="7501974" y="77976"/>
            <a:ext cx="1606530" cy="369332"/>
          </a:xfrm>
          <a:prstGeom prst="rect">
            <a:avLst/>
          </a:prstGeom>
          <a:noFill/>
        </p:spPr>
        <p:txBody>
          <a:bodyPr wrap="none" rtlCol="0">
            <a:spAutoFit/>
          </a:bodyPr>
          <a:lstStyle/>
          <a:p>
            <a:r>
              <a:rPr kumimoji="1" lang="en-US" altLang="ja-JP" dirty="0"/>
              <a:t>2026/03</a:t>
            </a:r>
            <a:r>
              <a:rPr kumimoji="1" lang="ja-JP" altLang="en-US" dirty="0"/>
              <a:t>作成</a:t>
            </a:r>
          </a:p>
        </p:txBody>
      </p:sp>
    </p:spTree>
    <p:extLst>
      <p:ext uri="{BB962C8B-B14F-4D97-AF65-F5344CB8AC3E}">
        <p14:creationId xmlns:p14="http://schemas.microsoft.com/office/powerpoint/2010/main" val="3002949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保管基準が必要な理由</a:t>
            </a:r>
          </a:p>
        </p:txBody>
      </p:sp>
      <p:sp>
        <p:nvSpPr>
          <p:cNvPr id="3" name="コンテンツ プレースホルダー 2"/>
          <p:cNvSpPr>
            <a:spLocks noGrp="1"/>
          </p:cNvSpPr>
          <p:nvPr>
            <p:ph idx="1"/>
          </p:nvPr>
        </p:nvSpPr>
        <p:spPr>
          <a:xfrm>
            <a:off x="251520" y="1656111"/>
            <a:ext cx="8892480" cy="4354636"/>
          </a:xfrm>
        </p:spPr>
        <p:txBody>
          <a:bodyPr>
            <a:normAutofit/>
          </a:bodyPr>
          <a:lstStyle/>
          <a:p>
            <a:pPr marL="0" indent="0">
              <a:lnSpc>
                <a:spcPts val="3400"/>
              </a:lnSpc>
              <a:spcBef>
                <a:spcPts val="0"/>
              </a:spcBef>
              <a:buNone/>
            </a:pPr>
            <a:r>
              <a:rPr lang="ja-JP" altLang="en-US" sz="3000" dirty="0"/>
              <a:t>　産業廃棄物は、</a:t>
            </a:r>
            <a:r>
              <a:rPr lang="ja-JP" altLang="en-US" sz="3000" dirty="0">
                <a:solidFill>
                  <a:srgbClr val="FF0000"/>
                </a:solidFill>
              </a:rPr>
              <a:t>生活環境へ影響を及ぼさない状態</a:t>
            </a:r>
            <a:r>
              <a:rPr lang="ja-JP" altLang="en-US" sz="3000" dirty="0"/>
              <a:t>で管理することが前提です。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根拠</a:t>
            </a:r>
            <a:r>
              <a:rPr lang="ja-JP" altLang="en-US" sz="3000" dirty="0"/>
              <a:t>：環境省令に定める必須条件（法の要請）</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目的</a:t>
            </a:r>
            <a:r>
              <a:rPr lang="ja-JP" altLang="en-US" sz="3000" dirty="0"/>
              <a:t>：飛散・流出・悪臭・景観悪化の防止</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行政対応</a:t>
            </a:r>
            <a:r>
              <a:rPr lang="ja-JP" altLang="en-US" sz="3000" dirty="0"/>
              <a:t>：不備は改善命令等の対象</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４要素</a:t>
            </a:r>
            <a:r>
              <a:rPr lang="ja-JP" altLang="en-US" sz="3000" dirty="0"/>
              <a:t>：囲い・掲示・飛散等防止・積上げ高さ</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適用</a:t>
            </a:r>
            <a:r>
              <a:rPr lang="ja-JP" altLang="en-US" sz="3000" dirty="0"/>
              <a:t>：現場ごとに同じ基準で判断</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2</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600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保管基準の４つの要素</a:t>
            </a:r>
            <a:endParaRPr kumimoji="1" lang="ja-JP" altLang="en-US" b="1" dirty="0"/>
          </a:p>
        </p:txBody>
      </p:sp>
      <p:sp>
        <p:nvSpPr>
          <p:cNvPr id="3" name="コンテンツ プレースホルダー 2"/>
          <p:cNvSpPr>
            <a:spLocks noGrp="1"/>
          </p:cNvSpPr>
          <p:nvPr>
            <p:ph idx="1"/>
          </p:nvPr>
        </p:nvSpPr>
        <p:spPr>
          <a:xfrm>
            <a:off x="251520" y="1656110"/>
            <a:ext cx="8892480" cy="4653209"/>
          </a:xfrm>
        </p:spPr>
        <p:txBody>
          <a:bodyPr>
            <a:normAutofit/>
          </a:bodyPr>
          <a:lstStyle/>
          <a:p>
            <a:pPr marL="0" indent="0">
              <a:lnSpc>
                <a:spcPts val="3400"/>
              </a:lnSpc>
              <a:spcBef>
                <a:spcPts val="0"/>
              </a:spcBef>
              <a:buNone/>
            </a:pPr>
            <a:r>
              <a:rPr lang="ja-JP" altLang="en-US" sz="3000" dirty="0"/>
              <a:t>　保管場所は</a:t>
            </a:r>
            <a:r>
              <a:rPr lang="ja-JP" altLang="en-US" sz="3000" dirty="0">
                <a:solidFill>
                  <a:srgbClr val="FF0000"/>
                </a:solidFill>
              </a:rPr>
              <a:t>囲い・掲示・飛散防止・積上げ高さ</a:t>
            </a:r>
            <a:r>
              <a:rPr lang="ja-JP" altLang="en-US" sz="3000" dirty="0"/>
              <a:t>で管理します。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囲い</a:t>
            </a:r>
            <a:r>
              <a:rPr lang="ja-JP" altLang="en-US" sz="3000" dirty="0"/>
              <a:t>：侵入防止と保管場所の明確化</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掲示板</a:t>
            </a:r>
            <a:r>
              <a:rPr lang="ja-JP" altLang="en-US" sz="3000" dirty="0"/>
              <a:t>：品目・管理者・連絡先・最大保管量を表示</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飛散・流出・悪臭防止</a:t>
            </a:r>
            <a:r>
              <a:rPr lang="ja-JP" altLang="en-US" sz="3000" dirty="0"/>
              <a:t>：雨・風・臭気への対策</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積上げ高さ</a:t>
            </a:r>
            <a:r>
              <a:rPr lang="ja-JP" altLang="en-US" sz="3000" dirty="0"/>
              <a:t>：過量保管の防止</a:t>
            </a:r>
            <a:r>
              <a:rPr lang="ja-JP" altLang="en-US" sz="3000" spc="-150" dirty="0"/>
              <a:t>（屋外は特に注意）</a:t>
            </a:r>
            <a:endParaRPr lang="en-US" altLang="ja-JP" sz="3000" spc="-15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3</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133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a:t>掲示板の記載事項</a:t>
            </a:r>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3" name="スライド番号プレースホルダー 2"/>
          <p:cNvSpPr>
            <a:spLocks noGrp="1"/>
          </p:cNvSpPr>
          <p:nvPr>
            <p:ph type="sldNum" sz="quarter" idx="12"/>
          </p:nvPr>
        </p:nvSpPr>
        <p:spPr/>
        <p:txBody>
          <a:bodyPr/>
          <a:lstStyle/>
          <a:p>
            <a:fld id="{B19F71B2-C08B-4251-8631-B17A6B7397F4}" type="slidenum">
              <a:rPr kumimoji="1" lang="ja-JP" altLang="en-US" smtClean="0"/>
              <a:t>4</a:t>
            </a:fld>
            <a:endParaRPr kumimoji="1" lang="ja-JP" altLang="en-US"/>
          </a:p>
        </p:txBody>
      </p:sp>
      <p:graphicFrame>
        <p:nvGraphicFramePr>
          <p:cNvPr id="4" name="表 3"/>
          <p:cNvGraphicFramePr>
            <a:graphicFrameLocks noGrp="1"/>
          </p:cNvGraphicFramePr>
          <p:nvPr>
            <p:extLst>
              <p:ext uri="{D42A27DB-BD31-4B8C-83A1-F6EECF244321}">
                <p14:modId xmlns:p14="http://schemas.microsoft.com/office/powerpoint/2010/main" val="2950339619"/>
              </p:ext>
            </p:extLst>
          </p:nvPr>
        </p:nvGraphicFramePr>
        <p:xfrm>
          <a:off x="1771328" y="1534657"/>
          <a:ext cx="5568279" cy="3342903"/>
        </p:xfrm>
        <a:graphic>
          <a:graphicData uri="http://schemas.openxmlformats.org/drawingml/2006/table">
            <a:tbl>
              <a:tblPr firstRow="1" bandRow="1">
                <a:tableStyleId>{2D5ABB26-0587-4C30-8999-92F81FD0307C}</a:tableStyleId>
              </a:tblPr>
              <a:tblGrid>
                <a:gridCol w="648072">
                  <a:extLst>
                    <a:ext uri="{9D8B030D-6E8A-4147-A177-3AD203B41FA5}">
                      <a16:colId xmlns:a16="http://schemas.microsoft.com/office/drawing/2014/main" val="20000"/>
                    </a:ext>
                  </a:extLst>
                </a:gridCol>
                <a:gridCol w="1800200">
                  <a:extLst>
                    <a:ext uri="{9D8B030D-6E8A-4147-A177-3AD203B41FA5}">
                      <a16:colId xmlns:a16="http://schemas.microsoft.com/office/drawing/2014/main" val="3488339622"/>
                    </a:ext>
                  </a:extLst>
                </a:gridCol>
                <a:gridCol w="3120007">
                  <a:extLst>
                    <a:ext uri="{9D8B030D-6E8A-4147-A177-3AD203B41FA5}">
                      <a16:colId xmlns:a16="http://schemas.microsoft.com/office/drawing/2014/main" val="20001"/>
                    </a:ext>
                  </a:extLst>
                </a:gridCol>
              </a:tblGrid>
              <a:tr h="373339">
                <a:tc gridSpan="3">
                  <a:txBody>
                    <a:bodyPr/>
                    <a:lstStyle/>
                    <a:p>
                      <a:pPr algn="ctr"/>
                      <a:r>
                        <a:rPr kumimoji="1" lang="ja-JP" altLang="en-US" sz="2400" b="1" spc="600" dirty="0"/>
                        <a:t>産業廃棄物保管場所</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52567">
                <a:tc gridSpan="2">
                  <a:txBody>
                    <a:bodyPr/>
                    <a:lstStyle/>
                    <a:p>
                      <a:r>
                        <a:rPr kumimoji="1" lang="ja-JP" altLang="en-US" dirty="0"/>
                        <a:t>産業廃棄物の種類</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dirty="0"/>
                        <a:t>廃プラスチック類</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219717">
                <a:tc rowSpan="2">
                  <a:txBody>
                    <a:bodyPr/>
                    <a:lstStyle/>
                    <a:p>
                      <a:pPr algn="ctr"/>
                      <a:r>
                        <a:rPr kumimoji="1" lang="ja-JP" altLang="en-US" dirty="0"/>
                        <a:t>　管　理　者</a:t>
                      </a:r>
                    </a:p>
                  </a:txBody>
                  <a:tcPr vert="eaVert"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dirty="0"/>
                        <a:t>氏名（名称）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dirty="0"/>
                        <a:t>豊田市西町３丁目６０番地</a:t>
                      </a:r>
                      <a:endParaRPr kumimoji="1" lang="en-US" altLang="ja-JP" dirty="0"/>
                    </a:p>
                    <a:p>
                      <a:r>
                        <a:rPr kumimoji="1" lang="ja-JP" altLang="en-US" dirty="0"/>
                        <a:t>豊田市役所</a:t>
                      </a:r>
                      <a:endParaRPr kumimoji="1" lang="en-US" altLang="ja-JP" dirty="0"/>
                    </a:p>
                    <a:p>
                      <a:r>
                        <a:rPr kumimoji="1" lang="ja-JP" altLang="en-US" dirty="0"/>
                        <a:t>市長　太田　稔彦</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04056">
                <a:tc vMerge="1">
                  <a:txBody>
                    <a:bodyPr/>
                    <a:lstStyle/>
                    <a:p>
                      <a:endParaRPr kumimoji="1" lang="ja-JP" altLang="en-US"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dirty="0"/>
                        <a:t>連絡先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dirty="0"/>
                        <a:t>ＴＥＬ：</a:t>
                      </a:r>
                      <a:endParaRPr kumimoji="1" lang="en-US" altLang="ja-JP" dirty="0"/>
                    </a:p>
                    <a:p>
                      <a:r>
                        <a:rPr kumimoji="1" lang="ja-JP" altLang="en-US" dirty="0"/>
                        <a:t>０５６５－３４－６７１０</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8500997"/>
                  </a:ext>
                </a:extLst>
              </a:tr>
              <a:tr h="373339">
                <a:tc gridSpan="2">
                  <a:txBody>
                    <a:bodyPr/>
                    <a:lstStyle/>
                    <a:p>
                      <a:r>
                        <a:rPr kumimoji="1" lang="ja-JP" altLang="en-US" dirty="0"/>
                        <a:t>最大保管高さ</a:t>
                      </a:r>
                      <a:r>
                        <a:rPr kumimoji="1" lang="en-US" altLang="ja-JP" dirty="0"/>
                        <a:t>※</a:t>
                      </a:r>
                      <a:r>
                        <a:rPr kumimoji="1" lang="ja-JP" altLang="en-US" dirty="0"/>
                        <a:t>２</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kumimoji="1" lang="ja-JP" altLang="en-US" dirty="0"/>
                        <a:t>２ｍ</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0" name="テキスト ボックス 9"/>
          <p:cNvSpPr txBox="1"/>
          <p:nvPr/>
        </p:nvSpPr>
        <p:spPr>
          <a:xfrm>
            <a:off x="741762" y="5206218"/>
            <a:ext cx="7627409" cy="646331"/>
          </a:xfrm>
          <a:prstGeom prst="rect">
            <a:avLst/>
          </a:prstGeom>
          <a:noFill/>
        </p:spPr>
        <p:txBody>
          <a:bodyPr wrap="none" rtlCol="0">
            <a:spAutoFit/>
          </a:bodyPr>
          <a:lstStyle/>
          <a:p>
            <a:r>
              <a:rPr kumimoji="1" lang="en-US" altLang="ja-JP" dirty="0"/>
              <a:t>※</a:t>
            </a:r>
            <a:r>
              <a:rPr kumimoji="1" lang="ja-JP" altLang="en-US" dirty="0"/>
              <a:t>１　縦横６０ｃｍ以上であること</a:t>
            </a:r>
            <a:endParaRPr kumimoji="1" lang="en-US" altLang="ja-JP" dirty="0"/>
          </a:p>
          <a:p>
            <a:r>
              <a:rPr lang="en-US" altLang="ja-JP" dirty="0"/>
              <a:t>※</a:t>
            </a:r>
            <a:r>
              <a:rPr lang="ja-JP" altLang="en-US" dirty="0"/>
              <a:t>２　最大保管高さは屋外で容器を用いずに保管する場合のみ記載義務あり</a:t>
            </a:r>
            <a:endParaRPr kumimoji="1" lang="ja-JP" altLang="en-US" dirty="0"/>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cxnSp>
        <p:nvCxnSpPr>
          <p:cNvPr id="9" name="直線矢印コネクタ 8">
            <a:extLst>
              <a:ext uri="{FF2B5EF4-FFF2-40B4-BE49-F238E27FC236}">
                <a16:creationId xmlns:a16="http://schemas.microsoft.com/office/drawing/2014/main" id="{39755006-36EA-7EEF-29E1-E21D443CD6A6}"/>
              </a:ext>
            </a:extLst>
          </p:cNvPr>
          <p:cNvCxnSpPr>
            <a:cxnSpLocks/>
          </p:cNvCxnSpPr>
          <p:nvPr/>
        </p:nvCxnSpPr>
        <p:spPr>
          <a:xfrm>
            <a:off x="1475656" y="1532063"/>
            <a:ext cx="0" cy="334290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a:extLst>
              <a:ext uri="{FF2B5EF4-FFF2-40B4-BE49-F238E27FC236}">
                <a16:creationId xmlns:a16="http://schemas.microsoft.com/office/drawing/2014/main" id="{E01D8EB7-4E71-A14D-A2B6-6708FE9537EC}"/>
              </a:ext>
            </a:extLst>
          </p:cNvPr>
          <p:cNvCxnSpPr>
            <a:cxnSpLocks/>
          </p:cNvCxnSpPr>
          <p:nvPr/>
        </p:nvCxnSpPr>
        <p:spPr>
          <a:xfrm>
            <a:off x="1780917" y="5157192"/>
            <a:ext cx="558216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F3241AFE-DB75-2180-7239-084BBFF66DCD}"/>
              </a:ext>
            </a:extLst>
          </p:cNvPr>
          <p:cNvSpPr txBox="1"/>
          <p:nvPr/>
        </p:nvSpPr>
        <p:spPr>
          <a:xfrm rot="16200000">
            <a:off x="553316" y="3049625"/>
            <a:ext cx="1620957" cy="307777"/>
          </a:xfrm>
          <a:prstGeom prst="rect">
            <a:avLst/>
          </a:prstGeom>
          <a:noFill/>
        </p:spPr>
        <p:txBody>
          <a:bodyPr wrap="none" rtlCol="0">
            <a:spAutoFit/>
          </a:bodyPr>
          <a:lstStyle/>
          <a:p>
            <a:r>
              <a:rPr kumimoji="1" lang="ja-JP" altLang="en-US" sz="1400" dirty="0"/>
              <a:t>６０ｃｍ以上</a:t>
            </a:r>
            <a:r>
              <a:rPr kumimoji="1" lang="en-US" altLang="ja-JP" sz="1400" dirty="0"/>
              <a:t>※</a:t>
            </a:r>
            <a:r>
              <a:rPr kumimoji="1" lang="ja-JP" altLang="en-US" sz="1400" dirty="0"/>
              <a:t>１</a:t>
            </a:r>
          </a:p>
        </p:txBody>
      </p:sp>
      <p:sp>
        <p:nvSpPr>
          <p:cNvPr id="17" name="テキスト ボックス 16">
            <a:extLst>
              <a:ext uri="{FF2B5EF4-FFF2-40B4-BE49-F238E27FC236}">
                <a16:creationId xmlns:a16="http://schemas.microsoft.com/office/drawing/2014/main" id="{7B9BF2E6-ECDE-D08D-E682-8FF7F1B885AA}"/>
              </a:ext>
            </a:extLst>
          </p:cNvPr>
          <p:cNvSpPr txBox="1"/>
          <p:nvPr/>
        </p:nvSpPr>
        <p:spPr>
          <a:xfrm>
            <a:off x="5638800" y="5219274"/>
            <a:ext cx="1620957" cy="307777"/>
          </a:xfrm>
          <a:prstGeom prst="rect">
            <a:avLst/>
          </a:prstGeom>
          <a:noFill/>
        </p:spPr>
        <p:txBody>
          <a:bodyPr wrap="none" rtlCol="0">
            <a:spAutoFit/>
          </a:bodyPr>
          <a:lstStyle/>
          <a:p>
            <a:r>
              <a:rPr kumimoji="1" lang="ja-JP" altLang="en-US" sz="1400" dirty="0"/>
              <a:t>６０ｃｍ以上</a:t>
            </a:r>
            <a:r>
              <a:rPr kumimoji="1" lang="en-US" altLang="ja-JP" sz="1400" dirty="0"/>
              <a:t>※</a:t>
            </a:r>
            <a:r>
              <a:rPr kumimoji="1" lang="ja-JP" altLang="en-US" sz="1400" dirty="0"/>
              <a:t>１</a:t>
            </a:r>
          </a:p>
        </p:txBody>
      </p:sp>
      <p:sp>
        <p:nvSpPr>
          <p:cNvPr id="8" name="テキスト ボックス 7">
            <a:extLst>
              <a:ext uri="{FF2B5EF4-FFF2-40B4-BE49-F238E27FC236}">
                <a16:creationId xmlns:a16="http://schemas.microsoft.com/office/drawing/2014/main" id="{D332FE5E-E2C6-2F59-8CB3-B02B6881583D}"/>
              </a:ext>
            </a:extLst>
          </p:cNvPr>
          <p:cNvSpPr txBox="1"/>
          <p:nvPr/>
        </p:nvSpPr>
        <p:spPr>
          <a:xfrm>
            <a:off x="741762" y="1124720"/>
            <a:ext cx="8032968" cy="369332"/>
          </a:xfrm>
          <a:prstGeom prst="rect">
            <a:avLst/>
          </a:prstGeom>
          <a:noFill/>
        </p:spPr>
        <p:txBody>
          <a:bodyPr wrap="none" rtlCol="0">
            <a:spAutoFit/>
          </a:bodyPr>
          <a:lstStyle/>
          <a:p>
            <a:r>
              <a:rPr kumimoji="1" lang="ja-JP" altLang="en-US" dirty="0"/>
              <a:t>（例）掲示板は、保管状況を外部から明確に把握できるように設置します。</a:t>
            </a:r>
          </a:p>
        </p:txBody>
      </p:sp>
    </p:spTree>
    <p:extLst>
      <p:ext uri="{BB962C8B-B14F-4D97-AF65-F5344CB8AC3E}">
        <p14:creationId xmlns:p14="http://schemas.microsoft.com/office/powerpoint/2010/main" val="1185339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34888" y="274638"/>
            <a:ext cx="8229600" cy="1143000"/>
          </a:xfrm>
        </p:spPr>
        <p:txBody>
          <a:bodyPr>
            <a:normAutofit/>
          </a:bodyPr>
          <a:lstStyle/>
          <a:p>
            <a:r>
              <a:rPr kumimoji="1" lang="ja-JP" altLang="en-US" b="1" spc="-150" dirty="0"/>
              <a:t>汚水・浸出水対策</a:t>
            </a:r>
          </a:p>
        </p:txBody>
      </p:sp>
      <p:sp>
        <p:nvSpPr>
          <p:cNvPr id="3" name="コンテンツ プレースホルダー 2"/>
          <p:cNvSpPr>
            <a:spLocks noGrp="1"/>
          </p:cNvSpPr>
          <p:nvPr>
            <p:ph idx="1"/>
          </p:nvPr>
        </p:nvSpPr>
        <p:spPr>
          <a:xfrm>
            <a:off x="457200" y="1656111"/>
            <a:ext cx="8686800" cy="4470052"/>
          </a:xfrm>
        </p:spPr>
        <p:txBody>
          <a:bodyPr>
            <a:normAutofit/>
          </a:bodyPr>
          <a:lstStyle/>
          <a:p>
            <a:pPr marL="0" indent="0">
              <a:lnSpc>
                <a:spcPts val="3400"/>
              </a:lnSpc>
              <a:spcBef>
                <a:spcPts val="0"/>
              </a:spcBef>
              <a:buNone/>
            </a:pPr>
            <a:r>
              <a:rPr kumimoji="1" lang="ja-JP" altLang="en-US" sz="3000" dirty="0"/>
              <a:t>　雨水等で汚水が生じるおそれがある場合は、</a:t>
            </a:r>
            <a:r>
              <a:rPr kumimoji="1" lang="ja-JP" altLang="en-US" sz="3000" dirty="0">
                <a:solidFill>
                  <a:srgbClr val="FF0000"/>
                </a:solidFill>
              </a:rPr>
              <a:t>排水設備等を備え</a:t>
            </a:r>
            <a:r>
              <a:rPr kumimoji="1" lang="ja-JP" altLang="en-US" sz="3000" dirty="0"/>
              <a:t>ます。</a:t>
            </a:r>
            <a:endParaRPr kumimoji="1"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排水設備</a:t>
            </a:r>
            <a:r>
              <a:rPr kumimoji="1" lang="ja-JP" altLang="en-US" sz="3000" dirty="0"/>
              <a:t>：排水溝・集水桝を設け流出を防止</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維持管理</a:t>
            </a:r>
            <a:r>
              <a:rPr kumimoji="1" lang="ja-JP" altLang="en-US" sz="3000" dirty="0"/>
              <a:t>：排水設備を定期清掃</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不浸透面</a:t>
            </a:r>
            <a:r>
              <a:rPr kumimoji="1" lang="ja-JP" altLang="en-US" sz="3000" dirty="0"/>
              <a:t>：地面を不浸透性材料で覆う</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構造</a:t>
            </a:r>
            <a:r>
              <a:rPr kumimoji="1" lang="ja-JP" altLang="en-US" sz="3000" dirty="0"/>
              <a:t>：汚水が地下へ浸透しない構造</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雨天時点検</a:t>
            </a:r>
            <a:r>
              <a:rPr kumimoji="1" lang="ja-JP" altLang="en-US" sz="3000" dirty="0"/>
              <a:t>：飛散・流出を再点検</a:t>
            </a:r>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5</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2406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二等辺三角形 20"/>
          <p:cNvSpPr/>
          <p:nvPr/>
        </p:nvSpPr>
        <p:spPr>
          <a:xfrm>
            <a:off x="971600" y="3861048"/>
            <a:ext cx="7200800" cy="1512168"/>
          </a:xfrm>
          <a:prstGeom prst="triangl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保管できる高さ及び範囲の上限</a:t>
            </a:r>
          </a:p>
        </p:txBody>
      </p:sp>
      <p:cxnSp>
        <p:nvCxnSpPr>
          <p:cNvPr id="8" name="直線コネクタ 7"/>
          <p:cNvCxnSpPr/>
          <p:nvPr/>
        </p:nvCxnSpPr>
        <p:spPr>
          <a:xfrm flipV="1">
            <a:off x="971600" y="3429000"/>
            <a:ext cx="4608512" cy="194421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3563888" y="3429000"/>
            <a:ext cx="4608512" cy="194421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タイトル 1"/>
          <p:cNvSpPr>
            <a:spLocks noGrp="1"/>
          </p:cNvSpPr>
          <p:nvPr>
            <p:ph type="title"/>
          </p:nvPr>
        </p:nvSpPr>
        <p:spPr>
          <a:xfrm>
            <a:off x="457200" y="274638"/>
            <a:ext cx="8686800" cy="1143000"/>
          </a:xfrm>
        </p:spPr>
        <p:txBody>
          <a:bodyPr>
            <a:normAutofit/>
          </a:bodyPr>
          <a:lstStyle/>
          <a:p>
            <a:r>
              <a:rPr kumimoji="1" lang="ja-JP" altLang="en-US" b="1" dirty="0"/>
              <a:t>保管できる高さ及び範囲の上限</a:t>
            </a:r>
          </a:p>
        </p:txBody>
      </p:sp>
      <p:sp>
        <p:nvSpPr>
          <p:cNvPr id="3" name="コンテンツ プレースホルダー 2"/>
          <p:cNvSpPr>
            <a:spLocks noGrp="1"/>
          </p:cNvSpPr>
          <p:nvPr>
            <p:ph idx="1"/>
          </p:nvPr>
        </p:nvSpPr>
        <p:spPr>
          <a:xfrm>
            <a:off x="251520" y="1340768"/>
            <a:ext cx="8892480" cy="4752528"/>
          </a:xfrm>
        </p:spPr>
        <p:txBody>
          <a:bodyPr>
            <a:normAutofit/>
          </a:bodyPr>
          <a:lstStyle/>
          <a:p>
            <a:pPr marL="0" indent="0">
              <a:lnSpc>
                <a:spcPts val="3400"/>
              </a:lnSpc>
              <a:spcBef>
                <a:spcPts val="0"/>
              </a:spcBef>
              <a:buNone/>
            </a:pPr>
            <a:r>
              <a:rPr lang="ja-JP" altLang="en-US" sz="2800" dirty="0"/>
              <a:t>上限は</a:t>
            </a:r>
            <a:r>
              <a:rPr lang="en-US" altLang="ja-JP" sz="2800" dirty="0">
                <a:solidFill>
                  <a:srgbClr val="FF0000"/>
                </a:solidFill>
              </a:rPr>
              <a:t>50</a:t>
            </a:r>
            <a:r>
              <a:rPr lang="ja-JP" altLang="en-US" sz="2800" dirty="0">
                <a:solidFill>
                  <a:srgbClr val="FF0000"/>
                </a:solidFill>
              </a:rPr>
              <a:t>％勾配（水平</a:t>
            </a:r>
            <a:r>
              <a:rPr lang="en-US" altLang="ja-JP" sz="2800" dirty="0">
                <a:solidFill>
                  <a:srgbClr val="FF0000"/>
                </a:solidFill>
              </a:rPr>
              <a:t>2</a:t>
            </a:r>
            <a:r>
              <a:rPr lang="ja-JP" altLang="en-US" sz="2800" dirty="0">
                <a:solidFill>
                  <a:srgbClr val="FF0000"/>
                </a:solidFill>
              </a:rPr>
              <a:t>：垂直</a:t>
            </a:r>
            <a:r>
              <a:rPr lang="en-US" altLang="ja-JP" sz="2800" dirty="0">
                <a:solidFill>
                  <a:srgbClr val="FF0000"/>
                </a:solidFill>
              </a:rPr>
              <a:t>1</a:t>
            </a:r>
            <a:r>
              <a:rPr lang="ja-JP" altLang="en-US" sz="2800" dirty="0">
                <a:solidFill>
                  <a:srgbClr val="FF0000"/>
                </a:solidFill>
              </a:rPr>
              <a:t>）の三角形の頂点</a:t>
            </a:r>
            <a:r>
              <a:rPr lang="ja-JP" altLang="en-US" sz="2800" dirty="0"/>
              <a:t>です。</a:t>
            </a:r>
            <a:endParaRPr lang="en-US" altLang="ja-JP" sz="2800" dirty="0"/>
          </a:p>
        </p:txBody>
      </p:sp>
      <p:sp>
        <p:nvSpPr>
          <p:cNvPr id="7" name="フッター プレースホルダー 6"/>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5" name="スライド番号プレースホルダー 4"/>
          <p:cNvSpPr>
            <a:spLocks noGrp="1"/>
          </p:cNvSpPr>
          <p:nvPr>
            <p:ph type="sldNum" sz="quarter" idx="12"/>
          </p:nvPr>
        </p:nvSpPr>
        <p:spPr/>
        <p:txBody>
          <a:bodyPr/>
          <a:lstStyle/>
          <a:p>
            <a:fld id="{B19F71B2-C08B-4251-8631-B17A6B7397F4}" type="slidenum">
              <a:rPr kumimoji="1" lang="ja-JP" altLang="en-US" smtClean="0"/>
              <a:t>6</a:t>
            </a:fld>
            <a:endParaRPr kumimoji="1" lang="ja-JP" altLang="en-US"/>
          </a:p>
        </p:txBody>
      </p:sp>
      <p:sp>
        <p:nvSpPr>
          <p:cNvPr id="4" name="正方形/長方形 3"/>
          <p:cNvSpPr/>
          <p:nvPr/>
        </p:nvSpPr>
        <p:spPr>
          <a:xfrm>
            <a:off x="683568" y="3429000"/>
            <a:ext cx="288032" cy="19442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囲い</a:t>
            </a:r>
          </a:p>
        </p:txBody>
      </p:sp>
      <p:sp>
        <p:nvSpPr>
          <p:cNvPr id="16" name="円弧 15"/>
          <p:cNvSpPr/>
          <p:nvPr/>
        </p:nvSpPr>
        <p:spPr>
          <a:xfrm>
            <a:off x="1475656" y="5085184"/>
            <a:ext cx="360040" cy="504056"/>
          </a:xfrm>
          <a:prstGeom prst="arc">
            <a:avLst>
              <a:gd name="adj1" fmla="val 16200000"/>
              <a:gd name="adj2" fmla="val 58459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円弧 16"/>
          <p:cNvSpPr/>
          <p:nvPr/>
        </p:nvSpPr>
        <p:spPr>
          <a:xfrm flipH="1">
            <a:off x="7236296" y="5085184"/>
            <a:ext cx="432048" cy="504056"/>
          </a:xfrm>
          <a:prstGeom prst="arc">
            <a:avLst>
              <a:gd name="adj1" fmla="val 16314703"/>
              <a:gd name="adj2" fmla="val 55257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 name="角丸四角形吹き出し 23"/>
          <p:cNvSpPr/>
          <p:nvPr/>
        </p:nvSpPr>
        <p:spPr>
          <a:xfrm>
            <a:off x="228160" y="2647879"/>
            <a:ext cx="3240360" cy="432048"/>
          </a:xfrm>
          <a:prstGeom prst="wedgeRoundRectCallout">
            <a:avLst>
              <a:gd name="adj1" fmla="val 92"/>
              <a:gd name="adj2" fmla="val 535344"/>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５０％</a:t>
            </a:r>
            <a:r>
              <a:rPr lang="ja-JP" altLang="en-US" dirty="0"/>
              <a:t>勾配（約２６．５度）</a:t>
            </a:r>
            <a:endParaRPr kumimoji="1" lang="ja-JP" altLang="en-US" dirty="0"/>
          </a:p>
        </p:txBody>
      </p:sp>
      <p:sp>
        <p:nvSpPr>
          <p:cNvPr id="26" name="正方形/長方形 25"/>
          <p:cNvSpPr/>
          <p:nvPr/>
        </p:nvSpPr>
        <p:spPr>
          <a:xfrm>
            <a:off x="8172400" y="3429000"/>
            <a:ext cx="288032" cy="19442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囲い</a:t>
            </a:r>
          </a:p>
        </p:txBody>
      </p:sp>
      <p:sp>
        <p:nvSpPr>
          <p:cNvPr id="25" name="角丸四角形吹き出し 24"/>
          <p:cNvSpPr/>
          <p:nvPr/>
        </p:nvSpPr>
        <p:spPr>
          <a:xfrm>
            <a:off x="4932040" y="2636912"/>
            <a:ext cx="3240000" cy="432048"/>
          </a:xfrm>
          <a:prstGeom prst="wedgeRoundRectCallout">
            <a:avLst>
              <a:gd name="adj1" fmla="val 20911"/>
              <a:gd name="adj2" fmla="val 542283"/>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５０％</a:t>
            </a:r>
            <a:r>
              <a:rPr lang="ja-JP" altLang="en-US" dirty="0"/>
              <a:t>勾配（約２６．５度）</a:t>
            </a:r>
            <a:endParaRPr kumimoji="1" lang="ja-JP" altLang="en-US" dirty="0"/>
          </a:p>
        </p:txBody>
      </p:sp>
      <p:sp>
        <p:nvSpPr>
          <p:cNvPr id="6" name="正方形/長方形 5"/>
          <p:cNvSpPr/>
          <p:nvPr/>
        </p:nvSpPr>
        <p:spPr>
          <a:xfrm>
            <a:off x="0" y="5373216"/>
            <a:ext cx="9144000" cy="43204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直線矢印コネクタ 10">
            <a:extLst>
              <a:ext uri="{FF2B5EF4-FFF2-40B4-BE49-F238E27FC236}">
                <a16:creationId xmlns:a16="http://schemas.microsoft.com/office/drawing/2014/main" id="{C9A97975-C335-68C0-D400-DB4656713D2E}"/>
              </a:ext>
            </a:extLst>
          </p:cNvPr>
          <p:cNvCxnSpPr>
            <a:stCxn id="21" idx="0"/>
            <a:endCxn id="21" idx="3"/>
          </p:cNvCxnSpPr>
          <p:nvPr/>
        </p:nvCxnSpPr>
        <p:spPr>
          <a:xfrm>
            <a:off x="4572000" y="3861048"/>
            <a:ext cx="0" cy="1512168"/>
          </a:xfrm>
          <a:prstGeom prst="straightConnector1">
            <a:avLst/>
          </a:prstGeom>
          <a:ln w="28575">
            <a:prstDash val="dash"/>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1989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グループ化 19"/>
          <p:cNvGrpSpPr/>
          <p:nvPr/>
        </p:nvGrpSpPr>
        <p:grpSpPr>
          <a:xfrm>
            <a:off x="683568" y="3789040"/>
            <a:ext cx="7539488" cy="1604372"/>
            <a:chOff x="683568" y="3789040"/>
            <a:chExt cx="7539488" cy="1604372"/>
          </a:xfrm>
        </p:grpSpPr>
        <p:sp>
          <p:nvSpPr>
            <p:cNvPr id="18" name="二等辺三角形 17"/>
            <p:cNvSpPr/>
            <p:nvPr/>
          </p:nvSpPr>
          <p:spPr>
            <a:xfrm rot="10800000">
              <a:off x="971600" y="4149080"/>
              <a:ext cx="2664296" cy="1188132"/>
            </a:xfrm>
            <a:prstGeom prst="triangle">
              <a:avLst>
                <a:gd name="adj" fmla="val 10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21" name="二等辺三角形 20"/>
            <p:cNvSpPr/>
            <p:nvPr/>
          </p:nvSpPr>
          <p:spPr>
            <a:xfrm>
              <a:off x="683568" y="3789040"/>
              <a:ext cx="7539488" cy="1604372"/>
            </a:xfrm>
            <a:prstGeom prst="triangle">
              <a:avLst>
                <a:gd name="adj" fmla="val 4962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保管できる高さ及び範囲の上限</a:t>
              </a:r>
            </a:p>
          </p:txBody>
        </p:sp>
      </p:grpSp>
      <p:sp>
        <p:nvSpPr>
          <p:cNvPr id="2" name="タイトル 1"/>
          <p:cNvSpPr>
            <a:spLocks noGrp="1"/>
          </p:cNvSpPr>
          <p:nvPr>
            <p:ph type="title"/>
          </p:nvPr>
        </p:nvSpPr>
        <p:spPr>
          <a:xfrm>
            <a:off x="457200" y="274638"/>
            <a:ext cx="8435280" cy="1143000"/>
          </a:xfrm>
        </p:spPr>
        <p:txBody>
          <a:bodyPr>
            <a:normAutofit/>
          </a:bodyPr>
          <a:lstStyle/>
          <a:p>
            <a:r>
              <a:rPr kumimoji="1" lang="ja-JP" altLang="en-US" b="1" dirty="0"/>
              <a:t>保管できる高さ及び範囲の上限</a:t>
            </a:r>
          </a:p>
        </p:txBody>
      </p:sp>
      <p:sp>
        <p:nvSpPr>
          <p:cNvPr id="3" name="コンテンツ プレースホルダー 2"/>
          <p:cNvSpPr>
            <a:spLocks noGrp="1"/>
          </p:cNvSpPr>
          <p:nvPr>
            <p:ph idx="1"/>
          </p:nvPr>
        </p:nvSpPr>
        <p:spPr>
          <a:xfrm>
            <a:off x="251520" y="1340768"/>
            <a:ext cx="8892480" cy="4752528"/>
          </a:xfrm>
        </p:spPr>
        <p:txBody>
          <a:bodyPr>
            <a:normAutofit/>
          </a:bodyPr>
          <a:lstStyle/>
          <a:p>
            <a:pPr marL="0" indent="0">
              <a:lnSpc>
                <a:spcPts val="3200"/>
              </a:lnSpc>
              <a:spcBef>
                <a:spcPts val="0"/>
              </a:spcBef>
              <a:buNone/>
            </a:pPr>
            <a:r>
              <a:rPr lang="ja-JP" altLang="en-US" sz="2800" dirty="0">
                <a:solidFill>
                  <a:srgbClr val="FF0000"/>
                </a:solidFill>
              </a:rPr>
              <a:t>構造耐力上安全な囲い</a:t>
            </a:r>
            <a:r>
              <a:rPr lang="ja-JP" altLang="en-US" sz="2800" dirty="0"/>
              <a:t>が必要。</a:t>
            </a:r>
            <a:endParaRPr lang="en-US" altLang="ja-JP" sz="2800" dirty="0"/>
          </a:p>
          <a:p>
            <a:pPr marL="0" indent="0">
              <a:lnSpc>
                <a:spcPts val="3200"/>
              </a:lnSpc>
              <a:spcBef>
                <a:spcPts val="0"/>
              </a:spcBef>
              <a:buNone/>
            </a:pPr>
            <a:r>
              <a:rPr lang="ja-JP" altLang="en-US" sz="2800" dirty="0"/>
              <a:t>囲い上端から</a:t>
            </a:r>
            <a:r>
              <a:rPr lang="en-US" altLang="ja-JP" sz="2800" dirty="0">
                <a:solidFill>
                  <a:srgbClr val="FF0000"/>
                </a:solidFill>
              </a:rPr>
              <a:t>50cm</a:t>
            </a:r>
            <a:r>
              <a:rPr lang="ja-JP" altLang="en-US" sz="2800" dirty="0">
                <a:solidFill>
                  <a:srgbClr val="FF0000"/>
                </a:solidFill>
              </a:rPr>
              <a:t>下</a:t>
            </a:r>
            <a:r>
              <a:rPr lang="ja-JP" altLang="en-US" sz="2800" dirty="0"/>
              <a:t>を起点に、左右へ</a:t>
            </a:r>
            <a:r>
              <a:rPr lang="en-US" altLang="ja-JP" sz="2800" dirty="0"/>
              <a:t>50</a:t>
            </a:r>
            <a:r>
              <a:rPr lang="ja-JP" altLang="en-US" sz="2800" dirty="0"/>
              <a:t>％勾配で上限を決めます。</a:t>
            </a:r>
            <a:endParaRPr lang="en-US" altLang="ja-JP" sz="2800" dirty="0"/>
          </a:p>
        </p:txBody>
      </p:sp>
      <p:sp>
        <p:nvSpPr>
          <p:cNvPr id="7" name="フッター プレースホルダー 6"/>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5" name="スライド番号プレースホルダー 4"/>
          <p:cNvSpPr>
            <a:spLocks noGrp="1"/>
          </p:cNvSpPr>
          <p:nvPr>
            <p:ph type="sldNum" sz="quarter" idx="12"/>
          </p:nvPr>
        </p:nvSpPr>
        <p:spPr/>
        <p:txBody>
          <a:bodyPr/>
          <a:lstStyle/>
          <a:p>
            <a:fld id="{B19F71B2-C08B-4251-8631-B17A6B7397F4}" type="slidenum">
              <a:rPr kumimoji="1" lang="ja-JP" altLang="en-US" smtClean="0"/>
              <a:t>7</a:t>
            </a:fld>
            <a:endParaRPr kumimoji="1" lang="ja-JP" altLang="en-US"/>
          </a:p>
        </p:txBody>
      </p:sp>
      <p:sp>
        <p:nvSpPr>
          <p:cNvPr id="4" name="正方形/長方形 3"/>
          <p:cNvSpPr/>
          <p:nvPr/>
        </p:nvSpPr>
        <p:spPr>
          <a:xfrm>
            <a:off x="323528" y="3429000"/>
            <a:ext cx="648072" cy="194421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dirty="0"/>
              <a:t>囲い</a:t>
            </a:r>
            <a:r>
              <a:rPr kumimoji="1" lang="ja-JP" altLang="en-US" sz="1400" dirty="0"/>
              <a:t>（耐荷重）</a:t>
            </a:r>
            <a:endParaRPr kumimoji="1" lang="ja-JP" altLang="en-US" dirty="0"/>
          </a:p>
        </p:txBody>
      </p:sp>
      <p:cxnSp>
        <p:nvCxnSpPr>
          <p:cNvPr id="8" name="直線コネクタ 7"/>
          <p:cNvCxnSpPr>
            <a:cxnSpLocks/>
          </p:cNvCxnSpPr>
          <p:nvPr/>
        </p:nvCxnSpPr>
        <p:spPr>
          <a:xfrm flipV="1">
            <a:off x="3589216" y="3429000"/>
            <a:ext cx="1702864" cy="7327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3563888" y="3429000"/>
            <a:ext cx="4608512" cy="194421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円弧 15"/>
          <p:cNvSpPr/>
          <p:nvPr/>
        </p:nvSpPr>
        <p:spPr>
          <a:xfrm>
            <a:off x="3959932" y="3949144"/>
            <a:ext cx="285292" cy="342465"/>
          </a:xfrm>
          <a:prstGeom prst="arc">
            <a:avLst>
              <a:gd name="adj1" fmla="val 16200000"/>
              <a:gd name="adj2" fmla="val 84807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円弧 16"/>
          <p:cNvSpPr/>
          <p:nvPr/>
        </p:nvSpPr>
        <p:spPr>
          <a:xfrm flipH="1">
            <a:off x="7236296" y="5085184"/>
            <a:ext cx="432048" cy="504056"/>
          </a:xfrm>
          <a:prstGeom prst="arc">
            <a:avLst>
              <a:gd name="adj1" fmla="val 16314703"/>
              <a:gd name="adj2" fmla="val 55257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12" name="直線コネクタ 11"/>
          <p:cNvCxnSpPr/>
          <p:nvPr/>
        </p:nvCxnSpPr>
        <p:spPr>
          <a:xfrm>
            <a:off x="962150" y="4149079"/>
            <a:ext cx="259228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線コネクタ 14"/>
          <p:cNvCxnSpPr>
            <a:cxnSpLocks/>
            <a:stCxn id="24" idx="0"/>
          </p:cNvCxnSpPr>
          <p:nvPr/>
        </p:nvCxnSpPr>
        <p:spPr>
          <a:xfrm flipV="1">
            <a:off x="3554438" y="4149079"/>
            <a:ext cx="1161578" cy="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14" name="角丸四角形吹き出し 13"/>
          <p:cNvSpPr/>
          <p:nvPr/>
        </p:nvSpPr>
        <p:spPr>
          <a:xfrm>
            <a:off x="323528" y="2636912"/>
            <a:ext cx="2520280" cy="432048"/>
          </a:xfrm>
          <a:prstGeom prst="wedgeRoundRectCallout">
            <a:avLst>
              <a:gd name="adj1" fmla="val -35064"/>
              <a:gd name="adj2" fmla="val 12070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構造耐力上安全な囲い</a:t>
            </a:r>
          </a:p>
        </p:txBody>
      </p:sp>
      <p:sp>
        <p:nvSpPr>
          <p:cNvPr id="22" name="正方形/長方形 21"/>
          <p:cNvSpPr/>
          <p:nvPr/>
        </p:nvSpPr>
        <p:spPr>
          <a:xfrm>
            <a:off x="8172400" y="3429000"/>
            <a:ext cx="288032" cy="19442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囲い</a:t>
            </a:r>
          </a:p>
        </p:txBody>
      </p:sp>
      <p:sp>
        <p:nvSpPr>
          <p:cNvPr id="6" name="正方形/長方形 5"/>
          <p:cNvSpPr/>
          <p:nvPr/>
        </p:nvSpPr>
        <p:spPr>
          <a:xfrm>
            <a:off x="0" y="5373216"/>
            <a:ext cx="9144000" cy="43204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右中かっこ 22"/>
          <p:cNvSpPr/>
          <p:nvPr/>
        </p:nvSpPr>
        <p:spPr>
          <a:xfrm>
            <a:off x="971600" y="3428999"/>
            <a:ext cx="176774" cy="702079"/>
          </a:xfrm>
          <a:prstGeom prst="rightBrace">
            <a:avLst/>
          </a:prstGeom>
          <a:ln w="952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 name="右中かっこ 23"/>
          <p:cNvSpPr/>
          <p:nvPr/>
        </p:nvSpPr>
        <p:spPr>
          <a:xfrm rot="5400000">
            <a:off x="2153129" y="2977001"/>
            <a:ext cx="229230" cy="2573388"/>
          </a:xfrm>
          <a:prstGeom prst="rightBrace">
            <a:avLst/>
          </a:prstGeom>
          <a:ln w="952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 name="角丸四角形吹き出し 24"/>
          <p:cNvSpPr/>
          <p:nvPr/>
        </p:nvSpPr>
        <p:spPr>
          <a:xfrm>
            <a:off x="3404952" y="2629079"/>
            <a:ext cx="3240000" cy="432048"/>
          </a:xfrm>
          <a:prstGeom prst="wedgeRoundRectCallout">
            <a:avLst>
              <a:gd name="adj1" fmla="val -25357"/>
              <a:gd name="adj2" fmla="val 25816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５０％</a:t>
            </a:r>
            <a:r>
              <a:rPr lang="ja-JP" altLang="en-US" dirty="0"/>
              <a:t>勾配（約２６．５度）</a:t>
            </a:r>
            <a:endParaRPr kumimoji="1" lang="ja-JP" altLang="en-US" dirty="0"/>
          </a:p>
        </p:txBody>
      </p:sp>
      <p:sp>
        <p:nvSpPr>
          <p:cNvPr id="26" name="テキスト ボックス 25"/>
          <p:cNvSpPr txBox="1"/>
          <p:nvPr/>
        </p:nvSpPr>
        <p:spPr>
          <a:xfrm>
            <a:off x="1096068" y="3670165"/>
            <a:ext cx="941283" cy="261610"/>
          </a:xfrm>
          <a:prstGeom prst="rect">
            <a:avLst/>
          </a:prstGeom>
          <a:noFill/>
        </p:spPr>
        <p:txBody>
          <a:bodyPr wrap="none" rtlCol="0">
            <a:spAutoFit/>
          </a:bodyPr>
          <a:lstStyle/>
          <a:p>
            <a:r>
              <a:rPr kumimoji="1" lang="en-US" altLang="ja-JP" sz="1100" b="1" dirty="0"/>
              <a:t>50</a:t>
            </a:r>
            <a:r>
              <a:rPr kumimoji="1" lang="ja-JP" altLang="en-US" sz="1100" b="1" dirty="0"/>
              <a:t>ｃｍ以上</a:t>
            </a:r>
          </a:p>
        </p:txBody>
      </p:sp>
      <p:sp>
        <p:nvSpPr>
          <p:cNvPr id="27" name="テキスト ボックス 26"/>
          <p:cNvSpPr txBox="1"/>
          <p:nvPr/>
        </p:nvSpPr>
        <p:spPr>
          <a:xfrm>
            <a:off x="2068094" y="4329616"/>
            <a:ext cx="704039" cy="261610"/>
          </a:xfrm>
          <a:prstGeom prst="rect">
            <a:avLst/>
          </a:prstGeom>
          <a:noFill/>
        </p:spPr>
        <p:txBody>
          <a:bodyPr wrap="none" rtlCol="0">
            <a:spAutoFit/>
          </a:bodyPr>
          <a:lstStyle/>
          <a:p>
            <a:r>
              <a:rPr lang="en-US" altLang="ja-JP" sz="1100" b="1" dirty="0"/>
              <a:t>2</a:t>
            </a:r>
            <a:r>
              <a:rPr kumimoji="1" lang="ja-JP" altLang="en-US" sz="1100" b="1" dirty="0"/>
              <a:t>ｍ以上</a:t>
            </a:r>
          </a:p>
        </p:txBody>
      </p:sp>
      <p:pic>
        <p:nvPicPr>
          <p:cNvPr id="28"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直線矢印コネクタ 9">
            <a:extLst>
              <a:ext uri="{FF2B5EF4-FFF2-40B4-BE49-F238E27FC236}">
                <a16:creationId xmlns:a16="http://schemas.microsoft.com/office/drawing/2014/main" id="{2EB39841-089B-D5A1-2DBB-3E1A844DDBA0}"/>
              </a:ext>
            </a:extLst>
          </p:cNvPr>
          <p:cNvCxnSpPr>
            <a:cxnSpLocks/>
            <a:stCxn id="21" idx="0"/>
          </p:cNvCxnSpPr>
          <p:nvPr/>
        </p:nvCxnSpPr>
        <p:spPr>
          <a:xfrm>
            <a:off x="4424737" y="3789040"/>
            <a:ext cx="0" cy="1584176"/>
          </a:xfrm>
          <a:prstGeom prst="straightConnector1">
            <a:avLst/>
          </a:prstGeom>
          <a:ln w="28575">
            <a:prstDash val="dash"/>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45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二等辺三角形 13"/>
          <p:cNvSpPr/>
          <p:nvPr/>
        </p:nvSpPr>
        <p:spPr>
          <a:xfrm>
            <a:off x="967532" y="2708920"/>
            <a:ext cx="7200800" cy="2664296"/>
          </a:xfrm>
          <a:prstGeom prst="triangle">
            <a:avLst>
              <a:gd name="adj" fmla="val 3042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dirty="0">
                <a:ln w="900" cmpd="sng">
                  <a:solidFill>
                    <a:schemeClr val="accent1">
                      <a:satMod val="190000"/>
                      <a:alpha val="55000"/>
                    </a:schemeClr>
                  </a:solidFill>
                  <a:prstDash val="solid"/>
                </a:ln>
                <a:solidFill>
                  <a:schemeClr val="bg1"/>
                </a:solidFill>
                <a:effectLst>
                  <a:innerShdw blurRad="101600" dist="76200" dir="5400000">
                    <a:schemeClr val="accent1">
                      <a:satMod val="190000"/>
                      <a:tint val="100000"/>
                      <a:alpha val="74000"/>
                    </a:schemeClr>
                  </a:innerShdw>
                </a:effectLst>
              </a:rPr>
              <a:t>違反状態</a:t>
            </a:r>
          </a:p>
        </p:txBody>
      </p:sp>
      <p:cxnSp>
        <p:nvCxnSpPr>
          <p:cNvPr id="8" name="直線コネクタ 7"/>
          <p:cNvCxnSpPr/>
          <p:nvPr/>
        </p:nvCxnSpPr>
        <p:spPr>
          <a:xfrm flipV="1">
            <a:off x="971600" y="3429000"/>
            <a:ext cx="4608512" cy="194421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3563888" y="3429000"/>
            <a:ext cx="4608512" cy="194421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タイトル 1"/>
          <p:cNvSpPr>
            <a:spLocks noGrp="1"/>
          </p:cNvSpPr>
          <p:nvPr>
            <p:ph type="title"/>
          </p:nvPr>
        </p:nvSpPr>
        <p:spPr/>
        <p:txBody>
          <a:bodyPr>
            <a:normAutofit/>
          </a:bodyPr>
          <a:lstStyle/>
          <a:p>
            <a:r>
              <a:rPr kumimoji="1" lang="ja-JP" altLang="en-US" b="1" dirty="0"/>
              <a:t>違反しやすい保管例</a:t>
            </a:r>
          </a:p>
        </p:txBody>
      </p:sp>
      <p:sp>
        <p:nvSpPr>
          <p:cNvPr id="3" name="コンテンツ プレースホルダー 2"/>
          <p:cNvSpPr>
            <a:spLocks noGrp="1"/>
          </p:cNvSpPr>
          <p:nvPr>
            <p:ph idx="1"/>
          </p:nvPr>
        </p:nvSpPr>
        <p:spPr>
          <a:xfrm>
            <a:off x="251520" y="1340768"/>
            <a:ext cx="8892480" cy="4752528"/>
          </a:xfrm>
        </p:spPr>
        <p:txBody>
          <a:bodyPr>
            <a:normAutofit/>
          </a:bodyPr>
          <a:lstStyle/>
          <a:p>
            <a:pPr marL="0" indent="0">
              <a:lnSpc>
                <a:spcPts val="3400"/>
              </a:lnSpc>
              <a:spcBef>
                <a:spcPts val="0"/>
              </a:spcBef>
              <a:buNone/>
            </a:pPr>
            <a:r>
              <a:rPr lang="ja-JP" altLang="en-US" sz="2800" dirty="0"/>
              <a:t>基準を外れると</a:t>
            </a:r>
            <a:r>
              <a:rPr lang="ja-JP" altLang="en-US" sz="2800" dirty="0">
                <a:solidFill>
                  <a:srgbClr val="FF0000"/>
                </a:solidFill>
              </a:rPr>
              <a:t>改善命令・告発</a:t>
            </a:r>
            <a:r>
              <a:rPr lang="ja-JP" altLang="en-US" sz="2800" dirty="0"/>
              <a:t>につながり得ます。</a:t>
            </a:r>
            <a:r>
              <a:rPr lang="en-US" altLang="ja-JP" sz="2800" dirty="0"/>
              <a:t>50</a:t>
            </a:r>
            <a:r>
              <a:rPr lang="ja-JP" altLang="en-US" sz="2800" dirty="0"/>
              <a:t>％勾配内に収まらない積上げ（</a:t>
            </a:r>
            <a:r>
              <a:rPr lang="ja-JP" altLang="en-US" sz="2800" dirty="0">
                <a:solidFill>
                  <a:srgbClr val="FF0000"/>
                </a:solidFill>
              </a:rPr>
              <a:t>保管基準違反）</a:t>
            </a:r>
            <a:r>
              <a:rPr lang="ja-JP" altLang="en-US" sz="2800" dirty="0"/>
              <a:t>。</a:t>
            </a:r>
            <a:endParaRPr lang="en-US" altLang="ja-JP" sz="2800" dirty="0"/>
          </a:p>
          <a:p>
            <a:pPr marL="0" indent="0">
              <a:lnSpc>
                <a:spcPts val="3400"/>
              </a:lnSpc>
              <a:spcBef>
                <a:spcPts val="0"/>
              </a:spcBef>
              <a:buNone/>
            </a:pPr>
            <a:r>
              <a:rPr lang="ja-JP" altLang="en-US" sz="2800" dirty="0"/>
              <a:t>崩落・飛散・悪臭などの危険性が高まります。</a:t>
            </a:r>
            <a:endParaRPr lang="en-US" altLang="ja-JP" sz="2800" dirty="0"/>
          </a:p>
        </p:txBody>
      </p:sp>
      <p:sp>
        <p:nvSpPr>
          <p:cNvPr id="7" name="フッター プレースホルダー 6"/>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5" name="スライド番号プレースホルダー 4"/>
          <p:cNvSpPr>
            <a:spLocks noGrp="1"/>
          </p:cNvSpPr>
          <p:nvPr>
            <p:ph type="sldNum" sz="quarter" idx="12"/>
          </p:nvPr>
        </p:nvSpPr>
        <p:spPr/>
        <p:txBody>
          <a:bodyPr/>
          <a:lstStyle/>
          <a:p>
            <a:fld id="{B19F71B2-C08B-4251-8631-B17A6B7397F4}" type="slidenum">
              <a:rPr kumimoji="1" lang="ja-JP" altLang="en-US" smtClean="0"/>
              <a:t>8</a:t>
            </a:fld>
            <a:endParaRPr kumimoji="1" lang="ja-JP" altLang="en-US"/>
          </a:p>
        </p:txBody>
      </p:sp>
      <p:sp>
        <p:nvSpPr>
          <p:cNvPr id="4" name="正方形/長方形 3"/>
          <p:cNvSpPr/>
          <p:nvPr/>
        </p:nvSpPr>
        <p:spPr>
          <a:xfrm>
            <a:off x="683568" y="3429000"/>
            <a:ext cx="288032" cy="19442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囲い</a:t>
            </a:r>
          </a:p>
        </p:txBody>
      </p:sp>
      <p:sp>
        <p:nvSpPr>
          <p:cNvPr id="16" name="円弧 15"/>
          <p:cNvSpPr/>
          <p:nvPr/>
        </p:nvSpPr>
        <p:spPr>
          <a:xfrm>
            <a:off x="1475656" y="5085184"/>
            <a:ext cx="360040" cy="504056"/>
          </a:xfrm>
          <a:prstGeom prst="arc">
            <a:avLst>
              <a:gd name="adj1" fmla="val 16200000"/>
              <a:gd name="adj2" fmla="val 58459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円弧 16"/>
          <p:cNvSpPr/>
          <p:nvPr/>
        </p:nvSpPr>
        <p:spPr>
          <a:xfrm flipH="1">
            <a:off x="7236296" y="5085184"/>
            <a:ext cx="432048" cy="504056"/>
          </a:xfrm>
          <a:prstGeom prst="arc">
            <a:avLst>
              <a:gd name="adj1" fmla="val 16314703"/>
              <a:gd name="adj2" fmla="val 55257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 name="正方形/長方形 25"/>
          <p:cNvSpPr/>
          <p:nvPr/>
        </p:nvSpPr>
        <p:spPr>
          <a:xfrm>
            <a:off x="8172400" y="3429000"/>
            <a:ext cx="288032" cy="19442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囲い</a:t>
            </a:r>
          </a:p>
        </p:txBody>
      </p:sp>
      <p:sp>
        <p:nvSpPr>
          <p:cNvPr id="25" name="角丸四角形吹き出し 24"/>
          <p:cNvSpPr/>
          <p:nvPr/>
        </p:nvSpPr>
        <p:spPr>
          <a:xfrm>
            <a:off x="5436096" y="2636912"/>
            <a:ext cx="3240000" cy="432048"/>
          </a:xfrm>
          <a:prstGeom prst="wedgeRoundRectCallout">
            <a:avLst>
              <a:gd name="adj1" fmla="val 11195"/>
              <a:gd name="adj2" fmla="val 54575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５０％</a:t>
            </a:r>
            <a:r>
              <a:rPr lang="ja-JP" altLang="en-US" dirty="0"/>
              <a:t>勾配（約２６．５度）</a:t>
            </a:r>
            <a:endParaRPr kumimoji="1" lang="ja-JP" altLang="en-US" dirty="0"/>
          </a:p>
        </p:txBody>
      </p:sp>
      <p:sp>
        <p:nvSpPr>
          <p:cNvPr id="6" name="正方形/長方形 5"/>
          <p:cNvSpPr/>
          <p:nvPr/>
        </p:nvSpPr>
        <p:spPr>
          <a:xfrm>
            <a:off x="0" y="5373216"/>
            <a:ext cx="9144000" cy="43204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71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67544" y="1052736"/>
            <a:ext cx="8676456" cy="5256584"/>
          </a:xfrm>
        </p:spPr>
        <p:txBody>
          <a:bodyPr>
            <a:normAutofit/>
          </a:bodyPr>
          <a:lstStyle/>
          <a:p>
            <a:pPr marL="0" indent="0" algn="ctr">
              <a:buNone/>
            </a:pPr>
            <a:r>
              <a:rPr lang="ja-JP" altLang="en-US" dirty="0"/>
              <a:t>第８回のまとめ</a:t>
            </a:r>
            <a:endParaRPr lang="en-US" altLang="ja-JP" dirty="0"/>
          </a:p>
          <a:p>
            <a:pPr marL="0" indent="0">
              <a:buNone/>
            </a:pPr>
            <a:r>
              <a:rPr lang="ja-JP" altLang="en-US" dirty="0"/>
              <a:t>　保管は四要素を軸に、同じ基準で管理します。</a:t>
            </a:r>
            <a:endParaRPr lang="en-US" altLang="ja-JP" dirty="0"/>
          </a:p>
          <a:p>
            <a:pPr marL="0" indent="0">
              <a:buNone/>
            </a:pPr>
            <a:r>
              <a:rPr lang="ja-JP" altLang="en-US" dirty="0"/>
              <a:t>・</a:t>
            </a:r>
            <a:r>
              <a:rPr lang="ja-JP" altLang="en-US" dirty="0">
                <a:solidFill>
                  <a:srgbClr val="FF0000"/>
                </a:solidFill>
              </a:rPr>
              <a:t>四要素</a:t>
            </a:r>
            <a:r>
              <a:rPr lang="ja-JP" altLang="en-US" dirty="0"/>
              <a:t>：</a:t>
            </a:r>
            <a:r>
              <a:rPr lang="ja-JP" altLang="en-US" spc="-150" dirty="0"/>
              <a:t>囲い・掲示・飛散防止・積上げ高さ</a:t>
            </a:r>
            <a:endParaRPr lang="en-US" altLang="ja-JP" spc="-150" dirty="0"/>
          </a:p>
          <a:p>
            <a:pPr marL="0" indent="0">
              <a:buNone/>
            </a:pPr>
            <a:r>
              <a:rPr lang="ja-JP" altLang="en-US" dirty="0"/>
              <a:t>・</a:t>
            </a:r>
            <a:r>
              <a:rPr lang="ja-JP" altLang="en-US" dirty="0">
                <a:solidFill>
                  <a:srgbClr val="FF0000"/>
                </a:solidFill>
              </a:rPr>
              <a:t>掲示板</a:t>
            </a:r>
            <a:r>
              <a:rPr lang="ja-JP" altLang="en-US" dirty="0"/>
              <a:t>：標題・品目・管理者・連絡先・最大保管量（縦横６０ｃｍ以上）</a:t>
            </a:r>
            <a:endParaRPr lang="en-US" altLang="ja-JP" dirty="0"/>
          </a:p>
          <a:p>
            <a:pPr marL="0" indent="0">
              <a:buNone/>
            </a:pPr>
            <a:r>
              <a:rPr lang="ja-JP" altLang="en-US" dirty="0"/>
              <a:t>・</a:t>
            </a:r>
            <a:r>
              <a:rPr lang="ja-JP" altLang="en-US" dirty="0">
                <a:solidFill>
                  <a:srgbClr val="FF0000"/>
                </a:solidFill>
              </a:rPr>
              <a:t>汚水対策</a:t>
            </a:r>
            <a:r>
              <a:rPr lang="ja-JP" altLang="en-US" dirty="0"/>
              <a:t>：排水設備・定期清掃・不浸透面</a:t>
            </a:r>
            <a:endParaRPr lang="en-US" altLang="ja-JP" dirty="0"/>
          </a:p>
          <a:p>
            <a:pPr marL="0" indent="0">
              <a:buNone/>
            </a:pPr>
            <a:r>
              <a:rPr lang="ja-JP" altLang="en-US" dirty="0"/>
              <a:t>・</a:t>
            </a:r>
            <a:r>
              <a:rPr lang="ja-JP" altLang="en-US" dirty="0">
                <a:solidFill>
                  <a:srgbClr val="FF0000"/>
                </a:solidFill>
              </a:rPr>
              <a:t>５０％勾配</a:t>
            </a:r>
            <a:r>
              <a:rPr lang="ja-JP" altLang="en-US" dirty="0"/>
              <a:t>：容器不使用の屋外は勾配内に収める（囲い利用時は強度が前提）</a:t>
            </a:r>
            <a:endParaRPr lang="en-US" altLang="ja-JP" dirty="0"/>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2" name="スライド番号プレースホルダー 1"/>
          <p:cNvSpPr>
            <a:spLocks noGrp="1"/>
          </p:cNvSpPr>
          <p:nvPr>
            <p:ph type="sldNum" sz="quarter" idx="12"/>
          </p:nvPr>
        </p:nvSpPr>
        <p:spPr/>
        <p:txBody>
          <a:bodyPr/>
          <a:lstStyle/>
          <a:p>
            <a:fld id="{B19F71B2-C08B-4251-8631-B17A6B7397F4}" type="slidenum">
              <a:rPr kumimoji="1" lang="ja-JP" altLang="en-US" smtClean="0"/>
              <a:t>9</a:t>
            </a:fld>
            <a:endParaRPr kumimoji="1" lang="ja-JP" altLang="en-US"/>
          </a:p>
        </p:txBody>
      </p:sp>
      <p:pic>
        <p:nvPicPr>
          <p:cNvPr id="4"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349761"/>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1930</TotalTime>
  <Words>1505</Words>
  <Application>Microsoft Office PowerPoint</Application>
  <PresentationFormat>画面に合わせる (4:3)</PresentationFormat>
  <Paragraphs>112</Paragraphs>
  <Slides>9</Slides>
  <Notes>9</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9</vt:i4>
      </vt:variant>
    </vt:vector>
  </HeadingPairs>
  <TitlesOfParts>
    <vt:vector size="14" baseType="lpstr">
      <vt:lpstr>メイリオ</vt:lpstr>
      <vt:lpstr>Arial</vt:lpstr>
      <vt:lpstr>Calibri</vt:lpstr>
      <vt:lpstr>Segoe UI</vt:lpstr>
      <vt:lpstr>1_Office ​​テーマ</vt:lpstr>
      <vt:lpstr>１０分でわかる◎ 産業廃棄物ちょっと講座</vt:lpstr>
      <vt:lpstr>保管基準が必要な理由</vt:lpstr>
      <vt:lpstr>保管基準の４つの要素</vt:lpstr>
      <vt:lpstr>掲示板の記載事項</vt:lpstr>
      <vt:lpstr>汚水・浸出水対策</vt:lpstr>
      <vt:lpstr>保管できる高さ及び範囲の上限</vt:lpstr>
      <vt:lpstr>保管できる高さ及び範囲の上限</vt:lpstr>
      <vt:lpstr>違反しやすい保管例</vt:lpstr>
      <vt:lpstr>PowerPoint プレゼンテーション</vt:lpstr>
    </vt:vector>
  </TitlesOfParts>
  <Company>豊田市役所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沢田　浩明</dc:creator>
  <cp:lastModifiedBy>山内　英裕</cp:lastModifiedBy>
  <cp:revision>84</cp:revision>
  <dcterms:created xsi:type="dcterms:W3CDTF">2015-10-21T01:57:29Z</dcterms:created>
  <dcterms:modified xsi:type="dcterms:W3CDTF">2026-03-17T01:32:42Z</dcterms:modified>
</cp:coreProperties>
</file>