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64" r:id="rId3"/>
    <p:sldId id="283" r:id="rId4"/>
    <p:sldId id="273" r:id="rId5"/>
    <p:sldId id="287" r:id="rId6"/>
    <p:sldId id="288" r:id="rId7"/>
    <p:sldId id="296" r:id="rId8"/>
    <p:sldId id="297" r:id="rId9"/>
    <p:sldId id="298" r:id="rId10"/>
    <p:sldId id="295" r:id="rId11"/>
    <p:sldId id="263"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481" autoAdjust="0"/>
  </p:normalViewPr>
  <p:slideViewPr>
    <p:cSldViewPr>
      <p:cViewPr varScale="1">
        <p:scale>
          <a:sx n="53" d="100"/>
          <a:sy n="53" d="100"/>
        </p:scale>
        <p:origin x="75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CC89EC-BBE9-4654-8975-A383DC6C34D9}"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7D544D-210B-4214-BD27-5AFDC4D1E183}" type="slidenum">
              <a:rPr kumimoji="1" lang="ja-JP" altLang="en-US" smtClean="0"/>
              <a:t>‹#›</a:t>
            </a:fld>
            <a:endParaRPr kumimoji="1" lang="ja-JP" altLang="en-US"/>
          </a:p>
        </p:txBody>
      </p:sp>
    </p:spTree>
    <p:extLst>
      <p:ext uri="{BB962C8B-B14F-4D97-AF65-F5344CB8AC3E}">
        <p14:creationId xmlns:p14="http://schemas.microsoft.com/office/powerpoint/2010/main" val="30469299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今回のテーマは「排出事業者の責任と罰則」です。  </a:t>
            </a:r>
          </a:p>
          <a:p>
            <a:r>
              <a:rPr lang="ja-JP" altLang="en-US" dirty="0"/>
              <a:t>産業廃棄物の処理では、委託しても排出事業者の責任がなくなるわけではありません。</a:t>
            </a:r>
          </a:p>
          <a:p>
            <a:r>
              <a:rPr lang="ja-JP" altLang="en-US" dirty="0"/>
              <a:t>　</a:t>
            </a:r>
          </a:p>
          <a:p>
            <a:r>
              <a:rPr lang="ja-JP" altLang="en-US" dirty="0"/>
              <a:t>まず、処理基準や保管基準を守ることが基本です。  </a:t>
            </a:r>
          </a:p>
          <a:p>
            <a:r>
              <a:rPr lang="ja-JP" altLang="en-US" dirty="0"/>
              <a:t>委託するときは、相手の許可内容が委託内容と合っているか必ず確認します。</a:t>
            </a:r>
          </a:p>
          <a:p>
            <a:r>
              <a:rPr lang="ja-JP" altLang="en-US" dirty="0"/>
              <a:t>　</a:t>
            </a:r>
          </a:p>
          <a:p>
            <a:r>
              <a:rPr lang="ja-JP" altLang="en-US" dirty="0"/>
              <a:t>また、処理状況を把握することが求められます。  </a:t>
            </a:r>
          </a:p>
          <a:p>
            <a:r>
              <a:rPr lang="ja-JP" altLang="en-US" dirty="0"/>
              <a:t>マニフェストの交付・回収・保存、未着時の追跡などを日常の運用に組み込みます。</a:t>
            </a:r>
          </a:p>
          <a:p>
            <a:r>
              <a:rPr lang="ja-JP" altLang="en-US" dirty="0"/>
              <a:t>　</a:t>
            </a:r>
          </a:p>
          <a:p>
            <a:r>
              <a:rPr lang="ja-JP" altLang="en-US" dirty="0"/>
              <a:t>では、次のスライドに進みます。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1</a:t>
            </a:fld>
            <a:endParaRPr kumimoji="1" lang="ja-JP" altLang="en-US"/>
          </a:p>
        </p:txBody>
      </p:sp>
    </p:spTree>
    <p:extLst>
      <p:ext uri="{BB962C8B-B14F-4D97-AF65-F5344CB8AC3E}">
        <p14:creationId xmlns:p14="http://schemas.microsoft.com/office/powerpoint/2010/main" val="1457967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罰則を避けるためには、日常運用で違反の芽を早期に摘み取ることが重要です。まず、委託内容と相手の許可内容が品目・方法・区域の面で一致しているかを必ず照合します。</a:t>
            </a:r>
          </a:p>
          <a:p>
            <a:r>
              <a:rPr lang="ja-JP" altLang="en-US" dirty="0"/>
              <a:t>　</a:t>
            </a:r>
          </a:p>
          <a:p>
            <a:r>
              <a:rPr lang="ja-JP" altLang="en-US" dirty="0"/>
              <a:t>マニフェストは期限で管理し、未着があればすぐに追跡して結果を記録に残します。発生から最終処分までの処理状況を把握し、必要に応じて現地や記録で確認します。</a:t>
            </a:r>
          </a:p>
          <a:p>
            <a:r>
              <a:rPr lang="ja-JP" altLang="en-US" dirty="0"/>
              <a:t>　</a:t>
            </a:r>
          </a:p>
          <a:p>
            <a:r>
              <a:rPr lang="ja-JP" altLang="en-US" dirty="0"/>
              <a:t>点検・追跡・是正の記録は定型様式で保存し、再発防止につなげます。疑義がある場合は社内で結論を急がず、所管行政に早めに相談します。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E0F6F092-C0DF-4159-9B01-58E086374480}" type="slidenum">
              <a:rPr kumimoji="1" lang="ja-JP" altLang="en-US" smtClean="0"/>
              <a:t>10</a:t>
            </a:fld>
            <a:endParaRPr kumimoji="1" lang="ja-JP" altLang="en-US"/>
          </a:p>
        </p:txBody>
      </p:sp>
    </p:spTree>
    <p:extLst>
      <p:ext uri="{BB962C8B-B14F-4D97-AF65-F5344CB8AC3E}">
        <p14:creationId xmlns:p14="http://schemas.microsoft.com/office/powerpoint/2010/main" val="2837117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a:effectLst/>
                <a:latin typeface="Segoe UI" panose="020B0502040204020203" pitchFamily="34" charset="0"/>
              </a:rPr>
              <a:t>本日の要点は五つです。許可照合、マニフェストの適正運用、処理状況の把握、記録の整備、そして早期相談です。</a:t>
            </a:r>
            <a:br>
              <a:rPr lang="ja-JP" altLang="en-US" b="0" i="0">
                <a:effectLst/>
                <a:latin typeface="Segoe UI" panose="020B0502040204020203" pitchFamily="34" charset="0"/>
              </a:rPr>
            </a:br>
            <a:r>
              <a:rPr lang="ja-JP" altLang="en-US" b="0" i="0">
                <a:effectLst/>
                <a:latin typeface="Segoe UI" panose="020B0502040204020203" pitchFamily="34" charset="0"/>
              </a:rPr>
              <a:t>まず、委託内容と相手の許可内容の一致を確認します。マニフェストは引渡しと同時に交付し、未着は期限で追跡し、返送後は５年間保存します。</a:t>
            </a:r>
            <a:br>
              <a:rPr lang="ja-JP" altLang="en-US" b="0" i="0">
                <a:effectLst/>
                <a:latin typeface="Segoe UI" panose="020B0502040204020203" pitchFamily="34" charset="0"/>
              </a:rPr>
            </a:br>
            <a:r>
              <a:rPr lang="ja-JP" altLang="en-US" b="0" i="0">
                <a:effectLst/>
                <a:latin typeface="Segoe UI" panose="020B0502040204020203" pitchFamily="34" charset="0"/>
              </a:rPr>
              <a:t>処理状況は発生から最終処分までを把握し、必要に応じて現地や記録で確認します。点検・追跡・是正の記録は定型で保存し、疑義は所管へ早めに相談します。</a:t>
            </a:r>
            <a:br>
              <a:rPr lang="ja-JP" altLang="en-US" b="0" i="0">
                <a:effectLst/>
                <a:latin typeface="Segoe UI" panose="020B0502040204020203" pitchFamily="34" charset="0"/>
              </a:rPr>
            </a:br>
            <a:r>
              <a:rPr lang="ja-JP" altLang="en-US" b="0" i="0">
                <a:effectLst/>
                <a:latin typeface="Segoe UI" panose="020B0502040204020203" pitchFamily="34" charset="0"/>
              </a:rPr>
              <a:t>以上で第５回は終了です。次回に進みます。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11</a:t>
            </a:fld>
            <a:endParaRPr kumimoji="1" lang="ja-JP" altLang="en-US"/>
          </a:p>
        </p:txBody>
      </p:sp>
    </p:spTree>
    <p:extLst>
      <p:ext uri="{BB962C8B-B14F-4D97-AF65-F5344CB8AC3E}">
        <p14:creationId xmlns:p14="http://schemas.microsoft.com/office/powerpoint/2010/main" val="445651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出事業者は、自分の事業活動で発生した廃棄物を、自らの責任で適正に処理することが求められます。  </a:t>
            </a:r>
          </a:p>
          <a:p>
            <a:r>
              <a:rPr lang="ja-JP" altLang="en-US" dirty="0"/>
              <a:t>委託しても責任はなくならず、基準を守る義務は排出事業者側に残ります。</a:t>
            </a:r>
          </a:p>
          <a:p>
            <a:r>
              <a:rPr lang="ja-JP" altLang="en-US" dirty="0"/>
              <a:t>　</a:t>
            </a:r>
          </a:p>
          <a:p>
            <a:r>
              <a:rPr lang="ja-JP" altLang="en-US" dirty="0"/>
              <a:t>処理基準と保管基準を守ることが基本です。  </a:t>
            </a:r>
          </a:p>
          <a:p>
            <a:r>
              <a:rPr lang="ja-JP" altLang="en-US" dirty="0"/>
              <a:t>運搬や処分の委託時には、相手の許可内容が品目や方法と一致しているか事前に確認します。</a:t>
            </a:r>
          </a:p>
          <a:p>
            <a:r>
              <a:rPr lang="ja-JP" altLang="en-US" dirty="0"/>
              <a:t>　</a:t>
            </a:r>
          </a:p>
          <a:p>
            <a:r>
              <a:rPr lang="ja-JP" altLang="en-US" dirty="0"/>
              <a:t>また、処理状況の把握も重要です。  </a:t>
            </a:r>
          </a:p>
          <a:p>
            <a:r>
              <a:rPr lang="ja-JP" altLang="en-US" dirty="0"/>
              <a:t>発生から最終処分までの流れを押さえ、必要に応じて現場や記録で確認します。</a:t>
            </a:r>
          </a:p>
          <a:p>
            <a:r>
              <a:rPr lang="ja-JP" altLang="en-US" dirty="0"/>
              <a:t>　</a:t>
            </a:r>
          </a:p>
          <a:p>
            <a:r>
              <a:rPr lang="ja-JP" altLang="en-US" dirty="0"/>
              <a:t>では、次のスライドに進みます。</a:t>
            </a: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2</a:t>
            </a:fld>
            <a:endParaRPr kumimoji="1" lang="ja-JP" altLang="en-US"/>
          </a:p>
        </p:txBody>
      </p:sp>
    </p:spTree>
    <p:extLst>
      <p:ext uri="{BB962C8B-B14F-4D97-AF65-F5344CB8AC3E}">
        <p14:creationId xmlns:p14="http://schemas.microsoft.com/office/powerpoint/2010/main" val="3511616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排出事業者は、自分の事業活動で発生した廃棄物について、処理の実態を把握しながら適正処理を確保する義務があります。</a:t>
            </a:r>
          </a:p>
          <a:p>
            <a:r>
              <a:rPr lang="ja-JP" altLang="en-US" dirty="0"/>
              <a:t>　</a:t>
            </a:r>
          </a:p>
          <a:p>
            <a:r>
              <a:rPr lang="ja-JP" altLang="en-US" dirty="0"/>
              <a:t>まず、処理基準と保管基準を守ることが基本です。  </a:t>
            </a:r>
          </a:p>
          <a:p>
            <a:r>
              <a:rPr lang="ja-JP" altLang="en-US" dirty="0"/>
              <a:t>事業場内での保管方法や日常の取り扱いを基準に合うように整えます。</a:t>
            </a:r>
          </a:p>
          <a:p>
            <a:r>
              <a:rPr lang="ja-JP" altLang="en-US" dirty="0"/>
              <a:t>　</a:t>
            </a:r>
          </a:p>
          <a:p>
            <a:r>
              <a:rPr lang="ja-JP" altLang="en-US" dirty="0"/>
              <a:t>次に、処理状況の把握です。  </a:t>
            </a:r>
          </a:p>
          <a:p>
            <a:r>
              <a:rPr lang="ja-JP" altLang="en-US" dirty="0"/>
              <a:t>発生から運搬、中間処理、最終処分までの流れを確認し、必要に応じて現場や記録をチェックします。</a:t>
            </a:r>
          </a:p>
          <a:p>
            <a:r>
              <a:rPr lang="ja-JP" altLang="en-US" dirty="0"/>
              <a:t>　</a:t>
            </a:r>
          </a:p>
          <a:p>
            <a:r>
              <a:rPr lang="ja-JP" altLang="en-US" dirty="0"/>
              <a:t>さらに、委託する場合は、委託内容と相手の許可内容が一致しているかを照合します。  </a:t>
            </a:r>
          </a:p>
          <a:p>
            <a:r>
              <a:rPr lang="ja-JP" altLang="en-US" dirty="0"/>
              <a:t>品目・方法・区域にずれがあると委託基準違反につながります。</a:t>
            </a:r>
          </a:p>
          <a:p>
            <a:r>
              <a:rPr lang="ja-JP" altLang="en-US" dirty="0"/>
              <a:t>　</a:t>
            </a:r>
          </a:p>
          <a:p>
            <a:r>
              <a:rPr lang="ja-JP" altLang="en-US" dirty="0"/>
              <a:t>マニフェストの交付、回収、保存、未着時の追跡も、日常運用として組み込みます。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3</a:t>
            </a:fld>
            <a:endParaRPr kumimoji="1" lang="ja-JP" altLang="en-US"/>
          </a:p>
        </p:txBody>
      </p:sp>
    </p:spTree>
    <p:extLst>
      <p:ext uri="{BB962C8B-B14F-4D97-AF65-F5344CB8AC3E}">
        <p14:creationId xmlns:p14="http://schemas.microsoft.com/office/powerpoint/2010/main" val="3602168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運搬に関する処理基準は、自社で運ぶ場合でも適用されます。  </a:t>
            </a:r>
          </a:p>
          <a:p>
            <a:r>
              <a:rPr lang="ja-JP" altLang="en-US" dirty="0"/>
              <a:t>最低限の基準として、必要事項を記載した書面の携帯、車両標示、飛散・流出・悪臭の防止が求められます。</a:t>
            </a:r>
          </a:p>
          <a:p>
            <a:r>
              <a:rPr lang="ja-JP" altLang="en-US" dirty="0"/>
              <a:t>　</a:t>
            </a:r>
          </a:p>
          <a:p>
            <a:r>
              <a:rPr lang="ja-JP" altLang="en-US" dirty="0"/>
              <a:t>車両には「産業廃棄物収集運搬車」や事業者名の標示を行い、周辺の生活環境への配慮を欠かさないことが必要です。  </a:t>
            </a:r>
          </a:p>
          <a:p>
            <a:r>
              <a:rPr lang="ja-JP" altLang="en-US" dirty="0"/>
              <a:t>基準に適合しない運搬は行わない、という姿勢を徹底します。</a:t>
            </a:r>
          </a:p>
          <a:p>
            <a:r>
              <a:rPr lang="ja-JP" altLang="en-US" dirty="0"/>
              <a:t>　</a:t>
            </a:r>
          </a:p>
          <a:p>
            <a:r>
              <a:rPr lang="ja-JP" altLang="en-US" dirty="0"/>
              <a:t>書面はマニフェストを活用すれば、携帯要件の実務負担を抑えられます。  </a:t>
            </a:r>
          </a:p>
          <a:p>
            <a:r>
              <a:rPr lang="ja-JP" altLang="en-US" dirty="0"/>
              <a:t>運搬の開始前に、必要書類と標示を点検し、基準に合っているかを確認します。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4</a:t>
            </a:fld>
            <a:endParaRPr kumimoji="1" lang="ja-JP" altLang="en-US"/>
          </a:p>
        </p:txBody>
      </p:sp>
    </p:spTree>
    <p:extLst>
      <p:ext uri="{BB962C8B-B14F-4D97-AF65-F5344CB8AC3E}">
        <p14:creationId xmlns:p14="http://schemas.microsoft.com/office/powerpoint/2010/main" val="164036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排出事業者は、廃棄物の処理が最終処分まで適正に行われているかを確認する責任があります。委託していても、この義務は排出事業者に残ります。</a:t>
            </a:r>
          </a:p>
          <a:p>
            <a:r>
              <a:rPr lang="ja-JP" altLang="en-US" dirty="0"/>
              <a:t>　</a:t>
            </a:r>
          </a:p>
          <a:p>
            <a:r>
              <a:rPr lang="ja-JP" altLang="en-US" dirty="0"/>
              <a:t>まず、発生から最終処分までの流れを把握します。必要に応じて現地や記録で処理の実態を確認します。</a:t>
            </a:r>
          </a:p>
          <a:p>
            <a:r>
              <a:rPr lang="ja-JP" altLang="en-US" dirty="0"/>
              <a:t>　</a:t>
            </a:r>
          </a:p>
          <a:p>
            <a:r>
              <a:rPr lang="ja-JP" altLang="en-US" dirty="0"/>
              <a:t>次に、委託内容と相手の許可内容（品目・方法・区域）が一致しているかを照合します。不一致は委託基準違反につながるおそれがあります。</a:t>
            </a:r>
          </a:p>
          <a:p>
            <a:r>
              <a:rPr lang="ja-JP" altLang="en-US" dirty="0"/>
              <a:t>　</a:t>
            </a:r>
          </a:p>
          <a:p>
            <a:r>
              <a:rPr lang="ja-JP" altLang="en-US" dirty="0"/>
              <a:t>必要に応じて、優良認定や公表情報も参考にしながら、日常の点検と記録を運用に組み込みます。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5</a:t>
            </a:fld>
            <a:endParaRPr kumimoji="1" lang="ja-JP" altLang="en-US"/>
          </a:p>
        </p:txBody>
      </p:sp>
    </p:spTree>
    <p:extLst>
      <p:ext uri="{BB962C8B-B14F-4D97-AF65-F5344CB8AC3E}">
        <p14:creationId xmlns:p14="http://schemas.microsoft.com/office/powerpoint/2010/main" val="218570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マニフェストは、廃棄物の処理が最終処分まで適正に進んでいるかを把握するために運用します。交付は引渡しと同時に行います。</a:t>
            </a:r>
          </a:p>
          <a:p>
            <a:r>
              <a:rPr lang="ja-JP" altLang="en-US" dirty="0"/>
              <a:t>　</a:t>
            </a:r>
          </a:p>
          <a:p>
            <a:r>
              <a:rPr lang="en-US" altLang="ja-JP" dirty="0"/>
              <a:t>B2</a:t>
            </a:r>
            <a:r>
              <a:rPr lang="ja-JP" altLang="en-US" dirty="0"/>
              <a:t>・</a:t>
            </a:r>
            <a:r>
              <a:rPr lang="en-US" altLang="ja-JP" dirty="0"/>
              <a:t>D</a:t>
            </a:r>
            <a:r>
              <a:rPr lang="ja-JP" altLang="en-US" dirty="0"/>
              <a:t>・</a:t>
            </a:r>
            <a:r>
              <a:rPr lang="en-US" altLang="ja-JP" dirty="0"/>
              <a:t>E</a:t>
            </a:r>
            <a:r>
              <a:rPr lang="ja-JP" altLang="en-US" dirty="0"/>
              <a:t>票は期限で管理します。未着があればすぐに追跡し、確認結果を記録に残します。</a:t>
            </a:r>
          </a:p>
          <a:p>
            <a:r>
              <a:rPr lang="ja-JP" altLang="en-US" dirty="0"/>
              <a:t>　</a:t>
            </a:r>
          </a:p>
          <a:p>
            <a:r>
              <a:rPr lang="ja-JP" altLang="en-US" dirty="0"/>
              <a:t>返送された伝票は５年間保存します。紙と電子では手順や管理方法が一部異なるため、社内ルールで運用差を整理しておきます。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6</a:t>
            </a:fld>
            <a:endParaRPr kumimoji="1" lang="ja-JP" altLang="en-US"/>
          </a:p>
        </p:txBody>
      </p:sp>
    </p:spTree>
    <p:extLst>
      <p:ext uri="{BB962C8B-B14F-4D97-AF65-F5344CB8AC3E}">
        <p14:creationId xmlns:p14="http://schemas.microsoft.com/office/powerpoint/2010/main" val="1051253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排出事業者の違反は、行政処分と刑事罰の両方の対象になります。委託基準違反、無許可先への委託、マニフェストの不備や虚偽記載などが代表的です。</a:t>
            </a:r>
            <a:endParaRPr lang="en-US" altLang="ja-JP" dirty="0"/>
          </a:p>
          <a:p>
            <a:endParaRPr lang="en-US" altLang="ja-JP" dirty="0"/>
          </a:p>
          <a:p>
            <a:r>
              <a:rPr lang="ja-JP" altLang="en-US" dirty="0"/>
              <a:t>委託基準違反は、内容により罰則が変わってきますが、一番重い違反となる無許可業者に処理を依頼した場合、五年以下の拘禁刑又は</a:t>
            </a:r>
            <a:r>
              <a:rPr lang="en-US" altLang="ja-JP" dirty="0"/>
              <a:t>1,000</a:t>
            </a:r>
            <a:r>
              <a:rPr lang="ja-JP" altLang="en-US" dirty="0"/>
              <a:t>万円以下の罰金を併科となっています。</a:t>
            </a:r>
          </a:p>
          <a:p>
            <a:r>
              <a:rPr lang="ja-JP" altLang="en-US" dirty="0"/>
              <a:t>　</a:t>
            </a:r>
          </a:p>
          <a:p>
            <a:r>
              <a:rPr lang="ja-JP" altLang="en-US" dirty="0"/>
              <a:t>また、両罰規定により法人も処罰の対象になります。</a:t>
            </a:r>
            <a:endParaRPr lang="en-US" altLang="ja-JP" dirty="0"/>
          </a:p>
          <a:p>
            <a:endParaRPr lang="en-US" altLang="ja-JP" dirty="0"/>
          </a:p>
          <a:p>
            <a:r>
              <a:rPr lang="ja-JP" altLang="en-US" dirty="0"/>
              <a:t>命令（改善・措置）や公表が行われると、信用低下や再処理などの追加費用が発生します。</a:t>
            </a:r>
          </a:p>
          <a:p>
            <a:r>
              <a:rPr lang="ja-JP" altLang="en-US" dirty="0"/>
              <a:t>　</a:t>
            </a:r>
          </a:p>
          <a:p>
            <a:r>
              <a:rPr lang="ja-JP" altLang="en-US" dirty="0"/>
              <a:t>日常運用では、委託内容と許可内容の照合、マニフェストの期限管理と未着追跡、記録の整備で未然防止を徹底します。</a:t>
            </a:r>
          </a:p>
          <a:p>
            <a:r>
              <a:rPr lang="ja-JP" altLang="en-US" dirty="0"/>
              <a:t>　</a:t>
            </a:r>
          </a:p>
          <a:p>
            <a:r>
              <a:rPr lang="ja-JP" altLang="en-US" dirty="0"/>
              <a:t>では、次のスライドに進みます。</a:t>
            </a:r>
          </a:p>
          <a:p>
            <a:pPr>
              <a:buFont typeface="Wingdings" panose="05000000000000000000" pitchFamily="2" charset="2"/>
              <a:buNone/>
            </a:pPr>
            <a:endParaRPr lang="en-US" altLang="ja-JP" sz="1200"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7</a:t>
            </a:fld>
            <a:endParaRPr kumimoji="1" lang="ja-JP" altLang="en-US"/>
          </a:p>
        </p:txBody>
      </p:sp>
    </p:spTree>
    <p:extLst>
      <p:ext uri="{BB962C8B-B14F-4D97-AF65-F5344CB8AC3E}">
        <p14:creationId xmlns:p14="http://schemas.microsoft.com/office/powerpoint/2010/main" val="616577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排出事業者に起きやすい違反を、日常点検で未然に防ぎます。まず、委託基準の確認です。許可証の品目・方法・区域が委託内容と一致しているかを、現物で照合します。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マニフェストは引渡しと同時に交付します。</a:t>
            </a:r>
            <a:r>
              <a:rPr lang="en-US" altLang="ja-JP" b="0" i="0" dirty="0">
                <a:effectLst/>
                <a:latin typeface="Segoe UI" panose="020B0502040204020203" pitchFamily="34" charset="0"/>
              </a:rPr>
              <a:t>B2</a:t>
            </a:r>
            <a:r>
              <a:rPr lang="ja-JP" altLang="en-US" b="0" i="0" dirty="0">
                <a:effectLst/>
                <a:latin typeface="Segoe UI" panose="020B0502040204020203" pitchFamily="34" charset="0"/>
              </a:rPr>
              <a:t>・</a:t>
            </a:r>
            <a:r>
              <a:rPr lang="en-US" altLang="ja-JP" b="0" i="0" dirty="0">
                <a:effectLst/>
                <a:latin typeface="Segoe UI" panose="020B0502040204020203" pitchFamily="34" charset="0"/>
              </a:rPr>
              <a:t>D</a:t>
            </a:r>
            <a:r>
              <a:rPr lang="ja-JP" altLang="en-US" b="0" i="0" dirty="0">
                <a:effectLst/>
                <a:latin typeface="Segoe UI" panose="020B0502040204020203" pitchFamily="34" charset="0"/>
              </a:rPr>
              <a:t>・</a:t>
            </a:r>
            <a:r>
              <a:rPr lang="en-US" altLang="ja-JP" b="0" i="0" dirty="0">
                <a:effectLst/>
                <a:latin typeface="Segoe UI" panose="020B0502040204020203" pitchFamily="34" charset="0"/>
              </a:rPr>
              <a:t>E</a:t>
            </a:r>
            <a:r>
              <a:rPr lang="ja-JP" altLang="en-US" b="0" i="0" dirty="0">
                <a:effectLst/>
                <a:latin typeface="Segoe UI" panose="020B0502040204020203" pitchFamily="34" charset="0"/>
              </a:rPr>
              <a:t>票は期限で管理し、未着は直ちに追跡して結果を記録に残します。返送後は５年間保存します。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処理基準では、飛散・流出・悪臭の防止、標示や書面携帯などを点検します。記録は、点検・追跡・是正を定型様式で保存し、再発防止につなげます。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では、次のスライドに進みます。</a:t>
            </a:r>
          </a:p>
          <a:p>
            <a:pPr>
              <a:buFont typeface="Wingdings" panose="05000000000000000000" pitchFamily="2" charset="2"/>
              <a:buNone/>
            </a:pPr>
            <a:endParaRPr lang="en-US" altLang="ja-JP" sz="1200"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8</a:t>
            </a:fld>
            <a:endParaRPr kumimoji="1" lang="ja-JP" altLang="en-US"/>
          </a:p>
        </p:txBody>
      </p:sp>
    </p:spTree>
    <p:extLst>
      <p:ext uri="{BB962C8B-B14F-4D97-AF65-F5344CB8AC3E}">
        <p14:creationId xmlns:p14="http://schemas.microsoft.com/office/powerpoint/2010/main" val="2739746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行政処分には、違反の是正や再発防止策を求める改善命令と、原状回復や再処理など具体的な措置を求める措置命令があります。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委託先で不適正が起きた場合でも、排出事業者に命令が及ぶことがあります。命令内容が公表されると信用低下につながり、原状回復や再処理に係る費用負担も発生します。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日常運用では、委託内容と許可内容の照合、処理状況の確認、マニフェストの期限管理と未着追跡、そして記録の保存を徹底し、命令に至る前に未然防止します。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では、次のスライドに進みます。</a:t>
            </a:r>
          </a:p>
          <a:p>
            <a:pPr>
              <a:buFont typeface="Wingdings" panose="05000000000000000000" pitchFamily="2" charset="2"/>
              <a:buNone/>
            </a:pPr>
            <a:endParaRPr lang="en-US" altLang="ja-JP" sz="1200" dirty="0">
              <a:latin typeface="+mn-ea"/>
              <a:ea typeface="+mn-ea"/>
            </a:endParaRPr>
          </a:p>
        </p:txBody>
      </p:sp>
      <p:sp>
        <p:nvSpPr>
          <p:cNvPr id="4" name="スライド番号プレースホルダー 3"/>
          <p:cNvSpPr>
            <a:spLocks noGrp="1"/>
          </p:cNvSpPr>
          <p:nvPr>
            <p:ph type="sldNum" sz="quarter" idx="10"/>
          </p:nvPr>
        </p:nvSpPr>
        <p:spPr/>
        <p:txBody>
          <a:bodyPr/>
          <a:lstStyle/>
          <a:p>
            <a:fld id="{6C7D544D-210B-4214-BD27-5AFDC4D1E183}" type="slidenum">
              <a:rPr kumimoji="1" lang="ja-JP" altLang="en-US" smtClean="0"/>
              <a:t>9</a:t>
            </a:fld>
            <a:endParaRPr kumimoji="1" lang="ja-JP" altLang="en-US"/>
          </a:p>
        </p:txBody>
      </p:sp>
    </p:spTree>
    <p:extLst>
      <p:ext uri="{BB962C8B-B14F-4D97-AF65-F5344CB8AC3E}">
        <p14:creationId xmlns:p14="http://schemas.microsoft.com/office/powerpoint/2010/main" val="3847493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3692BC-AD6C-4D2E-B11F-8F6EAABB67E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4261338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829A367-C500-459F-827F-1788741290C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435446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83373A8-C9A7-420C-8652-87F5013F715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623163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648264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5F6BB1-62B5-4D70-A80D-BF2BEF32A7FF}"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355720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6F12753-FE6D-4446-8996-FB5C8354125C}"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424274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D60E366-8BE6-4434-9EBF-7CE85DC4A986}"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8" name="フッター プレースホルダー 7"/>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9" name="スライド番号プレースホルダー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642658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45B5D-8797-4175-84CA-073883B6E141}"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5" name="スライド番号プレースホルダー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728905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67EBAF-EAB4-46C9-B58D-A865A0AB0222}"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4" name="スライド番号プレースホルダー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794271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F0497B-4ECF-47C9-A1A0-1357ED0FA018}"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2108140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90356-7536-4A21-ADD8-9316CAD96719}"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6" name="フッター プレースホルダー 5"/>
          <p:cNvSpPr>
            <a:spLocks noGrp="1"/>
          </p:cNvSpPr>
          <p:nvPr>
            <p:ph type="ftr" sz="quarter" idx="11"/>
          </p:nvPr>
        </p:nvSpPr>
        <p:spPr>
          <a:xfrm>
            <a:off x="6644952" y="6597352"/>
            <a:ext cx="249904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7" name="スライド番号プレースホルダー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1856870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C6C53BC-876F-4D48-9463-6CEB051ACEC4}" type="datetime1">
              <a:rPr kumimoji="1" lang="ja-JP" altLang="en-US" sz="1200" b="0" i="0" u="none" strike="noStrike" kern="1200" cap="none" spc="0" normalizeH="0" baseline="0" noProof="0" smtClean="0">
                <a:ln>
                  <a:noFill/>
                </a:ln>
                <a:solidFill>
                  <a:prstClr val="black">
                    <a:tint val="75000"/>
                  </a:prstClr>
                </a:solidFill>
                <a:effectLst/>
                <a:uLnTx/>
                <a:uFillTx/>
                <a:latin typeface="メイリオ"/>
                <a:ea typeface="メイリオ"/>
                <a:cs typeface="+mn-cs"/>
              </a:rPr>
              <a:pPr marL="0" marR="0" lvl="0" indent="0" algn="l" defTabSz="914400" rtl="0" eaLnBrk="1" fontAlgn="auto" latinLnBrk="0" hangingPunct="1">
                <a:lnSpc>
                  <a:spcPct val="100000"/>
                </a:lnSpc>
                <a:spcBef>
                  <a:spcPts val="0"/>
                </a:spcBef>
                <a:spcAft>
                  <a:spcPts val="0"/>
                </a:spcAft>
                <a:buClrTx/>
                <a:buSzTx/>
                <a:buFontTx/>
                <a:buNone/>
                <a:tabLst/>
                <a:defRPr/>
              </a:pPr>
              <a:t>2026/3/17</a:t>
            </a:fld>
            <a:endParaRPr kumimoji="1" lang="ja-JP" altLang="en-US" sz="1200" b="0" i="0" u="none" strike="noStrike" kern="1200" cap="none" spc="0" normalizeH="0" baseline="0" noProof="0">
              <a:ln>
                <a:noFill/>
              </a:ln>
              <a:solidFill>
                <a:prstClr val="black">
                  <a:tint val="75000"/>
                </a:prstClr>
              </a:solidFill>
              <a:effectLst/>
              <a:uLnTx/>
              <a:uFillTx/>
              <a:latin typeface="メイリオ"/>
              <a:ea typeface="メイリオ"/>
              <a:cs typeface="+mn-cs"/>
            </a:endParaRPr>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sysClr val="windowText" lastClr="000000"/>
                </a:solidFill>
                <a:effectLst/>
                <a:uLnTx/>
                <a:uFillTx/>
                <a:latin typeface="メイリオ"/>
                <a:ea typeface="メイリオ"/>
                <a:cs typeface="+mn-cs"/>
              </a:rPr>
              <a:t>作成　：　環境部 廃棄物対策課</a:t>
            </a:r>
            <a:endParaRPr kumimoji="1" lang="ja-JP" altLang="en-US" sz="1200" b="0" i="0" u="none" strike="noStrike" kern="1200" cap="none" spc="0" normalizeH="0" baseline="0" noProof="0" dirty="0">
              <a:ln>
                <a:noFill/>
              </a:ln>
              <a:solidFill>
                <a:sysClr val="windowText" lastClr="000000"/>
              </a:solidFill>
              <a:effectLst/>
              <a:uLnTx/>
              <a:uFillTx/>
              <a:latin typeface="メイリオ"/>
              <a:ea typeface="メイリオ"/>
              <a:cs typeface="+mn-cs"/>
            </a:endParaRPr>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19F71B2-C08B-4251-8631-B17A6B7397F4}" type="slidenum">
              <a:rPr kumimoji="1" lang="ja-JP" altLang="en-US" sz="1200" b="0" i="0" u="none" strike="noStrike" kern="1200" cap="none" spc="0" normalizeH="0" baseline="0" noProof="0" smtClean="0">
                <a:ln>
                  <a:noFill/>
                </a:ln>
                <a:solidFill>
                  <a:sysClr val="windowText" lastClr="000000"/>
                </a:solidFill>
                <a:effectLst/>
                <a:uLnTx/>
                <a:uFillTx/>
                <a:latin typeface="メイリオ"/>
                <a:ea typeface="メイリオ"/>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sysClr val="windowText" lastClr="000000"/>
              </a:solidFill>
              <a:effectLst/>
              <a:uLnTx/>
              <a:uFillTx/>
              <a:latin typeface="メイリオ"/>
              <a:ea typeface="メイリオ"/>
              <a:cs typeface="+mn-cs"/>
            </a:endParaRPr>
          </a:p>
        </p:txBody>
      </p:sp>
    </p:spTree>
    <p:extLst>
      <p:ext uri="{BB962C8B-B14F-4D97-AF65-F5344CB8AC3E}">
        <p14:creationId xmlns:p14="http://schemas.microsoft.com/office/powerpoint/2010/main" val="788354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0" y="4221088"/>
            <a:ext cx="9144000" cy="1752600"/>
          </a:xfrm>
        </p:spPr>
        <p:txBody>
          <a:bodyPr>
            <a:normAutofit/>
          </a:bodyPr>
          <a:lstStyle/>
          <a:p>
            <a:r>
              <a:rPr kumimoji="1" lang="en-US" altLang="ja-JP" dirty="0"/>
              <a:t>Part </a:t>
            </a:r>
            <a:r>
              <a:rPr lang="ja-JP" altLang="en-US" dirty="0"/>
              <a:t>５　排出事業者の責任と罰則</a:t>
            </a:r>
            <a:endParaRPr kumimoji="1" lang="ja-JP" altLang="en-US"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9690A34A-27B0-00FE-D7BB-00AD170F9F69}"/>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罰則を避ける実務の要点</a:t>
            </a:r>
          </a:p>
        </p:txBody>
      </p:sp>
      <p:sp>
        <p:nvSpPr>
          <p:cNvPr id="3" name="コンテンツ プレースホルダー 2"/>
          <p:cNvSpPr>
            <a:spLocks noGrp="1"/>
          </p:cNvSpPr>
          <p:nvPr>
            <p:ph idx="1"/>
          </p:nvPr>
        </p:nvSpPr>
        <p:spPr>
          <a:xfrm>
            <a:off x="457200" y="1417638"/>
            <a:ext cx="8686800" cy="4708525"/>
          </a:xfrm>
        </p:spPr>
        <p:txBody>
          <a:bodyPr>
            <a:noAutofit/>
          </a:bodyPr>
          <a:lstStyle/>
          <a:p>
            <a:pPr marL="0" indent="0">
              <a:lnSpc>
                <a:spcPts val="3400"/>
              </a:lnSpc>
              <a:spcBef>
                <a:spcPts val="0"/>
              </a:spcBef>
              <a:buNone/>
            </a:pPr>
            <a:r>
              <a:rPr lang="ja-JP" altLang="en-US" sz="3000" dirty="0"/>
              <a:t>　日常運用で違反の芽を早期に摘みます。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許可照合の徹底</a:t>
            </a:r>
            <a:r>
              <a:rPr lang="ja-JP" altLang="en-US" sz="3000" spc="-150" dirty="0"/>
              <a:t>： </a:t>
            </a:r>
            <a:r>
              <a:rPr lang="ja-JP" altLang="en-US" sz="3000" dirty="0"/>
              <a:t>品目・方法・区域の一致を確認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マニフェストの期限管理</a:t>
            </a:r>
            <a:r>
              <a:rPr lang="ja-JP" altLang="en-US" sz="3000" spc="-150" dirty="0"/>
              <a:t>：</a:t>
            </a:r>
            <a:r>
              <a:rPr lang="ja-JP" altLang="en-US" sz="3000" dirty="0"/>
              <a:t>未着は追跡し、結果を記録</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処理状況の確認</a:t>
            </a:r>
            <a:r>
              <a:rPr lang="ja-JP" altLang="en-US" sz="3000" spc="-150" dirty="0"/>
              <a:t>： </a:t>
            </a:r>
            <a:r>
              <a:rPr lang="ja-JP" altLang="en-US" sz="3000" dirty="0"/>
              <a:t>発生</a:t>
            </a:r>
            <a:r>
              <a:rPr lang="en-US" altLang="ja-JP" sz="3000" dirty="0"/>
              <a:t>〜</a:t>
            </a:r>
            <a:r>
              <a:rPr lang="ja-JP" altLang="en-US" sz="3000" dirty="0"/>
              <a:t>最終処分までの実態把握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記録の整備</a:t>
            </a:r>
            <a:r>
              <a:rPr lang="ja-JP" altLang="en-US" sz="3000" spc="-150" dirty="0"/>
              <a:t>：</a:t>
            </a:r>
            <a:r>
              <a:rPr lang="ja-JP" altLang="en-US" sz="3000" dirty="0"/>
              <a:t>点検・追跡・是正を定型で保存</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疑義は事前相談</a:t>
            </a:r>
            <a:r>
              <a:rPr lang="ja-JP" altLang="en-US" sz="3000" spc="-150" dirty="0"/>
              <a:t>：</a:t>
            </a:r>
            <a:r>
              <a:rPr lang="ja-JP" altLang="en-US" sz="3000" dirty="0"/>
              <a:t>所管へ早めに照会</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10</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137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539552" y="332656"/>
            <a:ext cx="8568952" cy="5832648"/>
          </a:xfrm>
        </p:spPr>
        <p:txBody>
          <a:bodyPr>
            <a:noAutofit/>
          </a:bodyPr>
          <a:lstStyle/>
          <a:p>
            <a:pPr marL="0" indent="0" algn="ctr">
              <a:buNone/>
            </a:pPr>
            <a:r>
              <a:rPr lang="ja-JP" altLang="en-US" dirty="0"/>
              <a:t>第５回のまとめ</a:t>
            </a:r>
            <a:endParaRPr kumimoji="1" lang="en-US" altLang="ja-JP" dirty="0"/>
          </a:p>
          <a:p>
            <a:pPr marL="0" indent="0">
              <a:buNone/>
            </a:pPr>
            <a:r>
              <a:rPr lang="ja-JP" altLang="en-US" dirty="0"/>
              <a:t>　日常運用で違反の芽を早期に摘みます。</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許可照合（</a:t>
            </a:r>
            <a:r>
              <a:rPr lang="ja-JP" altLang="en-US" dirty="0"/>
              <a:t>品目・方法・区域の一致）</a:t>
            </a:r>
            <a:endParaRPr lang="en-US" altLang="ja-JP" dirty="0"/>
          </a:p>
          <a:p>
            <a:pPr marL="0" indent="0">
              <a:buNone/>
            </a:pPr>
            <a:r>
              <a:rPr lang="ja-JP" altLang="en-US" dirty="0"/>
              <a:t>・</a:t>
            </a:r>
            <a:r>
              <a:rPr lang="ja-JP" altLang="en-US" dirty="0">
                <a:solidFill>
                  <a:srgbClr val="FF0000"/>
                </a:solidFill>
              </a:rPr>
              <a:t>マニフェスト</a:t>
            </a:r>
            <a:r>
              <a:rPr lang="ja-JP" altLang="en-US" dirty="0"/>
              <a:t>（同時交付・未着追跡・５年保存）</a:t>
            </a:r>
            <a:endParaRPr lang="en-US" altLang="ja-JP" dirty="0"/>
          </a:p>
          <a:p>
            <a:pPr marL="0" indent="0">
              <a:buNone/>
            </a:pPr>
            <a:r>
              <a:rPr lang="ja-JP" altLang="en-US" dirty="0"/>
              <a:t>・</a:t>
            </a:r>
            <a:r>
              <a:rPr lang="ja-JP" altLang="en-US" dirty="0">
                <a:solidFill>
                  <a:srgbClr val="FF0000"/>
                </a:solidFill>
              </a:rPr>
              <a:t>処理状況把握</a:t>
            </a:r>
            <a:r>
              <a:rPr lang="ja-JP" altLang="en-US" dirty="0"/>
              <a:t>（発生</a:t>
            </a:r>
            <a:r>
              <a:rPr lang="en-US" altLang="ja-JP" dirty="0"/>
              <a:t>〜</a:t>
            </a:r>
            <a:r>
              <a:rPr lang="ja-JP" altLang="en-US" dirty="0"/>
              <a:t>最終処分）</a:t>
            </a:r>
            <a:endParaRPr lang="en-US" altLang="ja-JP" dirty="0"/>
          </a:p>
          <a:p>
            <a:pPr marL="0" indent="0">
              <a:buNone/>
            </a:pPr>
            <a:r>
              <a:rPr lang="ja-JP" altLang="en-US" dirty="0"/>
              <a:t>・</a:t>
            </a:r>
            <a:r>
              <a:rPr lang="ja-JP" altLang="en-US" dirty="0">
                <a:solidFill>
                  <a:srgbClr val="FF0000"/>
                </a:solidFill>
              </a:rPr>
              <a:t>記録整備</a:t>
            </a:r>
            <a:r>
              <a:rPr lang="ja-JP" altLang="en-US" dirty="0"/>
              <a:t>（点検・追跡・是正の保存）</a:t>
            </a:r>
            <a:endParaRPr lang="en-US" altLang="ja-JP" dirty="0"/>
          </a:p>
          <a:p>
            <a:pPr marL="0" indent="0">
              <a:buNone/>
            </a:pPr>
            <a:r>
              <a:rPr lang="ja-JP" altLang="en-US" dirty="0"/>
              <a:t>・</a:t>
            </a:r>
            <a:r>
              <a:rPr lang="ja-JP" altLang="en-US" dirty="0">
                <a:solidFill>
                  <a:srgbClr val="FF0000"/>
                </a:solidFill>
              </a:rPr>
              <a:t>早期相談</a:t>
            </a:r>
            <a:r>
              <a:rPr lang="ja-JP" altLang="en-US" dirty="0"/>
              <a:t>（疑義は所管へ）</a:t>
            </a:r>
            <a:endParaRPr kumimoji="1" lang="ja-JP" altLang="en-US"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60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排出事業者の責務</a:t>
            </a:r>
          </a:p>
        </p:txBody>
      </p:sp>
      <p:sp>
        <p:nvSpPr>
          <p:cNvPr id="3" name="コンテンツ プレースホルダー 2"/>
          <p:cNvSpPr>
            <a:spLocks noGrp="1"/>
          </p:cNvSpPr>
          <p:nvPr>
            <p:ph idx="1"/>
          </p:nvPr>
        </p:nvSpPr>
        <p:spPr>
          <a:xfrm>
            <a:off x="251520" y="1656111"/>
            <a:ext cx="8892480" cy="4354636"/>
          </a:xfrm>
        </p:spPr>
        <p:txBody>
          <a:bodyPr>
            <a:noAutofit/>
          </a:bodyPr>
          <a:lstStyle/>
          <a:p>
            <a:pPr marL="0" indent="0">
              <a:lnSpc>
                <a:spcPts val="3400"/>
              </a:lnSpc>
              <a:spcBef>
                <a:spcPts val="0"/>
              </a:spcBef>
              <a:buNone/>
            </a:pPr>
            <a:r>
              <a:rPr lang="ja-JP" altLang="en-US" sz="3000" dirty="0"/>
              <a:t>　事業者は</a:t>
            </a:r>
            <a:r>
              <a:rPr lang="ja-JP" altLang="en-US" sz="3000" dirty="0">
                <a:solidFill>
                  <a:srgbClr val="FF0000"/>
                </a:solidFill>
              </a:rPr>
              <a:t>自らの責任</a:t>
            </a:r>
            <a:r>
              <a:rPr lang="ja-JP" altLang="en-US" sz="3000" dirty="0"/>
              <a:t>で適正に処理します（法第３条）。何を守るのかを整理します。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処理基準の遵守</a:t>
            </a:r>
            <a:r>
              <a:rPr lang="ja-JP" altLang="en-US" sz="3000" spc="-150" dirty="0"/>
              <a:t>： </a:t>
            </a:r>
            <a:r>
              <a:rPr lang="ja-JP" altLang="en-US" sz="3000" dirty="0"/>
              <a:t>運搬・処分を適正に実施</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保管基準の遵守</a:t>
            </a:r>
            <a:r>
              <a:rPr lang="ja-JP" altLang="en-US" sz="3000" spc="-150" dirty="0"/>
              <a:t>： </a:t>
            </a:r>
            <a:r>
              <a:rPr lang="ja-JP" altLang="en-US" sz="3000" dirty="0"/>
              <a:t>飛散・流出・悪臭の防止</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処理状況の把握</a:t>
            </a:r>
            <a:r>
              <a:rPr lang="ja-JP" altLang="en-US" sz="3000" spc="-150" dirty="0"/>
              <a:t>： </a:t>
            </a:r>
            <a:r>
              <a:rPr lang="ja-JP" altLang="en-US" sz="3000" dirty="0"/>
              <a:t>発生</a:t>
            </a:r>
            <a:r>
              <a:rPr lang="en-US" altLang="ja-JP" sz="3000" dirty="0"/>
              <a:t>〜</a:t>
            </a:r>
            <a:r>
              <a:rPr lang="ja-JP" altLang="en-US" sz="3000" dirty="0"/>
              <a:t>最終処分まで確認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委託基準の遵守</a:t>
            </a:r>
            <a:r>
              <a:rPr lang="ja-JP" altLang="en-US" sz="3000" spc="-150" dirty="0"/>
              <a:t>： </a:t>
            </a:r>
            <a:r>
              <a:rPr lang="ja-JP" altLang="en-US" sz="3000" dirty="0"/>
              <a:t>許可・契約の一致を確認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管理票の適正運用</a:t>
            </a:r>
            <a:r>
              <a:rPr lang="ja-JP" altLang="en-US" sz="3000" spc="-150" dirty="0"/>
              <a:t>： </a:t>
            </a:r>
            <a:r>
              <a:rPr lang="ja-JP" altLang="en-US" sz="3000" dirty="0"/>
              <a:t>交付・回収・保存</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651304" cy="1143000"/>
          </a:xfrm>
        </p:spPr>
        <p:txBody>
          <a:bodyPr>
            <a:normAutofit/>
          </a:bodyPr>
          <a:lstStyle/>
          <a:p>
            <a:r>
              <a:rPr kumimoji="1" lang="ja-JP" altLang="en-US" b="1" dirty="0"/>
              <a:t>排出事業者の主な責務の中身</a:t>
            </a:r>
          </a:p>
        </p:txBody>
      </p:sp>
      <p:sp>
        <p:nvSpPr>
          <p:cNvPr id="3" name="コンテンツ プレースホルダー 2"/>
          <p:cNvSpPr>
            <a:spLocks noGrp="1"/>
          </p:cNvSpPr>
          <p:nvPr>
            <p:ph idx="1"/>
          </p:nvPr>
        </p:nvSpPr>
        <p:spPr>
          <a:xfrm>
            <a:off x="251520" y="1656111"/>
            <a:ext cx="8892480" cy="4437184"/>
          </a:xfrm>
        </p:spPr>
        <p:txBody>
          <a:bodyPr>
            <a:noAutofit/>
          </a:bodyPr>
          <a:lstStyle/>
          <a:p>
            <a:pPr marL="0" indent="0">
              <a:lnSpc>
                <a:spcPts val="3400"/>
              </a:lnSpc>
              <a:spcBef>
                <a:spcPts val="0"/>
              </a:spcBef>
              <a:buNone/>
            </a:pPr>
            <a:r>
              <a:rPr lang="ja-JP" altLang="en-US" sz="3000" dirty="0"/>
              <a:t>　排出事業者は、処理の実態を確認し、適正処理を確保する義務を負う。</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処理基準の遵守</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保管基準の遵守</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処理状況の把握（発生</a:t>
            </a:r>
            <a:r>
              <a:rPr lang="en-US" altLang="ja-JP" sz="3000" dirty="0">
                <a:solidFill>
                  <a:srgbClr val="FF0000"/>
                </a:solidFill>
              </a:rPr>
              <a:t>〜</a:t>
            </a:r>
            <a:r>
              <a:rPr lang="ja-JP" altLang="en-US" sz="3000" dirty="0">
                <a:solidFill>
                  <a:srgbClr val="FF0000"/>
                </a:solidFill>
              </a:rPr>
              <a:t>最終処分）</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委託内容と許可内容の照合</a:t>
            </a:r>
            <a:endParaRPr lang="en-US" altLang="ja-JP" sz="3000" dirty="0">
              <a:solidFill>
                <a:srgbClr val="FF0000"/>
              </a:solidFill>
            </a:endParaRPr>
          </a:p>
          <a:p>
            <a:pPr marL="0" indent="0">
              <a:lnSpc>
                <a:spcPts val="3400"/>
              </a:lnSpc>
              <a:spcBef>
                <a:spcPts val="0"/>
              </a:spcBef>
              <a:buNone/>
            </a:pPr>
            <a:r>
              <a:rPr lang="ja-JP" altLang="en-US" sz="3000" dirty="0"/>
              <a:t>・マニフェストの適切な運用</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685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274638"/>
            <a:ext cx="8604448" cy="1143000"/>
          </a:xfrm>
        </p:spPr>
        <p:txBody>
          <a:bodyPr>
            <a:normAutofit/>
          </a:bodyPr>
          <a:lstStyle/>
          <a:p>
            <a:r>
              <a:rPr lang="ja-JP" altLang="en-US" sz="3600" b="1" dirty="0"/>
              <a:t>処理基準の遵守（運搬の要点）</a:t>
            </a:r>
            <a:endParaRPr kumimoji="1" lang="ja-JP" altLang="en-US" sz="3600" b="1" dirty="0"/>
          </a:p>
        </p:txBody>
      </p:sp>
      <p:sp>
        <p:nvSpPr>
          <p:cNvPr id="3" name="コンテンツ プレースホルダー 2"/>
          <p:cNvSpPr>
            <a:spLocks noGrp="1"/>
          </p:cNvSpPr>
          <p:nvPr>
            <p:ph idx="1"/>
          </p:nvPr>
        </p:nvSpPr>
        <p:spPr>
          <a:xfrm>
            <a:off x="251520" y="1656111"/>
            <a:ext cx="8892480" cy="4653208"/>
          </a:xfrm>
        </p:spPr>
        <p:txBody>
          <a:bodyPr>
            <a:noAutofit/>
          </a:bodyPr>
          <a:lstStyle/>
          <a:p>
            <a:pPr marL="0" indent="0">
              <a:lnSpc>
                <a:spcPts val="3400"/>
              </a:lnSpc>
              <a:spcBef>
                <a:spcPts val="0"/>
              </a:spcBef>
              <a:buNone/>
            </a:pPr>
            <a:r>
              <a:rPr lang="ja-JP" altLang="en-US" sz="3000" dirty="0"/>
              <a:t>　自社運搬でも最低限の処理基準がある。</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必要事項を記載した書面を携帯</a:t>
            </a:r>
            <a:r>
              <a:rPr lang="ja-JP" altLang="en-US" sz="3000" dirty="0"/>
              <a:t>（マニフェストの活用可）</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車両の標示</a:t>
            </a:r>
            <a:r>
              <a:rPr lang="ja-JP" altLang="en-US" sz="3000" dirty="0"/>
              <a:t>（産業廃棄物収集運搬車／事業者名）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飛散・流出・悪臭の防止と生活環境への配慮</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基準に合わない運搬は禁止</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基準は法令で定める必須条件</a:t>
            </a:r>
            <a:endParaRPr lang="en-US" altLang="ja-JP" sz="3000" dirty="0">
              <a:solidFill>
                <a:srgbClr val="FF0000"/>
              </a:solidFill>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294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435280" cy="1143000"/>
          </a:xfrm>
        </p:spPr>
        <p:txBody>
          <a:bodyPr>
            <a:noAutofit/>
          </a:bodyPr>
          <a:lstStyle/>
          <a:p>
            <a:r>
              <a:rPr lang="ja-JP" altLang="en-US" b="1" spc="300" dirty="0"/>
              <a:t>処理状況の確認</a:t>
            </a:r>
            <a:endParaRPr lang="en-US" altLang="ja-JP" b="1" spc="300" dirty="0"/>
          </a:p>
        </p:txBody>
      </p:sp>
      <p:sp>
        <p:nvSpPr>
          <p:cNvPr id="3" name="コンテンツ プレースホルダー 2"/>
          <p:cNvSpPr>
            <a:spLocks noGrp="1"/>
          </p:cNvSpPr>
          <p:nvPr>
            <p:ph idx="1"/>
          </p:nvPr>
        </p:nvSpPr>
        <p:spPr>
          <a:xfrm>
            <a:off x="323528" y="1484115"/>
            <a:ext cx="8820472" cy="4825205"/>
          </a:xfrm>
        </p:spPr>
        <p:txBody>
          <a:bodyPr>
            <a:normAutofit/>
          </a:bodyPr>
          <a:lstStyle/>
          <a:p>
            <a:pPr marL="0" indent="0">
              <a:lnSpc>
                <a:spcPts val="3400"/>
              </a:lnSpc>
              <a:spcBef>
                <a:spcPts val="0"/>
              </a:spcBef>
              <a:buNone/>
            </a:pPr>
            <a:r>
              <a:rPr lang="ja-JP" altLang="en-US" sz="3000" dirty="0"/>
              <a:t>　処理の進捗と完了を把握します。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発生</a:t>
            </a:r>
            <a:r>
              <a:rPr lang="en-US" altLang="ja-JP" sz="3000" dirty="0">
                <a:solidFill>
                  <a:srgbClr val="FF0000"/>
                </a:solidFill>
              </a:rPr>
              <a:t>〜</a:t>
            </a:r>
            <a:r>
              <a:rPr lang="ja-JP" altLang="en-US" sz="3000" dirty="0">
                <a:solidFill>
                  <a:srgbClr val="FF0000"/>
                </a:solidFill>
              </a:rPr>
              <a:t>最終処分までの流れを把握</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現地・記録で実態を</a:t>
            </a:r>
            <a:r>
              <a:rPr lang="ja-JP" altLang="en-US" sz="3000" dirty="0"/>
              <a:t>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委託内容と許可内容</a:t>
            </a:r>
            <a:r>
              <a:rPr lang="ja-JP" altLang="en-US" sz="3000" spc="-150" dirty="0"/>
              <a:t>（品目・方法・区域）</a:t>
            </a:r>
            <a:r>
              <a:rPr lang="ja-JP" altLang="en-US" sz="3000" dirty="0"/>
              <a:t>を照合</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優良認定・公表情報</a:t>
            </a:r>
            <a:r>
              <a:rPr lang="ja-JP" altLang="en-US" sz="3000" dirty="0"/>
              <a:t>を必要に応じて活用</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622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マニフェストの役割と運用</a:t>
            </a:r>
            <a:endParaRPr kumimoji="1" lang="ja-JP" altLang="en-US" b="1" dirty="0"/>
          </a:p>
        </p:txBody>
      </p:sp>
      <p:sp>
        <p:nvSpPr>
          <p:cNvPr id="3" name="コンテンツ プレースホルダー 2"/>
          <p:cNvSpPr>
            <a:spLocks noGrp="1"/>
          </p:cNvSpPr>
          <p:nvPr>
            <p:ph idx="1"/>
          </p:nvPr>
        </p:nvSpPr>
        <p:spPr>
          <a:xfrm>
            <a:off x="457200" y="1656112"/>
            <a:ext cx="8686800" cy="4653208"/>
          </a:xfrm>
        </p:spPr>
        <p:txBody>
          <a:bodyPr>
            <a:noAutofit/>
          </a:bodyPr>
          <a:lstStyle/>
          <a:p>
            <a:pPr marL="0" indent="0">
              <a:lnSpc>
                <a:spcPts val="3400"/>
              </a:lnSpc>
              <a:spcBef>
                <a:spcPts val="0"/>
              </a:spcBef>
              <a:buNone/>
            </a:pPr>
            <a:r>
              <a:rPr lang="ja-JP" altLang="en-US" sz="3000" dirty="0"/>
              <a:t>　マニフェストは、処理の進捗と完了を把握するために運用します。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交付は引渡しと同時</a:t>
            </a:r>
            <a:endParaRPr lang="en-US" altLang="ja-JP" sz="3000" dirty="0">
              <a:solidFill>
                <a:srgbClr val="FF0000"/>
              </a:solidFill>
            </a:endParaRPr>
          </a:p>
          <a:p>
            <a:pPr marL="0" indent="0">
              <a:lnSpc>
                <a:spcPts val="3400"/>
              </a:lnSpc>
              <a:spcBef>
                <a:spcPts val="0"/>
              </a:spcBef>
              <a:buNone/>
            </a:pPr>
            <a:r>
              <a:rPr lang="ja-JP" altLang="en-US" sz="3000" dirty="0"/>
              <a:t>・</a:t>
            </a:r>
            <a:r>
              <a:rPr lang="en-US" altLang="ja-JP" sz="3000" dirty="0">
                <a:solidFill>
                  <a:srgbClr val="FF0000"/>
                </a:solidFill>
              </a:rPr>
              <a:t>B2</a:t>
            </a:r>
            <a:r>
              <a:rPr lang="ja-JP" altLang="en-US" sz="3000" dirty="0">
                <a:solidFill>
                  <a:srgbClr val="FF0000"/>
                </a:solidFill>
              </a:rPr>
              <a:t>／</a:t>
            </a:r>
            <a:r>
              <a:rPr lang="en-US" altLang="ja-JP" sz="3000" dirty="0">
                <a:solidFill>
                  <a:srgbClr val="FF0000"/>
                </a:solidFill>
              </a:rPr>
              <a:t>D</a:t>
            </a:r>
            <a:r>
              <a:rPr lang="ja-JP" altLang="en-US" sz="3000" dirty="0">
                <a:solidFill>
                  <a:srgbClr val="FF0000"/>
                </a:solidFill>
              </a:rPr>
              <a:t>／</a:t>
            </a:r>
            <a:r>
              <a:rPr lang="en-US" altLang="ja-JP" sz="3000" dirty="0">
                <a:solidFill>
                  <a:srgbClr val="FF0000"/>
                </a:solidFill>
              </a:rPr>
              <a:t>E</a:t>
            </a:r>
            <a:r>
              <a:rPr lang="ja-JP" altLang="en-US" sz="3000" dirty="0">
                <a:solidFill>
                  <a:srgbClr val="FF0000"/>
                </a:solidFill>
              </a:rPr>
              <a:t>票の未着は期限管理</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未着は追跡し、結果を記録</a:t>
            </a:r>
            <a:endParaRPr lang="en-US" altLang="ja-JP" sz="3000" dirty="0">
              <a:solidFill>
                <a:srgbClr val="FF0000"/>
              </a:solidFill>
            </a:endParaRPr>
          </a:p>
          <a:p>
            <a:pPr marL="0" indent="0">
              <a:lnSpc>
                <a:spcPts val="3400"/>
              </a:lnSpc>
              <a:spcBef>
                <a:spcPts val="0"/>
              </a:spcBef>
              <a:buNone/>
            </a:pPr>
            <a:r>
              <a:rPr lang="ja-JP" altLang="en-US" sz="3000" dirty="0"/>
              <a:t>・</a:t>
            </a:r>
            <a:r>
              <a:rPr lang="ja-JP" altLang="en-US" sz="3000" dirty="0">
                <a:solidFill>
                  <a:srgbClr val="FF0000"/>
                </a:solidFill>
              </a:rPr>
              <a:t>返送後は５年間保存</a:t>
            </a:r>
            <a:endParaRPr lang="en-US" altLang="ja-JP" sz="3000" dirty="0">
              <a:solidFill>
                <a:srgbClr val="FF0000"/>
              </a:solidFill>
            </a:endParaRPr>
          </a:p>
          <a:p>
            <a:pPr marL="0" indent="0">
              <a:lnSpc>
                <a:spcPts val="3400"/>
              </a:lnSpc>
              <a:spcBef>
                <a:spcPts val="0"/>
              </a:spcBef>
              <a:buNone/>
            </a:pPr>
            <a:r>
              <a:rPr lang="ja-JP" altLang="en-US" sz="3000" dirty="0"/>
              <a:t>・紙／電子の運用差を把握</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313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651304" cy="1143000"/>
          </a:xfrm>
        </p:spPr>
        <p:txBody>
          <a:bodyPr>
            <a:normAutofit/>
          </a:bodyPr>
          <a:lstStyle/>
          <a:p>
            <a:r>
              <a:rPr lang="ja-JP" altLang="en-US" b="1" spc="-300" dirty="0"/>
              <a:t>主な罰則とリスク（排出事業者）</a:t>
            </a:r>
            <a:endParaRPr kumimoji="1" lang="ja-JP" altLang="en-US" b="1" spc="-300" dirty="0"/>
          </a:p>
        </p:txBody>
      </p:sp>
      <p:sp>
        <p:nvSpPr>
          <p:cNvPr id="3" name="コンテンツ プレースホルダー 2"/>
          <p:cNvSpPr>
            <a:spLocks noGrp="1"/>
          </p:cNvSpPr>
          <p:nvPr>
            <p:ph idx="1"/>
          </p:nvPr>
        </p:nvSpPr>
        <p:spPr>
          <a:xfrm>
            <a:off x="251520" y="1656110"/>
            <a:ext cx="8892480" cy="4653209"/>
          </a:xfrm>
        </p:spPr>
        <p:txBody>
          <a:bodyPr>
            <a:noAutofit/>
          </a:bodyPr>
          <a:lstStyle/>
          <a:p>
            <a:pPr marL="0" indent="0">
              <a:lnSpc>
                <a:spcPts val="3400"/>
              </a:lnSpc>
              <a:spcBef>
                <a:spcPts val="0"/>
              </a:spcBef>
              <a:buNone/>
            </a:pPr>
            <a:r>
              <a:rPr lang="ja-JP" altLang="en-US" sz="3000" dirty="0"/>
              <a:t>　違反は行政処分と刑事罰の対象になります。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委託基準違反</a:t>
            </a:r>
            <a:r>
              <a:rPr lang="ja-JP" altLang="en-US" sz="3000" dirty="0"/>
              <a:t>は行政処分・刑事罰の対象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無許可先への委託</a:t>
            </a:r>
            <a:r>
              <a:rPr lang="ja-JP" altLang="en-US" sz="3000" dirty="0"/>
              <a:t>は重い違反</a:t>
            </a:r>
            <a:endParaRPr lang="en-US" altLang="ja-JP" sz="3000" dirty="0"/>
          </a:p>
          <a:p>
            <a:pPr marL="0" indent="0">
              <a:lnSpc>
                <a:spcPts val="3400"/>
              </a:lnSpc>
              <a:spcBef>
                <a:spcPts val="0"/>
              </a:spcBef>
              <a:buNone/>
            </a:pPr>
            <a:r>
              <a:rPr lang="ja-JP" altLang="en-US" sz="3000" dirty="0"/>
              <a:t>　　五年以下の拘禁刑／千万円以下の罰金</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マニフェスト不備（不交付・未回収・虚偽）</a:t>
            </a:r>
            <a:r>
              <a:rPr lang="ja-JP" altLang="en-US" sz="3000" dirty="0"/>
              <a:t>も罰則対象</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両罰規定</a:t>
            </a:r>
            <a:r>
              <a:rPr lang="ja-JP" altLang="en-US" sz="3000" dirty="0"/>
              <a:t>により法人も処罰</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命令（改善・措置）や公表</a:t>
            </a:r>
            <a:r>
              <a:rPr lang="ja-JP" altLang="en-US" sz="3000" dirty="0"/>
              <a:t>で信用リスク・追加費用が発生</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5627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651304" cy="1143000"/>
          </a:xfrm>
        </p:spPr>
        <p:txBody>
          <a:bodyPr>
            <a:normAutofit/>
          </a:bodyPr>
          <a:lstStyle/>
          <a:p>
            <a:r>
              <a:rPr lang="ja-JP" altLang="en-US" b="1" spc="-300" dirty="0"/>
              <a:t>違反類型と実務対応（未然防止）</a:t>
            </a:r>
            <a:endParaRPr kumimoji="1" lang="ja-JP" altLang="en-US" b="1" spc="-300" dirty="0"/>
          </a:p>
        </p:txBody>
      </p:sp>
      <p:sp>
        <p:nvSpPr>
          <p:cNvPr id="3" name="コンテンツ プレースホルダー 2"/>
          <p:cNvSpPr>
            <a:spLocks noGrp="1"/>
          </p:cNvSpPr>
          <p:nvPr>
            <p:ph idx="1"/>
          </p:nvPr>
        </p:nvSpPr>
        <p:spPr>
          <a:xfrm>
            <a:off x="251520" y="1656110"/>
            <a:ext cx="8892480" cy="4653209"/>
          </a:xfrm>
        </p:spPr>
        <p:txBody>
          <a:bodyPr>
            <a:noAutofit/>
          </a:bodyPr>
          <a:lstStyle/>
          <a:p>
            <a:pPr marL="0" indent="0">
              <a:lnSpc>
                <a:spcPts val="3400"/>
              </a:lnSpc>
              <a:spcBef>
                <a:spcPts val="0"/>
              </a:spcBef>
              <a:buNone/>
            </a:pPr>
            <a:r>
              <a:rPr lang="ja-JP" altLang="en-US" sz="3000" dirty="0"/>
              <a:t>　起きやすい違反を事前に潰します。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委託基準</a:t>
            </a:r>
            <a:r>
              <a:rPr lang="ja-JP" altLang="en-US" sz="3000" dirty="0"/>
              <a:t>：許可証と委託内容を照合</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マニフェスト</a:t>
            </a:r>
            <a:r>
              <a:rPr lang="ja-JP" altLang="en-US" sz="3000" dirty="0"/>
              <a:t>：</a:t>
            </a:r>
            <a:r>
              <a:rPr lang="ja-JP" altLang="en-US" sz="3000" spc="-150" dirty="0"/>
              <a:t>同時交付、未着は期限管理と追跡</a:t>
            </a:r>
            <a:endParaRPr lang="en-US" altLang="ja-JP" sz="3000" spc="-150" dirty="0"/>
          </a:p>
          <a:p>
            <a:pPr marL="0" indent="0">
              <a:lnSpc>
                <a:spcPts val="3400"/>
              </a:lnSpc>
              <a:spcBef>
                <a:spcPts val="0"/>
              </a:spcBef>
              <a:buNone/>
            </a:pPr>
            <a:r>
              <a:rPr lang="ja-JP" altLang="en-US" sz="3000" dirty="0"/>
              <a:t>・</a:t>
            </a:r>
            <a:r>
              <a:rPr lang="ja-JP" altLang="en-US" sz="3000" dirty="0">
                <a:solidFill>
                  <a:srgbClr val="FF0000"/>
                </a:solidFill>
              </a:rPr>
              <a:t>処理基準</a:t>
            </a:r>
            <a:r>
              <a:rPr lang="ja-JP" altLang="en-US" sz="3000" dirty="0"/>
              <a:t>：飛散・流出・悪臭の防止を点検</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記録</a:t>
            </a:r>
            <a:r>
              <a:rPr lang="ja-JP" altLang="en-US" sz="3000" dirty="0"/>
              <a:t>：点検・追跡・是正を定型保存</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9550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74638"/>
            <a:ext cx="8892480" cy="1143000"/>
          </a:xfrm>
        </p:spPr>
        <p:txBody>
          <a:bodyPr>
            <a:normAutofit/>
          </a:bodyPr>
          <a:lstStyle/>
          <a:p>
            <a:r>
              <a:rPr lang="ja-JP" altLang="en-US" b="1" spc="-300" dirty="0"/>
              <a:t>行政処分（改善命令・措置命令）</a:t>
            </a:r>
            <a:endParaRPr kumimoji="1" lang="ja-JP" altLang="en-US" b="1" spc="-300" dirty="0"/>
          </a:p>
        </p:txBody>
      </p:sp>
      <p:sp>
        <p:nvSpPr>
          <p:cNvPr id="3" name="コンテンツ プレースホルダー 2"/>
          <p:cNvSpPr>
            <a:spLocks noGrp="1"/>
          </p:cNvSpPr>
          <p:nvPr>
            <p:ph idx="1"/>
          </p:nvPr>
        </p:nvSpPr>
        <p:spPr>
          <a:xfrm>
            <a:off x="251520" y="1219201"/>
            <a:ext cx="8892480" cy="5090119"/>
          </a:xfrm>
        </p:spPr>
        <p:txBody>
          <a:bodyPr>
            <a:noAutofit/>
          </a:bodyPr>
          <a:lstStyle/>
          <a:p>
            <a:pPr marL="0" indent="0">
              <a:lnSpc>
                <a:spcPts val="3400"/>
              </a:lnSpc>
              <a:spcBef>
                <a:spcPts val="0"/>
              </a:spcBef>
              <a:buNone/>
            </a:pPr>
            <a:r>
              <a:rPr lang="ja-JP" altLang="en-US" sz="3000" dirty="0"/>
              <a:t>　違反が確認された場合は、是正や原状回復が命じられます。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改善命令</a:t>
            </a:r>
            <a:r>
              <a:rPr lang="ja-JP" altLang="en-US" sz="3000" dirty="0"/>
              <a:t>：違反の是正と再発防止策の実施</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措置命令</a:t>
            </a:r>
            <a:r>
              <a:rPr lang="ja-JP" altLang="en-US" sz="3000" dirty="0"/>
              <a:t>：原状回復や再処理などの実施</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連鎖リスク</a:t>
            </a:r>
            <a:r>
              <a:rPr lang="ja-JP" altLang="en-US" sz="3000" dirty="0"/>
              <a:t>：委託先の不適正でも排出者に命令が及ぶ場合あり</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公表・費用負担</a:t>
            </a:r>
            <a:r>
              <a:rPr lang="ja-JP" altLang="en-US" sz="3000" dirty="0"/>
              <a:t>：命令内容の公表、追加コストの発生</a:t>
            </a:r>
            <a:endParaRPr lang="en-US" altLang="ja-JP" sz="3000" dirty="0"/>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088316"/>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2369</TotalTime>
  <Words>2294</Words>
  <Application>Microsoft Office PowerPoint</Application>
  <PresentationFormat>画面に合わせる (4:3)</PresentationFormat>
  <Paragraphs>195</Paragraphs>
  <Slides>11</Slides>
  <Notes>11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Arial</vt:lpstr>
      <vt:lpstr>Calibri</vt:lpstr>
      <vt:lpstr>Segoe UI</vt:lpstr>
      <vt:lpstr>Wingdings</vt:lpstr>
      <vt:lpstr>1_Office ​​テーマ</vt:lpstr>
      <vt:lpstr>１０分でわかる◎ 産業廃棄物ちょっと講座</vt:lpstr>
      <vt:lpstr>排出事業者の責務</vt:lpstr>
      <vt:lpstr>排出事業者の主な責務の中身</vt:lpstr>
      <vt:lpstr>処理基準の遵守（運搬の要点）</vt:lpstr>
      <vt:lpstr>処理状況の確認</vt:lpstr>
      <vt:lpstr>マニフェストの役割と運用</vt:lpstr>
      <vt:lpstr>主な罰則とリスク（排出事業者）</vt:lpstr>
      <vt:lpstr>違反類型と実務対応（未然防止）</vt:lpstr>
      <vt:lpstr>行政処分（改善命令・措置命令）</vt:lpstr>
      <vt:lpstr>罰則を避ける実務の要点</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86</cp:revision>
  <dcterms:created xsi:type="dcterms:W3CDTF">2015-10-21T01:57:29Z</dcterms:created>
  <dcterms:modified xsi:type="dcterms:W3CDTF">2026-03-17T03:06:08Z</dcterms:modified>
</cp:coreProperties>
</file>