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95" r:id="rId3"/>
    <p:sldId id="264" r:id="rId4"/>
    <p:sldId id="299" r:id="rId5"/>
    <p:sldId id="300" r:id="rId6"/>
    <p:sldId id="301" r:id="rId7"/>
    <p:sldId id="302" r:id="rId8"/>
    <p:sldId id="303" r:id="rId9"/>
    <p:sldId id="304" r:id="rId10"/>
    <p:sldId id="298" r:id="rId11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中間スタイル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スタイル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6D9F66E-5EB9-4882-86FB-DCBF35E3C3E4}" styleName="中間スタイル 4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66189" autoAdjust="0"/>
  </p:normalViewPr>
  <p:slideViewPr>
    <p:cSldViewPr>
      <p:cViewPr varScale="1">
        <p:scale>
          <a:sx n="62" d="100"/>
          <a:sy n="62" d="100"/>
        </p:scale>
        <p:origin x="558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408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943438-57A6-4334-BE9B-BBE9D2161253}" type="datetimeFigureOut">
              <a:rPr kumimoji="1" lang="ja-JP" altLang="en-US" smtClean="0"/>
              <a:t>2026/3/16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C779F-5C7F-4090-BAB2-6CB3A5EBC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2893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今回のテーマは、</a:t>
            </a:r>
            <a:r>
              <a:rPr lang="en-US" altLang="ja-JP" b="0" i="0" dirty="0">
                <a:effectLst/>
                <a:latin typeface="Segoe UI" panose="020B0502040204020203" pitchFamily="34" charset="0"/>
              </a:rPr>
              <a:t>『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建設廃棄物の適正処理</a:t>
            </a:r>
            <a:r>
              <a:rPr lang="en-US" altLang="ja-JP" b="0" i="0" dirty="0">
                <a:effectLst/>
                <a:latin typeface="Segoe UI" panose="020B0502040204020203" pitchFamily="34" charset="0"/>
              </a:rPr>
              <a:t>』</a:t>
            </a:r>
            <a:r>
              <a:rPr lang="ja-JP" altLang="en-US" b="0" i="0" dirty="0">
                <a:effectLst/>
                <a:latin typeface="Segoe UI" panose="020B0502040204020203" pitchFamily="34" charset="0"/>
              </a:rPr>
              <a:t>です。元請が負う責任を軸に、許可・契約・管理票・保管・届出を一体で運用します。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運用の要点は、契約と許可の整合、現地と書面の照合、時間帯・届出等のローカル要件の順守です。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C779F-5C7F-4090-BAB2-6CB3A5EBCED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7637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本回の要点は、元請＝排出事業者を主語に、契約、許可照合、マニフェスト、現地確認、保管、届出を一体で運用することです。契約前後で、品目、方法、区域の一致を常時確認し、不整合があれば追補や再締結で是正します。保管は、区分保管、掲示、飛散・流出・悪臭の防止、定期搬出までを標準手順に落とし込みます。屋外保管や搬入・搬出の時間帯に関する要件は、計画段階で順守し、実施記録を保存します。兆候が見えた段階で是正をかけ、再発防止に展開します。</a:t>
            </a:r>
            <a:endParaRPr kumimoji="1" lang="ja-JP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C779F-5C7F-4090-BAB2-6CB3A5EBCED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1287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建設廃棄物は、不適正処理や不法投棄のリスクが相対的に高い分野です。短期間に大量に発生し、保管や搬出の計画に無理が生じやすくなります。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処理費の不足は計画破綻を招きやすく、多層の下請構造では契約や許可照合、管理票、現地確認が後回しになり、最終処分までの確認が抜けるおそれがあります。</a:t>
            </a:r>
          </a:p>
          <a:p>
            <a:endParaRPr kumimoji="1" lang="en-US" altLang="ja-JP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C779F-5C7F-4090-BAB2-6CB3A5EBCED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9867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複数請負の工事では、元請を排出事業者とみなす特例があり、契約、管理票、現地確認の主語は元請になります。契約は元請名義で書面締結し、相手先の許可の品目、方法、区域と一致しているかを照合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責任分界を現場に周知し、下請が自社物として運搬・処理する誤った運用を防止します。管理票は交付から回付、保存まで元請側で管理し、最終処分までの確認を記録に残します。</a:t>
            </a:r>
          </a:p>
          <a:p>
            <a:endParaRPr kumimoji="1" lang="ja-JP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C779F-5C7F-4090-BAB2-6CB3A5EBCED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1968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建設工事の範囲は、新築、改築、除去、解体など広く捉え、許可業種の定義だけで判断しないことが前提です。狭い解釈は、結果として無許可委託や許可外行為につながるおそれがあります。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主語は元請で、排出事業者の責任を前提に、委託内容と許可（品目、方法、区域）の突合を徹底します。受入条件や搬出経路は手順書に明記し、現場掲示や教育で責任分界を周知します。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C779F-5C7F-4090-BAB2-6CB3A5EBCED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381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許可の判断は、誰の廃棄物を、どの行為で扱うかに基づきます。他人が排出した廃棄物の運搬・処分には許可が必要で、下請の自社物扱い運搬は原則として認められません。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主語は元請で、排出事業者の責任を前提に運用します。契約内容と許可証の品目、方法、区域を照合し、不一致や不明点があれば、市に相談して指示とやり取りの記録を残します。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C779F-5C7F-4090-BAB2-6CB3A5EBCED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9448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不適正処理の典型は、許可の無い再受託や費用不足、丸投げ構造が重なり、短期間で違反に連鎖するパターンです。一次・二次の受託側に処理費や体制の不足があると、最終的に不法投棄に及ぶおそれがあ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未然防止は、契約、許可、費用、現地確認、記録の五点を同時に運用することです。再委託を前提とする運用は認めず、現場の点検と写真・点検票による記録を継続し、異常や未着が見えた段階で計画・契約・体制を見直し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C779F-5C7F-4090-BAB2-6CB3A5EBCED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4336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では、平成二十六年に発生した実際の事案を基に、関係者の関与と是正の機会を整理します。この事案では、元請と一次下請が処理費の手当てや確認を怠り、実務を二次下請へ丸投げした結果、許可のない受託や不法投棄に至りました。最終的に、関与した各社が委託基準違反や受託禁止違反を問われてい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どの時点で止められたかを見ていきます。第一に、元請段階での「契約・許可・費用」の同時確認です。契約内容が実態と一致しているか、受託者の許可（品目・方法・区域）が合っているか、必要な費用が見込まれているかを一体で点検していれば、丸投げの芽は早期に摘めました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第二に、一次下請段階での現地確認と記録です。受入れ施設の許可や能力、保管・運搬の実態を写真と点検票で記録し、滞留や未着の兆候を把握していれば、再委託や無許可行為の発生を抑止できました。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第三に、二次下請段階での警戒です。費用不足や工程遅延が明らかになった時点で、元請・一次下請は計画と契約を見直し、必要に応じて所管行政へ相談して指示を得るべきでした。相談と記録を残しておけば、後の説明や是正も進めやすくなり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この実例が示す教訓は、丸投げ構造と費用不足が重なると、短期間で違反へ連鎖するという点です。契約・許可・費用・現地確認・記録の五点を常に同時運用し、兆候が見えた段階で直ちに計画・契約・体制を是正して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C779F-5C7F-4090-BAB2-6CB3A5EBCED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33127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保管は、発生現場でも一時保管場所でも同じ基準で運用します。区分保管で混入を防ぎ、標示で識別できる状態を維持します。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飛散・流出・悪臭を防ぐため、覆い・囲い・清掃を徹底します。掲示では、標題、品目、管理者、連絡先、最大保管量を明示します。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滞留を避けるため定期搬出を行い、清潔と安全を保ちます。点検結果と是正内容は記録として保存し、再発防止に生かします。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C779F-5C7F-4090-BAB2-6CB3A5EBCED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4336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ja-JP" altLang="en-US" b="0" i="0" dirty="0">
                <a:effectLst/>
                <a:latin typeface="Segoe UI" panose="020B0502040204020203" pitchFamily="34" charset="0"/>
              </a:rPr>
              <a:t>ここでは、屋外で保管する際の届出の要否を、法律と条例の双方から整理します。まず、建設工事から生じた産業廃棄物を三百平方メートル以上で屋外保管する場合は、法律に基づく届出が必要です。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一方、豊田市の条例では、屋外保管が百平方メートル以上であれば、事業場の内外を問わず市への届出が必要になります。建設廃棄物だけでなく、廃タイヤなど市が重点的に監視する品目も対象に含まれます。</a:t>
            </a:r>
            <a:br>
              <a:rPr lang="ja-JP" altLang="en-US" b="0" i="0" dirty="0">
                <a:effectLst/>
                <a:latin typeface="Segoe UI" panose="020B0502040204020203" pitchFamily="34" charset="0"/>
              </a:rPr>
            </a:br>
            <a:r>
              <a:rPr lang="ja-JP" altLang="en-US" b="0" i="0" dirty="0">
                <a:effectLst/>
                <a:latin typeface="Segoe UI" panose="020B0502040204020203" pitchFamily="34" charset="0"/>
              </a:rPr>
              <a:t>実務では、位置（屋内・屋外、事業場内・事業場外）、面積、品目を整理し、まず法律の要件に当てはめて判断します。法律に該当する場合は法で届出し、同一事案で条例側の二重届出は不要です。法律に該当しない場合は、条例の要件に照らして届出の要否を判断し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3C779F-5C7F-4090-BAB2-6CB3A5EBCED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1241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3692BC-AD6C-4D2E-B11F-8F6EAABB67E6}" type="datetime1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2026/3/16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6999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9A367-C500-459F-827F-1788741290CF}" type="datetime1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2026/3/16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4764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3373A8-C9A7-420C-8652-87F5013F7158}" type="datetime1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2026/3/16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9284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209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5F6BB1-62B5-4D70-A80D-BF2BEF32A7FF}" type="datetime1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2026/3/16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355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F12753-FE6D-4446-8996-FB5C8354125C}" type="datetime1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2026/3/16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7951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0E366-8BE6-4434-9EBF-7CE85DC4A986}" type="datetime1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2026/3/16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342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845B5D-8797-4175-84CA-073883B6E141}" type="datetime1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2026/3/16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22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67EBAF-EAB4-46C9-B58D-A865A0AB0222}" type="datetime1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2026/3/16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6364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F0497B-4ECF-47C9-A1A0-1357ED0FA018}" type="datetime1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2026/3/16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640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A90356-7536-4A21-ADD8-9316CAD96719}" type="datetime1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2026/3/16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6644952" y="6597352"/>
            <a:ext cx="249904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57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t="82000" r="-1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6C53BC-876F-4D48-9463-6CEB051ACEC4}" type="datetime1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2026/3/16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6644952" y="6597352"/>
            <a:ext cx="2499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作成　：　環境部 廃棄物対策課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3505200" y="659226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71B2-C08B-4251-8631-B17A6B7397F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077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kumimoji="1" lang="ja-JP" altLang="en-US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１０分でわかる◎</a:t>
            </a:r>
            <a:br>
              <a:rPr kumimoji="1" lang="en-US" altLang="ja-JP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kumimoji="1" lang="ja-JP" altLang="en-US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産業廃棄物ちょっと講座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0" y="4221088"/>
            <a:ext cx="9144000" cy="1752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Part </a:t>
            </a:r>
            <a:r>
              <a:rPr lang="ja-JP" altLang="en-US" dirty="0"/>
              <a:t>１０　建設廃棄物の適正処理</a:t>
            </a:r>
            <a:endParaRPr kumimoji="1"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1</a:t>
            </a:fld>
            <a:endParaRPr kumimoji="1" lang="ja-JP" altLang="en-US"/>
          </a:p>
        </p:txBody>
      </p:sp>
      <p:pic>
        <p:nvPicPr>
          <p:cNvPr id="5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949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836712"/>
            <a:ext cx="8640960" cy="568863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ja-JP" altLang="en-US" dirty="0"/>
              <a:t>第１０回まとめ</a:t>
            </a:r>
            <a:endParaRPr lang="en-US" altLang="ja-JP" dirty="0"/>
          </a:p>
          <a:p>
            <a:pPr marL="0" indent="0">
              <a:buNone/>
            </a:pPr>
            <a:endParaRPr kumimoji="1" lang="en-US" altLang="ja-JP" sz="400" dirty="0"/>
          </a:p>
          <a:p>
            <a:pPr marL="0" indent="0">
              <a:buNone/>
            </a:pPr>
            <a:r>
              <a:rPr lang="ja-JP" altLang="en-US" dirty="0"/>
              <a:t>　元請＝排出事業者を主語に、契約・確認・保管・届出を一体で運用します。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・</a:t>
            </a:r>
            <a:r>
              <a:rPr lang="ja-JP" altLang="en-US" dirty="0">
                <a:solidFill>
                  <a:srgbClr val="FF0000"/>
                </a:solidFill>
              </a:rPr>
              <a:t>主語の統一</a:t>
            </a:r>
            <a:r>
              <a:rPr lang="ja-JP" altLang="en-US" dirty="0"/>
              <a:t>：元請が契約・マニフェスト・現地確認を主導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・</a:t>
            </a:r>
            <a:r>
              <a:rPr lang="ja-JP" altLang="en-US" dirty="0">
                <a:solidFill>
                  <a:srgbClr val="FF0000"/>
                </a:solidFill>
              </a:rPr>
              <a:t>許可照合</a:t>
            </a:r>
            <a:r>
              <a:rPr lang="ja-JP" altLang="en-US" dirty="0"/>
              <a:t>：品目・方法・区域を契約前後で常時確認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・</a:t>
            </a:r>
            <a:r>
              <a:rPr lang="ja-JP" altLang="en-US" dirty="0">
                <a:solidFill>
                  <a:srgbClr val="FF0000"/>
                </a:solidFill>
              </a:rPr>
              <a:t>保管基準</a:t>
            </a:r>
            <a:r>
              <a:rPr lang="ja-JP" altLang="en-US" dirty="0"/>
              <a:t>：区分保管・掲示・飛散防止・定期搬出を徹底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・</a:t>
            </a:r>
            <a:r>
              <a:rPr lang="ja-JP" altLang="en-US" dirty="0">
                <a:solidFill>
                  <a:srgbClr val="FF0000"/>
                </a:solidFill>
              </a:rPr>
              <a:t>届出・時間帯</a:t>
            </a:r>
            <a:r>
              <a:rPr lang="ja-JP" altLang="en-US" dirty="0"/>
              <a:t>：屋外保管・搬入搬出の要件を順守し記録保存</a:t>
            </a:r>
            <a:endParaRPr kumimoji="1" lang="en-US" altLang="ja-JP" sz="120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10</a:t>
            </a:fld>
            <a:endParaRPr kumimoji="1" lang="ja-JP" altLang="en-US"/>
          </a:p>
        </p:txBody>
      </p:sp>
      <p:pic>
        <p:nvPicPr>
          <p:cNvPr id="4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349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44D653F-6FCD-EBD5-21FB-2F80ED346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893306"/>
            <a:ext cx="8105775" cy="394335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b="1" spc="600" dirty="0"/>
              <a:t>建設廃棄物の現状</a:t>
            </a:r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>
          <a:xfrm>
            <a:off x="6588224" y="6592267"/>
            <a:ext cx="2895600" cy="365125"/>
          </a:xfrm>
        </p:spPr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6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3B299A2-1905-7CF6-A6BE-195568F813F4}"/>
              </a:ext>
            </a:extLst>
          </p:cNvPr>
          <p:cNvSpPr txBox="1"/>
          <p:nvPr/>
        </p:nvSpPr>
        <p:spPr>
          <a:xfrm>
            <a:off x="3275856" y="5733256"/>
            <a:ext cx="3466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令和７年度環境白書（環境省）より抜粋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460C561-6751-0F08-FA32-8D48AEBB35C2}"/>
              </a:ext>
            </a:extLst>
          </p:cNvPr>
          <p:cNvSpPr txBox="1"/>
          <p:nvPr/>
        </p:nvSpPr>
        <p:spPr>
          <a:xfrm>
            <a:off x="323528" y="1067536"/>
            <a:ext cx="8758809" cy="970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kumimoji="1" lang="ja-JP" altLang="en-US" sz="2800" dirty="0"/>
              <a:t>　建設廃棄物は不適正処理が全国的に多く、特に不法投棄の件数が高止まりです。</a:t>
            </a:r>
          </a:p>
        </p:txBody>
      </p:sp>
    </p:spTree>
    <p:extLst>
      <p:ext uri="{BB962C8B-B14F-4D97-AF65-F5344CB8AC3E}">
        <p14:creationId xmlns:p14="http://schemas.microsoft.com/office/powerpoint/2010/main" val="2911989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34888" y="274638"/>
            <a:ext cx="8229600" cy="1143000"/>
          </a:xfrm>
        </p:spPr>
        <p:txBody>
          <a:bodyPr>
            <a:normAutofit/>
          </a:bodyPr>
          <a:lstStyle/>
          <a:p>
            <a:r>
              <a:rPr kumimoji="1" lang="zh-TW" altLang="en-US" b="1" spc="600" dirty="0"/>
              <a:t>例外：複数請負工事</a:t>
            </a:r>
            <a:endParaRPr kumimoji="1" lang="ja-JP" altLang="en-US" b="1" spc="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56111"/>
            <a:ext cx="8579296" cy="4354636"/>
          </a:xfrm>
        </p:spPr>
        <p:txBody>
          <a:bodyPr>
            <a:normAutofit/>
          </a:bodyPr>
          <a:lstStyle/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　複数請負の工事では、元請を排出事業者とみなす特例があります。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元請が排出事業者</a:t>
            </a:r>
            <a:r>
              <a:rPr lang="ja-JP" altLang="en-US" sz="3000" dirty="0"/>
              <a:t>：発注者から直接請負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主語の統一</a:t>
            </a:r>
            <a:r>
              <a:rPr lang="ja-JP" altLang="en-US" sz="3000" dirty="0"/>
              <a:t>：契約・マニフェスト・現地確認は元請主体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責任分界</a:t>
            </a:r>
            <a:r>
              <a:rPr lang="ja-JP" altLang="en-US" sz="3000" dirty="0"/>
              <a:t>：下請の自社物扱いを防止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照合</a:t>
            </a:r>
            <a:r>
              <a:rPr lang="ja-JP" altLang="en-US" sz="3000" dirty="0"/>
              <a:t>：許可（品目／方法／区域）と契約内容の一致を常時確認</a:t>
            </a:r>
            <a:endParaRPr lang="en-US" altLang="ja-JP" sz="300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3</a:t>
            </a:fld>
            <a:endParaRPr kumimoji="1" lang="ja-JP" altLang="en-US"/>
          </a:p>
        </p:txBody>
      </p:sp>
      <p:pic>
        <p:nvPicPr>
          <p:cNvPr id="5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600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34888" y="274638"/>
            <a:ext cx="8229600" cy="1143000"/>
          </a:xfrm>
        </p:spPr>
        <p:txBody>
          <a:bodyPr>
            <a:normAutofit/>
          </a:bodyPr>
          <a:lstStyle/>
          <a:p>
            <a:r>
              <a:rPr lang="ja-JP" altLang="en-US" b="1" dirty="0"/>
              <a:t>工事の範囲の考え方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219202"/>
            <a:ext cx="8892480" cy="5090118"/>
          </a:xfrm>
        </p:spPr>
        <p:txBody>
          <a:bodyPr>
            <a:noAutofit/>
          </a:bodyPr>
          <a:lstStyle/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　建設工事の範囲は広く、許可業種の定義だけで判断しません。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対象範囲</a:t>
            </a:r>
            <a:r>
              <a:rPr lang="ja-JP" altLang="en-US" sz="3000" dirty="0"/>
              <a:t>：新築・改築・除去・解体 等を含む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誤解の回避</a:t>
            </a:r>
            <a:r>
              <a:rPr lang="ja-JP" altLang="en-US" sz="3000" dirty="0"/>
              <a:t>：許可外行為や無許可委託につながる解釈を避ける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主語の確認</a:t>
            </a:r>
            <a:r>
              <a:rPr lang="ja-JP" altLang="en-US" sz="3000" dirty="0"/>
              <a:t>：元請＝排出事業者の責任を前提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整合の徹底</a:t>
            </a:r>
            <a:r>
              <a:rPr lang="ja-JP" altLang="en-US" sz="3000" dirty="0"/>
              <a:t>：委託内容と許可（品目／方法／区域）を突合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現場周知</a:t>
            </a:r>
            <a:r>
              <a:rPr lang="ja-JP" altLang="en-US" sz="3000" dirty="0"/>
              <a:t>：責任分界・受入条件・搬出経路を手順書で明確化</a:t>
            </a:r>
            <a:endParaRPr lang="en-US" altLang="ja-JP" sz="300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5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735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b="1" dirty="0"/>
              <a:t>許可の要否と注意点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56110"/>
            <a:ext cx="8892480" cy="4354637"/>
          </a:xfrm>
        </p:spPr>
        <p:txBody>
          <a:bodyPr>
            <a:noAutofit/>
          </a:bodyPr>
          <a:lstStyle/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　下請の自社物扱い運搬は原則不可で、許可の有無を厳格に確認します。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基本</a:t>
            </a:r>
            <a:r>
              <a:rPr lang="ja-JP" altLang="en-US" sz="3000" dirty="0"/>
              <a:t>：他人排出物の運搬・処分は許可が必要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禁止</a:t>
            </a:r>
            <a:r>
              <a:rPr lang="ja-JP" altLang="en-US" sz="3000" dirty="0"/>
              <a:t>：下請の自社物扱い運搬は不可（無許可・受託禁止のリスク）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主語</a:t>
            </a:r>
            <a:r>
              <a:rPr lang="ja-JP" altLang="en-US" sz="3000" dirty="0"/>
              <a:t>：元請＝排出事業者の責任を前提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確認</a:t>
            </a:r>
            <a:r>
              <a:rPr lang="ja-JP" altLang="en-US" sz="3000" dirty="0"/>
              <a:t>：許可（品目／方法／区域）と契約の整合を照合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対応</a:t>
            </a:r>
            <a:r>
              <a:rPr lang="ja-JP" altLang="en-US" sz="3000" dirty="0"/>
              <a:t>：疑義は市へ相談し、指示と経過を記録</a:t>
            </a:r>
            <a:endParaRPr lang="en-US" altLang="ja-JP" sz="300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5</a:t>
            </a:fld>
            <a:endParaRPr kumimoji="1" lang="ja-JP" altLang="en-US"/>
          </a:p>
        </p:txBody>
      </p:sp>
      <p:pic>
        <p:nvPicPr>
          <p:cNvPr id="5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962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b="1" spc="300" dirty="0"/>
              <a:t>不適正処理の典型事案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56110"/>
            <a:ext cx="8892480" cy="4509193"/>
          </a:xfrm>
        </p:spPr>
        <p:txBody>
          <a:bodyPr>
            <a:normAutofit/>
          </a:bodyPr>
          <a:lstStyle/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　再委託や費用不足、丸投げ構造が重なると、短期で違反に連鎖します。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許可の無い再受託</a:t>
            </a:r>
            <a:r>
              <a:rPr lang="ja-JP" altLang="en-US" sz="3000" dirty="0"/>
              <a:t>：受託禁止・無許可のリスク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丸投げ構造</a:t>
            </a:r>
            <a:r>
              <a:rPr lang="ja-JP" altLang="en-US" sz="3000" dirty="0"/>
              <a:t>：一次・二次で責任放棄が発生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最終局面</a:t>
            </a:r>
            <a:r>
              <a:rPr lang="ja-JP" altLang="en-US" sz="3000" dirty="0"/>
              <a:t>：二次下請が不法投棄に至る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関与者の責任</a:t>
            </a:r>
            <a:r>
              <a:rPr lang="ja-JP" altLang="en-US" sz="3000" dirty="0"/>
              <a:t>：委託基準違反・受託禁止違反の追及対象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未然防止</a:t>
            </a:r>
            <a:r>
              <a:rPr lang="ja-JP" altLang="en-US" sz="3000" dirty="0"/>
              <a:t>：契約・許可・費用・現地確認・記録を同時運用</a:t>
            </a:r>
            <a:endParaRPr lang="en-US" altLang="ja-JP" sz="300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6</a:t>
            </a:fld>
            <a:endParaRPr kumimoji="1" lang="ja-JP" altLang="en-US"/>
          </a:p>
        </p:txBody>
      </p:sp>
      <p:pic>
        <p:nvPicPr>
          <p:cNvPr id="5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20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7</a:t>
            </a:fld>
            <a:endParaRPr kumimoji="1" lang="ja-JP" altLang="en-US"/>
          </a:p>
        </p:txBody>
      </p:sp>
      <p:pic>
        <p:nvPicPr>
          <p:cNvPr id="5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72016\Desktop\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7508656" cy="571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183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b="1" spc="300" dirty="0"/>
              <a:t>保管基準の順守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484784"/>
            <a:ext cx="8964488" cy="4680520"/>
          </a:xfrm>
        </p:spPr>
        <p:txBody>
          <a:bodyPr>
            <a:normAutofit/>
          </a:bodyPr>
          <a:lstStyle/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　発生現場・一時保管とも、同じ基準で管理します。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区分保管</a:t>
            </a:r>
            <a:r>
              <a:rPr lang="ja-JP" altLang="en-US" sz="3000" dirty="0"/>
              <a:t>：混入を防止し、標示で識別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飛散・流出・悪臭防止</a:t>
            </a:r>
            <a:r>
              <a:rPr lang="ja-JP" altLang="en-US" sz="3000" dirty="0"/>
              <a:t>：覆い・囲い・清掃を徹底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掲示</a:t>
            </a:r>
            <a:r>
              <a:rPr lang="ja-JP" altLang="en-US" sz="3000" dirty="0"/>
              <a:t>：標題・品目・管理者・連絡先・最大保管量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定期搬出</a:t>
            </a:r>
            <a:r>
              <a:rPr lang="ja-JP" altLang="en-US" sz="3000" dirty="0"/>
              <a:t>：滞留を避け、清潔・安全を維持</a:t>
            </a:r>
            <a:endParaRPr lang="en-US" altLang="ja-JP" sz="3000" dirty="0"/>
          </a:p>
          <a:p>
            <a:pPr marL="0" indent="0">
              <a:lnSpc>
                <a:spcPts val="3400"/>
              </a:lnSpc>
              <a:spcBef>
                <a:spcPts val="0"/>
              </a:spcBef>
              <a:buNone/>
            </a:pPr>
            <a:r>
              <a:rPr lang="ja-JP" altLang="en-US" sz="3000" dirty="0"/>
              <a:t>・</a:t>
            </a:r>
            <a:r>
              <a:rPr lang="ja-JP" altLang="en-US" sz="3000" dirty="0">
                <a:solidFill>
                  <a:srgbClr val="FF0000"/>
                </a:solidFill>
              </a:rPr>
              <a:t>記録</a:t>
            </a:r>
            <a:r>
              <a:rPr lang="ja-JP" altLang="en-US" sz="3000" dirty="0"/>
              <a:t>：点検結果と是正内容を保存</a:t>
            </a:r>
            <a:endParaRPr lang="en-US" altLang="ja-JP" sz="300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作成　：　環境部 廃棄物対策課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kumimoji="1" lang="ja-JP" altLang="en-US" smtClean="0"/>
              <a:t>8</a:t>
            </a:fld>
            <a:endParaRPr kumimoji="1" lang="ja-JP" altLang="en-US"/>
          </a:p>
        </p:txBody>
      </p:sp>
      <p:pic>
        <p:nvPicPr>
          <p:cNvPr id="5" name="Picture 2" descr="C:\Users\72016\Desktop\②基本ロゴ(元気PJなし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543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1">
            <a:extLst>
              <a:ext uri="{FF2B5EF4-FFF2-40B4-BE49-F238E27FC236}">
                <a16:creationId xmlns:a16="http://schemas.microsoft.com/office/drawing/2014/main" id="{A0957935-A8F8-0A84-C089-93E557B2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1143000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屋外保管の届出要否（整理）</a:t>
            </a: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EAD35399-4EAD-C0BC-B9BD-194B0129FA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6540500"/>
              </p:ext>
            </p:extLst>
          </p:nvPr>
        </p:nvGraphicFramePr>
        <p:xfrm>
          <a:off x="545576" y="1535419"/>
          <a:ext cx="8124747" cy="373486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563907">
                  <a:extLst>
                    <a:ext uri="{9D8B030D-6E8A-4147-A177-3AD203B41FA5}">
                      <a16:colId xmlns:a16="http://schemas.microsoft.com/office/drawing/2014/main" val="266454395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442530225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3480616754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42935096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880595287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648979614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4293435424"/>
                    </a:ext>
                  </a:extLst>
                </a:gridCol>
              </a:tblGrid>
              <a:tr h="466858">
                <a:tc rowSpan="2" gridSpan="2"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区　　分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位置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事業場外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事業場内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8683954"/>
                  </a:ext>
                </a:extLst>
              </a:tr>
              <a:tr h="466858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面積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 dirty="0">
                          <a:effectLst/>
                        </a:rPr>
                        <a:t>100</a:t>
                      </a:r>
                      <a:r>
                        <a:rPr lang="ja-JP" sz="1800" kern="100" dirty="0">
                          <a:effectLst/>
                        </a:rPr>
                        <a:t>㎡以上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 dirty="0">
                          <a:effectLst/>
                        </a:rPr>
                        <a:t>300</a:t>
                      </a:r>
                      <a:r>
                        <a:rPr lang="ja-JP" sz="1800" kern="100" dirty="0">
                          <a:effectLst/>
                        </a:rPr>
                        <a:t>㎡以上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 dirty="0">
                          <a:effectLst/>
                        </a:rPr>
                        <a:t>100</a:t>
                      </a:r>
                      <a:r>
                        <a:rPr lang="ja-JP" sz="1800" kern="100" dirty="0">
                          <a:effectLst/>
                        </a:rPr>
                        <a:t>㎡以上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 dirty="0">
                          <a:effectLst/>
                        </a:rPr>
                        <a:t>300</a:t>
                      </a:r>
                      <a:r>
                        <a:rPr lang="ja-JP" sz="1800" kern="100" dirty="0">
                          <a:effectLst/>
                        </a:rPr>
                        <a:t>㎡以上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59769826"/>
                  </a:ext>
                </a:extLst>
              </a:tr>
              <a:tr h="466858"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ja-JP" sz="1800" kern="100" dirty="0">
                          <a:effectLst/>
                        </a:rPr>
                        <a:t>法律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vert="eaVert" anchor="ctr"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ja-JP" sz="1800" kern="100" dirty="0">
                          <a:effectLst/>
                        </a:rPr>
                        <a:t>建設廃棄物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>
                          <a:effectLst/>
                        </a:rPr>
                        <a:t>屋内</a:t>
                      </a:r>
                      <a:endParaRPr lang="ja-JP" sz="180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○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>
                          <a:effectLst/>
                        </a:rPr>
                        <a:t>―</a:t>
                      </a:r>
                      <a:endParaRPr lang="ja-JP" sz="180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85581994"/>
                  </a:ext>
                </a:extLst>
              </a:tr>
              <a:tr h="46685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屋外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○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>
                          <a:effectLst/>
                        </a:rPr>
                        <a:t>―</a:t>
                      </a:r>
                      <a:endParaRPr lang="ja-JP" sz="180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51396460"/>
                  </a:ext>
                </a:extLst>
              </a:tr>
              <a:tr h="466858">
                <a:tc rowSpan="4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ja-JP" sz="1800" kern="100" dirty="0">
                          <a:effectLst/>
                        </a:rPr>
                        <a:t>条</a:t>
                      </a:r>
                      <a:r>
                        <a:rPr lang="ja-JP" altLang="en-US" sz="1800" kern="100" dirty="0">
                          <a:effectLst/>
                        </a:rPr>
                        <a:t>例</a:t>
                      </a:r>
                      <a:endParaRPr lang="ja-JP" altLang="en-US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vert="eaVert" anchor="ctr"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ja-JP" sz="1800" kern="100" dirty="0">
                          <a:effectLst/>
                        </a:rPr>
                        <a:t>建設廃棄物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>
                          <a:effectLst/>
                        </a:rPr>
                        <a:t>屋内</a:t>
                      </a:r>
                      <a:endParaRPr lang="ja-JP" sz="180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599991680"/>
                  </a:ext>
                </a:extLst>
              </a:tr>
              <a:tr h="46685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屋外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>
                          <a:effectLst/>
                        </a:rPr>
                        <a:t>○</a:t>
                      </a:r>
                      <a:endParaRPr lang="ja-JP" sz="180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●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○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○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90228208"/>
                  </a:ext>
                </a:extLst>
              </a:tr>
              <a:tr h="466858">
                <a:tc vMerge="1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ja-JP" sz="1800" kern="100" dirty="0">
                          <a:effectLst/>
                        </a:rPr>
                        <a:t>例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vert="eaVert" anchor="ctr"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ja-JP" sz="1800" kern="100" dirty="0">
                          <a:effectLst/>
                        </a:rPr>
                        <a:t>廃タイヤ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屋内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―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546753162"/>
                  </a:ext>
                </a:extLst>
              </a:tr>
              <a:tr h="46685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>
                          <a:effectLst/>
                        </a:rPr>
                        <a:t>屋外</a:t>
                      </a:r>
                      <a:endParaRPr lang="ja-JP" sz="180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>
                          <a:effectLst/>
                        </a:rPr>
                        <a:t>○</a:t>
                      </a:r>
                      <a:endParaRPr lang="ja-JP" sz="180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○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○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kern="100" dirty="0">
                          <a:effectLst/>
                        </a:rPr>
                        <a:t>○</a:t>
                      </a:r>
                      <a:endParaRPr lang="ja-JP" sz="18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318058732"/>
                  </a:ext>
                </a:extLst>
              </a:tr>
            </a:tbl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D9CAD6E-FC88-CD99-EBAC-03299C28A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作成　：　環境部 廃棄物対策課</a:t>
            </a:r>
            <a:endParaRPr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055A1DD-F051-8E9E-2B65-171A720E6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71B2-C08B-4251-8631-B17A6B7397F4}" type="slidenum">
              <a:rPr lang="ja-JP" altLang="en-US" smtClean="0"/>
              <a:pPr/>
              <a:t>9</a:t>
            </a:fld>
            <a:endParaRPr lang="ja-JP" altLang="en-US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FAFB8ADE-C107-BE18-0756-658859535E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5270283"/>
            <a:ext cx="815479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00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注）●が条例による届出が不要となるもの</a:t>
            </a:r>
            <a:endParaRPr kumimoji="0" lang="en-US" altLang="ja-JP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" panose="020406040505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0" marR="0" lvl="0" indent="400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10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法律・・・廃棄物処理法第１２条第３項、第１２条の２第３項　　条例・・・豊田市産業廃棄物の適正な処理の促進等に関する条例</a:t>
            </a: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Picture 2" descr="C:\Users\72016\Desktop\②基本ロゴ(元気PJなし).jpg">
            <a:extLst>
              <a:ext uri="{FF2B5EF4-FFF2-40B4-BE49-F238E27FC236}">
                <a16:creationId xmlns:a16="http://schemas.microsoft.com/office/drawing/2014/main" id="{F73FF944-E54F-A4DA-C9D7-50847E0CD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165"/>
            <a:ext cx="974725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39601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（メイリオ）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2388</TotalTime>
  <Words>2066</Words>
  <Application>Microsoft Office PowerPoint</Application>
  <PresentationFormat>画面に合わせる (4:3)</PresentationFormat>
  <Paragraphs>138</Paragraphs>
  <Slides>10</Slides>
  <Notes>10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6" baseType="lpstr">
      <vt:lpstr>メイリオ</vt:lpstr>
      <vt:lpstr>Arial</vt:lpstr>
      <vt:lpstr>Calibri</vt:lpstr>
      <vt:lpstr>Century</vt:lpstr>
      <vt:lpstr>Segoe UI</vt:lpstr>
      <vt:lpstr>1_Office ​​テーマ</vt:lpstr>
      <vt:lpstr>１０分でわかる◎ 産業廃棄物ちょっと講座</vt:lpstr>
      <vt:lpstr>建設廃棄物の現状</vt:lpstr>
      <vt:lpstr>例外：複数請負工事</vt:lpstr>
      <vt:lpstr>工事の範囲の考え方</vt:lpstr>
      <vt:lpstr>許可の要否と注意点</vt:lpstr>
      <vt:lpstr>不適正処理の典型事案</vt:lpstr>
      <vt:lpstr>PowerPoint プレゼンテーション</vt:lpstr>
      <vt:lpstr>保管基準の順守</vt:lpstr>
      <vt:lpstr>屋外保管の届出要否（整理）</vt:lpstr>
      <vt:lpstr>PowerPoint プレゼンテーション</vt:lpstr>
    </vt:vector>
  </TitlesOfParts>
  <Company>豊田市役所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沢田　浩明</dc:creator>
  <cp:lastModifiedBy>山内　英裕</cp:lastModifiedBy>
  <cp:revision>97</cp:revision>
  <cp:lastPrinted>2016-02-03T02:50:17Z</cp:lastPrinted>
  <dcterms:created xsi:type="dcterms:W3CDTF">2015-10-21T01:57:29Z</dcterms:created>
  <dcterms:modified xsi:type="dcterms:W3CDTF">2026-03-16T08:21:54Z</dcterms:modified>
</cp:coreProperties>
</file>