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2" r:id="rId9"/>
    <p:sldId id="273" r:id="rId10"/>
    <p:sldId id="263" r:id="rId11"/>
    <p:sldId id="270" r:id="rId12"/>
    <p:sldId id="271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3129" autoAdjust="0"/>
  </p:normalViewPr>
  <p:slideViewPr>
    <p:cSldViewPr>
      <p:cViewPr>
        <p:scale>
          <a:sx n="40" d="100"/>
          <a:sy n="40" d="100"/>
        </p:scale>
        <p:origin x="444" y="-6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A2010-B794-475A-9E6E-902712A082EC}" type="datetimeFigureOut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6F092-C0DF-4159-9B01-58E0863744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038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今回のテーマは「廃棄物とは？」。最初の判断を誤ると、委託・許可・マニフェスト・保管・届出まで連鎖して不整合が生じます。</a:t>
            </a:r>
          </a:p>
          <a:p>
            <a:r>
              <a:rPr lang="ja-JP" altLang="en-US" dirty="0"/>
              <a:t>　</a:t>
            </a:r>
          </a:p>
          <a:p>
            <a:r>
              <a:rPr lang="ja-JP" altLang="en-US" dirty="0"/>
              <a:t>「直感ではなく、根拠で判断する」ことが今日の狙いです。総合判断の型を持ち帰れば、後工程での迷いが減ります。</a:t>
            </a:r>
          </a:p>
          <a:p>
            <a:r>
              <a:rPr lang="ja-JP" altLang="en-US" dirty="0"/>
              <a:t>　</a:t>
            </a:r>
          </a:p>
          <a:p>
            <a:r>
              <a:rPr lang="ja-JP" altLang="en-US" dirty="0"/>
              <a:t>この回は、定義 → 判断要素 → 誤解の正し方 の順で進めます。条文の暗記は不要で、実務に使う視点に絞ります。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9371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ここでは、本日の要点を短く束ねて、明日からの実務で何を始めればよいかを明確にします。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まず、本日の中心メッセージは「入口判断を総合判断で行う」です。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定義に当てたうえで、性状・排出状況・通常の取扱い・取引の実態・占有者の意思という５つの材料を、主観ではなく客観資料と一緒に積み上げます。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これだけで、後工程での不整合（許可・契約・マニフェスト・保管）が起きにくくなります。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次に、初動の型を“書いて固定”しておきましょう。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発生工程 → 性状（写真・測定値） → 品目の仮当て → 業種の確認 → 分別方針 → 委託先候補 → 許可の整合。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この順番をチェックシート化し、判断の都度、記録を残す運用に切り替えれば、判断のバラつきが一気に減ります。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さらに、有価物扱いの基準を社内で明文化します。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「継続的な有償取引の実績」「品質の安定」「受け手側の体制」の３点が揃わない場合は、基本は廃棄物として扱う前提に立つ。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“売れそう”という期待だけでは倒さない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——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このルールを先に決めておくと、現場で迷いません。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最後に、迷ったときの行動指針です。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社内で結論を急がず、所管へ早めに相談し、いつ・誰が・何を確認したかを必ずメモに残します。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このひと手間が、後で契約・許可・管理票・保管基準の整合を確認する際の強い下支えになります。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まとめると、今日の成果は「入口の型を持ち帰った」ことです。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定義に当て、５要素で総合し、証拠を残す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——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この流れを明日から回してください。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次回は「産業廃棄物とは？」です。品目と業種の当て方を学び、今日つくった入口の型を、さらに実務で使える精度へと引き上げていきます。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0157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961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907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では、ここから本題に入ります。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このスライドでは、法律で定められている“廃棄物”という言葉の正式な定義を押さえていきます。定義をしっかり理解しておくと、実務で迷いやすい入口判断が一気にクリアになります。</a:t>
            </a:r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endParaRPr lang="ja-JP" altLang="en-US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廃棄物処理法では、廃棄物とは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「不要になった固体または液体の物」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とされています。ここでまず押さえたいのは、気体は原則として対象外であること。そして“不要”という言葉は、単に「使わないから」ではなく、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客観的にその物の扱いをどう判断するか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という視点が必要になります。</a:t>
            </a:r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endParaRPr lang="ja-JP" altLang="en-US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次に大事なのが、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“有価物は原則として廃棄物に当たらない”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という点です。これは“経済的価値が明確であるかどうか”が判断の軸になります。たとえば金属スクラップのように、市場で安定して買い手がつくものは有価物になりますが、逆に“処理費を払って引き取ってもらう”のであれば、それは廃棄物として扱うべきということ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ここから先が実務で最も迷いやすい部分です。</a:t>
            </a:r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廃棄物かどうかの判断は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１つの基準だけでは決めず、複数の材料を総合して判断する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というのが法律の考え方です。この材料としてよく使われるのが、</a:t>
            </a:r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endParaRPr lang="ja-JP" altLang="en-US" b="0" i="0" dirty="0">
              <a:effectLst/>
              <a:latin typeface="Segoe UI" panose="020B0502040204020203" pitchFamily="34" charset="0"/>
            </a:endParaRPr>
          </a:p>
          <a:p>
            <a:pPr fontAlgn="t">
              <a:buFont typeface="Arial" panose="020B0604020202020204" pitchFamily="34" charset="0"/>
              <a:buChar char="•"/>
            </a:pPr>
            <a:r>
              <a:rPr lang="ja-JP" altLang="en-US" b="0" i="0" dirty="0">
                <a:effectLst/>
                <a:latin typeface="Segoe UI" panose="020B0502040204020203" pitchFamily="34" charset="0"/>
              </a:rPr>
              <a:t>性状（固体・液体・危険性・含水など）</a:t>
            </a:r>
          </a:p>
          <a:p>
            <a:pPr fontAlgn="t">
              <a:buFont typeface="Arial" panose="020B0604020202020204" pitchFamily="34" charset="0"/>
              <a:buChar char="•"/>
            </a:pPr>
            <a:r>
              <a:rPr lang="ja-JP" altLang="en-US" b="0" i="0" dirty="0">
                <a:effectLst/>
                <a:latin typeface="Segoe UI" panose="020B0502040204020203" pitchFamily="34" charset="0"/>
              </a:rPr>
              <a:t>排出状況（どこで・どんな作業から出たのか）</a:t>
            </a:r>
          </a:p>
          <a:p>
            <a:pPr fontAlgn="t">
              <a:buFont typeface="Arial" panose="020B0604020202020204" pitchFamily="34" charset="0"/>
              <a:buChar char="•"/>
            </a:pPr>
            <a:r>
              <a:rPr lang="ja-JP" altLang="en-US" b="0" i="0" dirty="0">
                <a:effectLst/>
                <a:latin typeface="Segoe UI" panose="020B0502040204020203" pitchFamily="34" charset="0"/>
              </a:rPr>
              <a:t>通常の取り扱い（業界慣行や、一般的にどう扱われているか）</a:t>
            </a:r>
          </a:p>
          <a:p>
            <a:pPr fontAlgn="t">
              <a:buFont typeface="Arial" panose="020B0604020202020204" pitchFamily="34" charset="0"/>
              <a:buChar char="•"/>
            </a:pPr>
            <a:r>
              <a:rPr lang="ja-JP" altLang="en-US" b="0" i="0" dirty="0">
                <a:effectLst/>
                <a:latin typeface="Segoe UI" panose="020B0502040204020203" pitchFamily="34" charset="0"/>
              </a:rPr>
              <a:t>取引実態（有償か無償か、または逆有償か）</a:t>
            </a:r>
          </a:p>
          <a:p>
            <a:pPr fontAlgn="t">
              <a:buFont typeface="Arial" panose="020B0604020202020204" pitchFamily="34" charset="0"/>
              <a:buChar char="•"/>
            </a:pPr>
            <a:r>
              <a:rPr lang="ja-JP" altLang="en-US" b="0" i="0" dirty="0">
                <a:effectLst/>
                <a:latin typeface="Segoe UI" panose="020B0502040204020203" pitchFamily="34" charset="0"/>
              </a:rPr>
              <a:t>占有者の意思（保管するのか、手放すのか）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といった項目です。 </a:t>
            </a:r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>
              <a:buFont typeface="Arial" panose="020B0604020202020204" pitchFamily="34" charset="0"/>
              <a:buChar char="•"/>
            </a:pPr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>
              <a:buFont typeface="Arial" panose="020B0604020202020204" pitchFamily="34" charset="0"/>
              <a:buNone/>
            </a:pPr>
            <a:r>
              <a:rPr lang="ja-JP" altLang="en-US" b="0" i="0" dirty="0">
                <a:effectLst/>
                <a:latin typeface="Segoe UI" panose="020B0502040204020203" pitchFamily="34" charset="0"/>
              </a:rPr>
              <a:t>実務では、こうした要素を組み合わせて、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「これは廃棄物か？それとも有価物として扱えるか？」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を判断します。たとえば “売りたいと思っている物” であっても、実際に有償取引が成り立たず、逆に処理費がかかる場合は廃棄物になります。反対に、“見た目は汚れていても、明確な価値がある市場が存在している”のであれば有価物になる場合もあります。</a:t>
            </a:r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>
              <a:buFont typeface="Arial" panose="020B0604020202020204" pitchFamily="34" charset="0"/>
              <a:buNone/>
            </a:pPr>
            <a:endParaRPr lang="ja-JP" altLang="en-US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このスライドで言いたいことをまとめると、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「廃棄物かどうかは直感では決めない。根拠となる材料を集めて、総合的に判断する」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ということです。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この入口を正しく押さえておけば、後の産業廃棄物の品目分類や、許可の要否、委託契約、マニフェスト、保管基準まで、ほとんどの判断が揺らぎにくくなります。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では、次のスライドで“総合判断の進め方”を、さらに具体的に見ていきましょう。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308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ここでは「廃棄物の基本的な考え方」を、もう少し実務寄りに整理していきます。さきほど“総合判断”という言葉を紹介しましたが、実務ではこれをどう使うのかがポイントになります。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まず、廃棄物かどうかを判断するときに欠かせない視点が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「不要性」と「形態」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の２つです。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“不要性”とは、その物を今後使う予定があるのか、経済的価値があるのか、あるいは客観的に見て処理せざるを得ない状態なのか、といった点です。“形態”は固体・液体・含水状況・危険性などを指し、写真や計測値など、客観的な証拠で確認することが重要に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次に押さえたいのが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記録による裏づけ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「不要になったから処理する」という一文だけでは足りず、どのような経緯で不要になったのか、どんな性状だったのか、通常どう扱われる物なのか、といった背景をきちんと記録しておくことで、後から判断を説明できるようになります。廃棄物かどうかの判断は、主観ではなく、あくまで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客観的な証拠で補強する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必要があります。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また、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有価物として扱いたい場合の注意点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も押さえておきましょう。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「売れると思っている」だけでは有価物にはできません。実際に継続的な販売契約があるのか、数量や品質が安定しているのか、相手方が実際に対価を支払っているのか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――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こうした“実態”が伴って初めて有価物と評価されます。逆に、わずかでも処理費を払っているのであれば、それはもう廃棄物として扱うべき物です。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このスライドで強調したいことは、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判断を単純化しすぎない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ということです。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廃棄物の判断では、性状・排出状況・取引の実態・占有者の意思といった要素を、一つひとつ丁寧に積み上げていきます。そして最後に、それらを総合して結論を出す。これが“総合判断”の本来の意味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まとめると、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廃棄物の判断は「なんとなく」でも「直感」でもなく、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複数の材料を集めて丁寧に積み上げるプロセス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であるということです。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この型がしっかり身についていれば、後の産業廃棄物の分類や委託・許可の判断も、迷いが少なく進められるようになります。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それでは次のスライドで、さらに誤解されやすいポイントを見ていきましょう。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9793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ここでは、廃棄物の判断で特に誤解が生じやすいポイントを整理します。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一見すると簡単に思える部分ほど、実務では判断が揺れやすいところです。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まず押さえたいのは、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主観的な好みや価値観で判断しない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ということです。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“興味のある人なら価値がある”“骨董好きなら欲しがるかもしれない”というような主観的な要素は、廃棄物かどうかの判断材料にはなりません。判断の軸は、あくまで客観性です。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次に、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「再生できる＝有価物」とは限らない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という点です。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たとえば、材料として再利用できる可能性がある物でも、実際に継続的な有償取引が成立していなければ、法律上は有価物と評価できません。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実態が伴っていない“可能性”は判断材料として弱く、誤解につながりやすい部分です。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また、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社内外の設備能力や体制によって評価が変わる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こともあります。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たとえば、社内に再生設備があり実際に利用されている場合と、設備がなく処理費を払って処理するしかない場合とでは、同じ物でも判断が異なります。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このように、設備の有無も実務判断では大切な要素になります。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それから、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混合物の扱い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も注意が必要です。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複数の物が混ざり合って分離が難しい場合、“混合物としてどう扱うのか”“どこまでが元の性状なのか”といった確認が必要です。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混ざっているからといって無条件に有価物扱いにはできませんし、逆にすぐ廃棄物とも言い切れません。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このスライドの結論としては、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廃棄物かどうかの判断は、主観ではなく、客観性のある材料を積み上げていくプロセスで決める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ということです。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直感で判断してしまうと誤りやすく、後工程にも影響します。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だからこそ、ここまで見てきた“総合判断”の考え方が重要になるわけです。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では、次のスライドでは、その判断を支える具体的な要素を詳しく見ていきましょう。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583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ここでは、廃棄物の判断で特に重要となる「５つの判断要素」を整理していきます。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この要素は、後の回でも何度も登場する“判断の軸”になる部分です。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まず１つ目は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性状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固体か液体か、含水の程度はどうか、危険性はないか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――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こうした基本情報は最初に確認すべきポイントです。写真・計測値・客観的な記録があると、後で判断根拠としてとても説明しやすくなります。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２つ目は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排出の状況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どんな作業から、どんな理由で、どれくらいの頻度で発生したのか。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同じ物に見えても、発生した工程が違えば扱いが全く変わることも珍しくありません。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排出した状況を正確に把握しておくことは、実務での判断に直結します。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３つ目は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通常の取扱い形態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その物が業界的に通常どう扱われているのか、社内ではどんな基準で扱われているのか、これらは判断の裏づけとして欠かせません。「一般的にどう扱われる物か」を押さえておくと、判断のブレが少なく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４つ目は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取引の実態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有償で取引されているのか、無償なのか、または逆に処理費を払って引き取ってもらうのか。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ここは非常に重要な判断基準で、“少しでも処理費を払っている”のであれば、基本的には廃棄物と考えるべきです。対価が発生しているかどうかは、最終判断に大きく影響します。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５つ目は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占有者の意思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その物を引き続き自社で使うのか、手放すのか、保管しておくのか。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「使う予定がある」と主張するだけでは不十分で、客観的な裏づけが必要です。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占有者の意思は判断材料のひとつですが、他の要素と組み合わせて初めて意味を持ちます。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このスライドが伝えたいポイントをまとめると、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廃棄物かどうかの判断は、この５つの要素を“総合して”行う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ということです。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ひとつの項目だけで決めるのではなく、複数の視点を丁寧に積み重ねる。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これが、実務で判断を誤らないための基本の型になります。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では、次のスライドで、この５つの要素がどのように「総合判断」として結びつくのか、さらに実例に近い形で見ていきましょう。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6646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ここでは、廃棄物かどうかを総合的に判断する際の「使い方」を整理します。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５つの判断要素を単発で見るのではなく、どのように“積み上げていくか”が大切になります。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最初に押さえたいのは、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判断を１つの要素だけで決めない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ということです。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性状がそれらしいから廃棄物、有価物っぽいから売れる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――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といった思い込みで判断してしまうと、後で説明できなくなってしまいます。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必ず複数の材料を集めて、丁寧に判断を進めていきます。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次に大切なのは、**総合判断の「優先順位」**です。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５つの要素には、それぞれ重みがあります。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たとえば、危険性・腐敗性が高いものは、廃棄物性が強くなりやすい。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逆に、有償で継続的に取引されているものは、有価物として扱いやすくなります。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つまり、材料は横並びではなく、状況によって重みづけをしていく必要があります。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さらに、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取引の実態が判断を決める決定打になる場合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もあります。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処理費を払って引き取ってもらう状況であれば、たとえ見た目がきれいであっても廃棄物として扱うべきです。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「価値があるはずだ」という期待よりも、“実際どう扱われているか”という実態を優先します。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加えて、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判断の経過を文書で残しておくこと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も重要です。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いつ、誰が、どの情報をもとに判断したのか。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この記録があるだけで、後工程の委託・契約・許可・マニフェストの整合が取りやすくなりますし、外部からの確認が入った場合にもきちんと説明できます。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そして最後に、このスライドのポイントをまとめます。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廃棄物かどうかを決める総合判断は、“複数の材料を丁寧に積み重ねる手順”です。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決して１つの要素で結論を急がず、状況に合わせて重みづけをしながら、最終的に判断を組み立てていきます。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では、次のスライドでは、この判断が実際にどう使われるのか、具体的な事例を交えながら確認していきましょう。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7117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ここでは、より実務に近い形で“判断の落とし穴”を確認していきます。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特に初動で迷いやすい部分を整理しておくことで、後の工程での不整合を防ぐことができます。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まず最初の事例は「生活ごみ」のケースです。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家庭から出る生活ごみは、法律上は明確に一般廃棄物に当たります。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そして、事業場の中で発生したとしても、産業廃棄物の品目に当てはまらない限り、一般廃棄物として扱う必要があります。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よくある誤解に「会社から出たものは全部産廃」という考えがありますが、これは誤りで、入口での区分を間違える典型例です。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ここで注意したいのは、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産業廃棄物と一般廃棄物を混ぜないこと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一度混ざってしまうと、処理ルートが変わり、事業場としての管理も難しくなります。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混在を避けるためには、排出する場所ごとにルールを明確にしておき、分別ができる環境を整えることが重要になります。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また、実務上迷いやすい場面として「有価物のつもりで出したが、実は廃棄物だった」というケースがあります。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見た目はきれいであっても、取引先が実際には有償で引き取らず、処理費が発生している場合、その物は廃棄物として扱う必要があります。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“売れる可能性がある”という期待だけでは、有価物とは判断できません。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さらに、このスライドでは「判断を誤った場合の波及」を意識しておくことが大切です。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入口の判断が誤ると、委託契約の内容、許可の要否、マニフェストの記載、保管の方法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……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すべてに影響します。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だからこそ、最初の判断で迷ったら自社だけで結論を出さず、所管の行政へ早めに相談することが推奨されます。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このスライドの結論は非常にシンプルです。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廃棄物の判断を安易に決めつけず、必ず複数の材料をそろえたうえで判断する。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そして、少しでも迷ったら早めに確認する。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これだけで、不適正処理の多くは入口で防ぐことができます。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では、次のスライドで、さらに典型的な誤判断の例を見ていきましょう。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71175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ここでは、総合判断を実務で使うときの「最初のフロー」を、ひと目で追える形にしておきます。狙いは、入口の迷いを素早く解消し、後工程のミスを未然に止めることです。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まずは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発生工程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を押さえます。どの作業から、どんな理由で出たのか。ここで“作業の具体名”と“発生の頻度・量”を簡潔にメモしておくと、後で品目や業種の当てはめがブレません。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次に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物の性状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を確認します。固体か液体か、含水・粘度・危険性、腐敗や揮発の有無などです。可能なら写真や測定値を残し、主観的な表現（きれい・汚い等）は避けて客観化します。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続いて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当てはめた品目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を仮決めします。まずは２０品目のどれに近いかを“仮置き”で構いません。混合物なら、主たる性状・構成比・処理の実態を整理し、総体物として扱う余地がないかも合わせて検討します。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そのうえで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業種の当てはめ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に進みます。品目で産業廃棄物に見えても、業種指定の有無で一廃になる場合があります。建設工事由来の紙くず／事務所由来の紙類、といった“同じ見た目でも扱いが違う”ケースに注意してください。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最後に 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分別方針と委託先候補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 を並行して整理します。分けられるなら分ける、混ざるなら混ざったままで受けられる施設を探す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――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という現実的なルート設計です。ここで初めて、許可の整合（品目・方法・区域）やマニフェストの流れ、保管基準の当てはめを具体的に検証していきます。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このスライドの要点は、判断を“１本の線”として描くことです。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発生工程 → 性状 → 品目（必要に応じて混合／総体） → 業種 → 分別・委託・許可整合 → マニフェスト → 保管基準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この順で手早く回せば、入口で迷っても数分で次の一手が見えるようになります。</a:t>
            </a:r>
          </a:p>
          <a:p>
            <a:pPr fontAlgn="t"/>
            <a:endParaRPr lang="en-US" altLang="ja-JP" b="0" i="0" dirty="0">
              <a:effectLst/>
              <a:latin typeface="Segoe UI" panose="020B0502040204020203" pitchFamily="34" charset="0"/>
            </a:endParaRPr>
          </a:p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それでは、次のスライドへ進み、総合判断で迷ったときの“確認ルート”を具体例で確認していきましょう。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1564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ここでは、入口判断の誤りを未然に防ぐための「実務の要点」を、今日から使える形でそろえます。狙いは、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早い段階での標準化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によって、後工程（許可・契約・マニフェスト・保管）での不整合の連鎖を止めることです。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① 入口の標準フローを固定する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発生工程 → 性状（写真・測定値） → 当てはめた品目 → 業種の確認 → 分別方針 → 委託先候補 → 許可の整合。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この順番を「毎回同じ手順」で回すだけで、判断のブレが大きく減ります。チェックシート化しておくのが最短です。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② 判断の裏づけ（証拠）を必ず残す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発生理由・数量・頻度、性状のデータ、通常の取扱いの根拠（社内基準／業界慣行の記述）、取引実態（有償／無償／逆有償）の記録をセットで保管します。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主観ではなく、第三者に説明できる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客観資料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を添えることがポイントです。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③ 有価物扱いにしたい場合の条件を明確化する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継続した有償取引の実績、品質の安定、受け手側の体制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――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この３点が揃って初めて有価物として成立します。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どれかが欠けているなら、基本は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廃棄物として扱う前提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で検討します。期待や可能性だけでは倒しません。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④ 混合物の初動ルールを決めておく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分別が現実的か、混合のまま受入できる処理ルートがあるか、どちらが環境・安全・コスト面で適切かを、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判断表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にしておくと迷いません。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「とりあえず混ぜる」は、最終的に手戻りや費用増につながります。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1" i="0" dirty="0">
                <a:effectLst/>
                <a:latin typeface="Segoe UI" panose="020B0502040204020203" pitchFamily="34" charset="0"/>
              </a:rPr>
              <a:t>⑤ 迷ったら早めに所管へ相談し、記録を残す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社内だけで結論を出さず、所管へ早めに確認します。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その際、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いつ・誰が・何を確認したか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をメモしておくと、後の契約・許可・マニフェストの整合チェックがスムーズに進みます。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まとめです。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入口判断は「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手順の標準化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」と「</a:t>
            </a:r>
            <a:r>
              <a:rPr lang="ja-JP" altLang="en-US" b="1" i="0" dirty="0">
                <a:effectLst/>
                <a:latin typeface="Segoe UI" panose="020B0502040204020203" pitchFamily="34" charset="0"/>
              </a:rPr>
              <a:t>証拠の常備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」でブレを防げます。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定義に当て、５要素で総合し、根拠を残す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――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この型をシンプルに回せば、誤判の多くはここで止まります。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次のスライドでは、今日の要点を短く束ね、明日からの実務でまず何から始めるかを確認して締めくくります。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6F092-C0DF-4159-9B01-58E086374480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8706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692BC-AD6C-4D2E-B11F-8F6EAABB67E6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7685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A367-C500-459F-827F-1788741290CF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4997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373A8-C9A7-420C-8652-87F5013F7158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05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4597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6BB1-62B5-4D70-A80D-BF2BEF32A7FF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7371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2753-FE6D-4446-8996-FB5C8354125C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5508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0E366-8BE6-4434-9EBF-7CE85DC4A986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4000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45B5D-8797-4175-84CA-073883B6E141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3742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7EBAF-EAB4-46C9-B58D-A865A0AB0222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6585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0497B-4ECF-47C9-A1A0-1357ED0FA018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8770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90356-7536-4A21-ADD8-9316CAD96719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959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t="82000" r="-1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C53BC-876F-4D48-9463-6CEB051ACEC4}" type="datetime1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6644952" y="6597352"/>
            <a:ext cx="2499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pPr algn="r"/>
            <a:r>
              <a:rPr lang="zh-TW" altLang="en-US" dirty="0"/>
              <a:t>作成　：　環境部 廃棄物対策課</a:t>
            </a: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3505200" y="659226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fld id="{B19F71B2-C08B-4251-8631-B17A6B7397F4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79765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kumimoji="1" lang="ja-JP" altLang="en-US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１０分でわかる◎</a:t>
            </a:r>
            <a:br>
              <a:rPr kumimoji="1" lang="en-US" altLang="ja-JP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kumimoji="1" lang="ja-JP" altLang="en-US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産業廃棄物ちょっと講座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752600"/>
          </a:xfrm>
        </p:spPr>
        <p:txBody>
          <a:bodyPr/>
          <a:lstStyle/>
          <a:p>
            <a:r>
              <a:rPr kumimoji="1" lang="en-US" altLang="ja-JP" dirty="0"/>
              <a:t>Part </a:t>
            </a:r>
            <a:r>
              <a:rPr lang="ja-JP" altLang="en-US" dirty="0"/>
              <a:t>２　廃棄物とは？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974905C-C0A5-9590-0DBC-EAA16E9D86A7}"/>
              </a:ext>
            </a:extLst>
          </p:cNvPr>
          <p:cNvSpPr txBox="1"/>
          <p:nvPr/>
        </p:nvSpPr>
        <p:spPr>
          <a:xfrm>
            <a:off x="7501974" y="77976"/>
            <a:ext cx="1606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2026/03</a:t>
            </a:r>
            <a:r>
              <a:rPr kumimoji="1" lang="ja-JP" altLang="en-US" dirty="0"/>
              <a:t>作成</a:t>
            </a:r>
          </a:p>
        </p:txBody>
      </p:sp>
    </p:spTree>
    <p:extLst>
      <p:ext uri="{BB962C8B-B14F-4D97-AF65-F5344CB8AC3E}">
        <p14:creationId xmlns:p14="http://schemas.microsoft.com/office/powerpoint/2010/main" val="3002949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0872" y="980728"/>
            <a:ext cx="8517632" cy="52565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ja-JP" altLang="en-US" sz="3000" dirty="0"/>
              <a:t>第２回のまとめ</a:t>
            </a:r>
            <a:endParaRPr kumimoji="1" lang="en-US" altLang="ja-JP" sz="3000" dirty="0"/>
          </a:p>
          <a:p>
            <a:pPr marL="0" indent="0">
              <a:buNone/>
            </a:pPr>
            <a:r>
              <a:rPr lang="ja-JP" altLang="en-US" sz="3000" dirty="0"/>
              <a:t>　今日の要点を</a:t>
            </a:r>
            <a:r>
              <a:rPr lang="ja-JP" altLang="en-US" sz="3000" dirty="0">
                <a:solidFill>
                  <a:srgbClr val="FF0000"/>
                </a:solidFill>
              </a:rPr>
              <a:t>すぐ実務に</a:t>
            </a:r>
            <a:r>
              <a:rPr lang="ja-JP" altLang="en-US" sz="3000" dirty="0"/>
              <a:t>落とし込みます。</a:t>
            </a:r>
            <a:endParaRPr lang="en-US" altLang="ja-JP" sz="3000" dirty="0"/>
          </a:p>
          <a:p>
            <a:pPr marL="0" indent="0">
              <a:buNone/>
            </a:pPr>
            <a:endParaRPr lang="en-US" altLang="ja-JP" sz="3000" dirty="0"/>
          </a:p>
          <a:p>
            <a:pPr marL="0" indent="0"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法定の定義と総合判断</a:t>
            </a:r>
            <a:r>
              <a:rPr lang="ja-JP" altLang="en-US" sz="3000" dirty="0"/>
              <a:t>を押さえる</a:t>
            </a:r>
            <a:endParaRPr lang="en-US" altLang="ja-JP" sz="3000" dirty="0"/>
          </a:p>
          <a:p>
            <a:pPr marL="0" indent="0"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主観を排し、記録で裏づけ</a:t>
            </a:r>
            <a:r>
              <a:rPr lang="ja-JP" altLang="en-US" sz="3000" dirty="0"/>
              <a:t>る</a:t>
            </a:r>
            <a:endParaRPr lang="en-US" altLang="ja-JP" sz="3000" dirty="0"/>
          </a:p>
          <a:p>
            <a:pPr marL="0" indent="0"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有価物扱いは根拠必須</a:t>
            </a:r>
            <a:endParaRPr lang="en-US" altLang="ja-JP" sz="3000" dirty="0"/>
          </a:p>
          <a:p>
            <a:pPr marL="0" indent="0">
              <a:buNone/>
            </a:pPr>
            <a:r>
              <a:rPr lang="ja-JP" altLang="en-US" sz="3000" dirty="0"/>
              <a:t>・迷えば</a:t>
            </a:r>
            <a:r>
              <a:rPr lang="ja-JP" altLang="en-US" sz="3000" dirty="0">
                <a:solidFill>
                  <a:srgbClr val="FF0000"/>
                </a:solidFill>
              </a:rPr>
              <a:t>事前相談→記録保存（５年）</a:t>
            </a:r>
            <a:endParaRPr lang="en-US" altLang="ja-JP" sz="3000" dirty="0"/>
          </a:p>
          <a:p>
            <a:pPr marL="0" indent="0"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入口を外さない</a:t>
            </a:r>
            <a:r>
              <a:rPr lang="ja-JP" altLang="en-US" sz="3000" dirty="0"/>
              <a:t>ことが全工程を守る</a:t>
            </a:r>
            <a:endParaRPr kumimoji="1" lang="en-US" altLang="ja-JP" sz="3000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5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605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05" y="1486302"/>
            <a:ext cx="7973595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kumimoji="1" lang="ja-JP" altLang="en-US" sz="3200" spc="600" dirty="0"/>
              <a:t>付録①－１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7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1187624" y="5584881"/>
            <a:ext cx="5544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出典：環境省　</a:t>
            </a:r>
            <a:r>
              <a:rPr lang="ja-JP" altLang="en-US" sz="1200" dirty="0"/>
              <a:t>令和３年４月１４日</a:t>
            </a:r>
            <a:r>
              <a:rPr kumimoji="1" lang="ja-JP" altLang="en-US" sz="1200" dirty="0"/>
              <a:t>　「行政処分の指針について（通知）」</a:t>
            </a:r>
            <a:endParaRPr kumimoji="1"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4012352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95" y="1104873"/>
            <a:ext cx="7200800" cy="467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593995" y="2483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sz="3200" spc="600" dirty="0"/>
              <a:t>付録①－２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260DC13-1790-EA98-2B7D-87900CA16321}"/>
              </a:ext>
            </a:extLst>
          </p:cNvPr>
          <p:cNvSpPr txBox="1"/>
          <p:nvPr/>
        </p:nvSpPr>
        <p:spPr>
          <a:xfrm>
            <a:off x="1547664" y="5877272"/>
            <a:ext cx="5544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出典：環境省　</a:t>
            </a:r>
            <a:r>
              <a:rPr lang="ja-JP" altLang="en-US" sz="1200" dirty="0"/>
              <a:t>令和３年４月１４日</a:t>
            </a:r>
            <a:r>
              <a:rPr kumimoji="1" lang="ja-JP" altLang="en-US" sz="1200" dirty="0"/>
              <a:t>　「行政処分の指針について（通知）」</a:t>
            </a:r>
          </a:p>
        </p:txBody>
      </p:sp>
    </p:spTree>
    <p:extLst>
      <p:ext uri="{BB962C8B-B14F-4D97-AF65-F5344CB8AC3E}">
        <p14:creationId xmlns:p14="http://schemas.microsoft.com/office/powerpoint/2010/main" val="1705560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spc="600" dirty="0"/>
              <a:t>廃棄物とは？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219202"/>
            <a:ext cx="8820472" cy="4906962"/>
          </a:xfrm>
        </p:spPr>
        <p:txBody>
          <a:bodyPr>
            <a:noAutofit/>
          </a:bodyPr>
          <a:lstStyle/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dirty="0"/>
              <a:t>　「廃棄物処理法」の</a:t>
            </a:r>
            <a:r>
              <a:rPr lang="ja-JP" altLang="en-US" sz="2800" dirty="0">
                <a:solidFill>
                  <a:srgbClr val="FF0000"/>
                </a:solidFill>
              </a:rPr>
              <a:t>法定の定義</a:t>
            </a:r>
            <a:r>
              <a:rPr lang="ja-JP" altLang="en-US" sz="2800" dirty="0"/>
              <a:t>を起点に、現場で迷いやすい</a:t>
            </a:r>
            <a:r>
              <a:rPr lang="ja-JP" altLang="en-US" sz="2800" dirty="0">
                <a:solidFill>
                  <a:srgbClr val="FF0000"/>
                </a:solidFill>
              </a:rPr>
              <a:t>廃棄物か否かの見きわめ方</a:t>
            </a:r>
            <a:r>
              <a:rPr lang="ja-JP" altLang="en-US" sz="2800" dirty="0"/>
              <a:t>を、客観的な材料にもとづいて整理します。</a:t>
            </a:r>
            <a:endParaRPr lang="en-US" altLang="ja-JP" sz="280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・「廃棄物」は、</a:t>
            </a:r>
            <a:r>
              <a:rPr lang="ja-JP" altLang="en-US" sz="2800" spc="-150" dirty="0">
                <a:solidFill>
                  <a:srgbClr val="FF0000"/>
                </a:solidFill>
              </a:rPr>
              <a:t>不要となった固体又は液体の物</a:t>
            </a:r>
            <a:r>
              <a:rPr lang="ja-JP" altLang="en-US" sz="2800" spc="-150" dirty="0"/>
              <a:t>（気体は原則対象外）</a:t>
            </a:r>
            <a:endParaRPr lang="en-US" altLang="ja-JP" sz="2800" spc="-15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</a:t>
            </a:r>
            <a:r>
              <a:rPr lang="ja-JP" altLang="en-US" sz="2800" spc="-150" dirty="0">
                <a:solidFill>
                  <a:srgbClr val="FF0000"/>
                </a:solidFill>
              </a:rPr>
              <a:t>経済的な価値が明確な有価物</a:t>
            </a:r>
            <a:r>
              <a:rPr lang="ja-JP" altLang="en-US" sz="2800" spc="-150" dirty="0"/>
              <a:t>は原則対象外（実態で再確認）</a:t>
            </a:r>
            <a:endParaRPr lang="en-US" altLang="ja-JP" sz="2800" spc="-15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・判断は、</a:t>
            </a:r>
            <a:r>
              <a:rPr lang="ja-JP" altLang="en-US" sz="2800" spc="-150" dirty="0">
                <a:solidFill>
                  <a:srgbClr val="FF0000"/>
                </a:solidFill>
              </a:rPr>
              <a:t>性状・排出の状況・通常の取扱い形態</a:t>
            </a:r>
            <a:r>
              <a:rPr lang="ja-JP" altLang="en-US" sz="2800" spc="-150" dirty="0"/>
              <a:t>を柱に行う</a:t>
            </a:r>
            <a:endParaRPr lang="en-US" altLang="ja-JP" sz="2800" spc="-15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</a:t>
            </a:r>
            <a:r>
              <a:rPr lang="ja-JP" altLang="en-US" sz="2800" spc="-150" dirty="0">
                <a:solidFill>
                  <a:srgbClr val="FF0000"/>
                </a:solidFill>
              </a:rPr>
              <a:t>取引の実態（有償／無償／逆有償）</a:t>
            </a:r>
            <a:r>
              <a:rPr lang="ja-JP" altLang="en-US" sz="2800" spc="-150" dirty="0"/>
              <a:t>は重要な手がかり</a:t>
            </a:r>
            <a:endParaRPr lang="en-US" altLang="ja-JP" sz="2800" spc="-15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・迷う場合は、</a:t>
            </a:r>
            <a:r>
              <a:rPr lang="ja-JP" altLang="en-US" sz="2800" spc="-150" dirty="0">
                <a:solidFill>
                  <a:srgbClr val="FF0000"/>
                </a:solidFill>
              </a:rPr>
              <a:t>占有者の意思も含めて総合的に判断</a:t>
            </a:r>
            <a:r>
              <a:rPr lang="ja-JP" altLang="en-US" sz="2800" spc="-150" dirty="0"/>
              <a:t>する</a:t>
            </a:r>
            <a:endParaRPr lang="en-US" altLang="ja-JP" sz="2800" spc="-15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600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spc="300" dirty="0"/>
              <a:t>廃棄物の基本的な考え方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219202"/>
            <a:ext cx="8820472" cy="4906962"/>
          </a:xfrm>
        </p:spPr>
        <p:txBody>
          <a:bodyPr>
            <a:noAutofit/>
          </a:bodyPr>
          <a:lstStyle/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dirty="0"/>
              <a:t>　「不要性」と「形態（固体・液体）」を、</a:t>
            </a:r>
            <a:r>
              <a:rPr lang="ja-JP" altLang="en-US" sz="2800" dirty="0">
                <a:solidFill>
                  <a:srgbClr val="FF0000"/>
                </a:solidFill>
              </a:rPr>
              <a:t>客観の証拠</a:t>
            </a:r>
            <a:r>
              <a:rPr lang="ja-JP" altLang="en-US" sz="2800" dirty="0"/>
              <a:t>で裏づけます。</a:t>
            </a:r>
            <a:endParaRPr lang="en-US" altLang="ja-JP" sz="280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</a:t>
            </a:r>
            <a:r>
              <a:rPr lang="ja-JP" altLang="en-US" sz="2800" spc="-150" dirty="0">
                <a:solidFill>
                  <a:srgbClr val="FF0000"/>
                </a:solidFill>
              </a:rPr>
              <a:t>不要性は記録で客観化</a:t>
            </a:r>
            <a:r>
              <a:rPr lang="ja-JP" altLang="en-US" sz="2800" spc="-150" dirty="0"/>
              <a:t>（保管理由・期間・転用計画を明記）</a:t>
            </a:r>
            <a:endParaRPr lang="en-US" altLang="ja-JP" sz="2800" spc="-15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</a:t>
            </a:r>
            <a:r>
              <a:rPr lang="ja-JP" altLang="en-US" sz="2800" spc="-150" dirty="0">
                <a:solidFill>
                  <a:srgbClr val="FF0000"/>
                </a:solidFill>
              </a:rPr>
              <a:t>形態は計測・写真で証跡化</a:t>
            </a:r>
            <a:r>
              <a:rPr lang="ja-JP" altLang="en-US" sz="2800" spc="-150" dirty="0"/>
              <a:t>（流動性・含水状態など）</a:t>
            </a:r>
            <a:endParaRPr lang="en-US" altLang="ja-JP" sz="2800" spc="-15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</a:t>
            </a:r>
            <a:r>
              <a:rPr lang="ja-JP" altLang="en-US" sz="2800" spc="-150" dirty="0">
                <a:solidFill>
                  <a:srgbClr val="FF0000"/>
                </a:solidFill>
              </a:rPr>
              <a:t>有価物扱いは根拠必須</a:t>
            </a:r>
            <a:r>
              <a:rPr lang="ja-JP" altLang="en-US" sz="2800" spc="-150" dirty="0"/>
              <a:t>（見積書・契約書・引取証の写し）</a:t>
            </a:r>
            <a:endParaRPr lang="en-US" altLang="ja-JP" sz="2800" spc="-15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</a:t>
            </a:r>
            <a:r>
              <a:rPr lang="ja-JP" altLang="en-US" sz="2800" spc="-150" dirty="0">
                <a:solidFill>
                  <a:srgbClr val="FF0000"/>
                </a:solidFill>
              </a:rPr>
              <a:t>容器内の気体は個別確認</a:t>
            </a:r>
            <a:r>
              <a:rPr lang="ja-JP" altLang="en-US" sz="2800" spc="-150" dirty="0"/>
              <a:t>（基本は対象外、危険対策は別途）</a:t>
            </a:r>
            <a:endParaRPr lang="en-US" altLang="ja-JP" sz="2800" spc="-150" dirty="0"/>
          </a:p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ja-JP" altLang="en-US" sz="2800" spc="-150" dirty="0"/>
              <a:t>・</a:t>
            </a:r>
            <a:r>
              <a:rPr lang="ja-JP" altLang="en-US" sz="2800" spc="-150" dirty="0">
                <a:solidFill>
                  <a:srgbClr val="FF0000"/>
                </a:solidFill>
              </a:rPr>
              <a:t>判断の経過を文書化・保存</a:t>
            </a:r>
            <a:r>
              <a:rPr lang="ja-JP" altLang="en-US" sz="2800" spc="-150" dirty="0"/>
              <a:t>（いつ／誰が／何を根拠に）</a:t>
            </a:r>
            <a:endParaRPr lang="en-US" altLang="ja-JP" sz="2800" spc="-15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362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7688" y="274638"/>
            <a:ext cx="8866312" cy="1143000"/>
          </a:xfrm>
        </p:spPr>
        <p:txBody>
          <a:bodyPr>
            <a:noAutofit/>
          </a:bodyPr>
          <a:lstStyle/>
          <a:p>
            <a:r>
              <a:rPr kumimoji="1" lang="ja-JP" altLang="en-US" b="1" dirty="0"/>
              <a:t>ありがちな誤解と正し方①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56111"/>
            <a:ext cx="8686800" cy="4470052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主観に流されず、</a:t>
            </a:r>
            <a:r>
              <a:rPr lang="ja-JP" altLang="en-US" sz="3000" dirty="0">
                <a:solidFill>
                  <a:srgbClr val="FF0000"/>
                </a:solidFill>
              </a:rPr>
              <a:t>客観材料</a:t>
            </a:r>
            <a:r>
              <a:rPr lang="ja-JP" altLang="en-US" sz="3000" dirty="0"/>
              <a:t>で判断します。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趣味性・骨董性</a:t>
            </a:r>
            <a:r>
              <a:rPr lang="ja-JP" altLang="en-US" sz="3000" dirty="0"/>
              <a:t>は補助要素（主判断にしない）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再生できる＝有価物</a:t>
            </a:r>
            <a:r>
              <a:rPr lang="ja-JP" altLang="en-US" sz="3000" dirty="0"/>
              <a:t>とは限らない（実態で見る）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社内外の能力・設備</a:t>
            </a:r>
            <a:r>
              <a:rPr lang="ja-JP" altLang="en-US" sz="3000" dirty="0"/>
              <a:t>の有無で評価は変わる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混合物は混合物として</a:t>
            </a:r>
            <a:r>
              <a:rPr lang="ja-JP" altLang="en-US" sz="3000" dirty="0"/>
              <a:t>把握し、分離の可否で見直す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・結論は</a:t>
            </a:r>
            <a:r>
              <a:rPr lang="ja-JP" altLang="en-US" sz="3000" dirty="0">
                <a:solidFill>
                  <a:srgbClr val="FF0000"/>
                </a:solidFill>
              </a:rPr>
              <a:t>総合判断</a:t>
            </a:r>
            <a:r>
              <a:rPr lang="ja-JP" altLang="en-US" sz="3000" dirty="0"/>
              <a:t>で整合させる</a:t>
            </a:r>
            <a:endParaRPr lang="en-US" altLang="ja-JP" sz="3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754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496" y="274638"/>
            <a:ext cx="9108504" cy="1143000"/>
          </a:xfrm>
        </p:spPr>
        <p:txBody>
          <a:bodyPr>
            <a:normAutofit fontScale="90000"/>
          </a:bodyPr>
          <a:lstStyle/>
          <a:p>
            <a:r>
              <a:rPr kumimoji="1" lang="ja-JP" altLang="en-US" b="1" dirty="0"/>
              <a:t>ありがちな誤解と正し方②</a:t>
            </a:r>
            <a:br>
              <a:rPr kumimoji="1" lang="en-US" altLang="ja-JP" b="1" dirty="0"/>
            </a:br>
            <a:r>
              <a:rPr kumimoji="1" lang="ja-JP" altLang="en-US" b="1" dirty="0"/>
              <a:t>（判断要素）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56111"/>
            <a:ext cx="8229600" cy="4470052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５つの要素を</a:t>
            </a:r>
            <a:r>
              <a:rPr lang="ja-JP" altLang="en-US" sz="3000" dirty="0">
                <a:solidFill>
                  <a:srgbClr val="FF0000"/>
                </a:solidFill>
              </a:rPr>
              <a:t>必ず</a:t>
            </a:r>
            <a:r>
              <a:rPr lang="ja-JP" altLang="en-US" sz="3000" dirty="0"/>
              <a:t>点検します。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性状</a:t>
            </a:r>
            <a:r>
              <a:rPr lang="ja-JP" altLang="en-US" sz="3000" dirty="0"/>
              <a:t>：計測値・所見を記録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排出の状況</a:t>
            </a:r>
            <a:r>
              <a:rPr lang="ja-JP" altLang="en-US" sz="3000" dirty="0"/>
              <a:t>：工程・理由・頻度を明記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通常の取扱い</a:t>
            </a:r>
            <a:r>
              <a:rPr lang="ja-JP" altLang="en-US" sz="3000" dirty="0"/>
              <a:t>：社内標準・業界慣行を文書化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取引の実態</a:t>
            </a:r>
            <a:r>
              <a:rPr lang="ja-JP" altLang="en-US" sz="3000" dirty="0"/>
              <a:t>：有償／無償／逆有償の根拠を保存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占有者の意思</a:t>
            </a:r>
            <a:r>
              <a:rPr lang="ja-JP" altLang="en-US" sz="3000" dirty="0"/>
              <a:t>：保管／譲渡／廃棄を明示</a:t>
            </a:r>
            <a:endParaRPr lang="en-US" altLang="ja-JP" sz="24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9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392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820472" cy="1143000"/>
          </a:xfrm>
        </p:spPr>
        <p:txBody>
          <a:bodyPr>
            <a:normAutofit/>
          </a:bodyPr>
          <a:lstStyle/>
          <a:p>
            <a:r>
              <a:rPr lang="ja-JP" altLang="en-US" b="1" spc="300" dirty="0"/>
              <a:t>総合判断の使い方</a:t>
            </a:r>
            <a:endParaRPr kumimoji="1" lang="ja-JP" altLang="en-US" b="1" spc="3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56111"/>
            <a:ext cx="8229600" cy="4470052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単一要素で決めず、</a:t>
            </a:r>
            <a:r>
              <a:rPr lang="ja-JP" altLang="en-US" sz="3000" dirty="0">
                <a:solidFill>
                  <a:srgbClr val="FF0000"/>
                </a:solidFill>
              </a:rPr>
              <a:t>整合</a:t>
            </a:r>
            <a:r>
              <a:rPr lang="ja-JP" altLang="en-US" sz="3000" dirty="0"/>
              <a:t>で詰めます。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危険性・腐敗性が高い</a:t>
            </a:r>
            <a:r>
              <a:rPr lang="ja-JP" altLang="en-US" sz="3000" dirty="0"/>
              <a:t>ほど廃棄物性は強い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逆有償の取引</a:t>
            </a:r>
            <a:r>
              <a:rPr lang="ja-JP" altLang="en-US" sz="3000" dirty="0"/>
              <a:t>は廃棄物性を補強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量や期間が過大な保管</a:t>
            </a:r>
            <a:r>
              <a:rPr lang="ja-JP" altLang="en-US" sz="3000" dirty="0"/>
              <a:t>は廃棄物性が高い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・迷う案件は</a:t>
            </a:r>
            <a:r>
              <a:rPr lang="ja-JP" altLang="en-US" sz="3000" dirty="0">
                <a:solidFill>
                  <a:srgbClr val="FF0000"/>
                </a:solidFill>
              </a:rPr>
              <a:t>所管の行政へ事前相談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判断記録は５年保存</a:t>
            </a:r>
            <a:endParaRPr lang="en-US" altLang="ja-JP" sz="3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762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b="1" dirty="0"/>
              <a:t>事例①：生活ごみ（明確）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844824"/>
            <a:ext cx="8686800" cy="4281339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生活ごみは</a:t>
            </a:r>
            <a:r>
              <a:rPr lang="ja-JP" altLang="en-US" sz="3000" dirty="0">
                <a:solidFill>
                  <a:srgbClr val="FF0000"/>
                </a:solidFill>
              </a:rPr>
              <a:t>定義上の廃棄物</a:t>
            </a:r>
            <a:r>
              <a:rPr lang="ja-JP" altLang="en-US" sz="3000" dirty="0"/>
              <a:t>です。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家庭からのごみは一般廃棄物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・事業場でも</a:t>
            </a:r>
            <a:r>
              <a:rPr lang="ja-JP" altLang="en-US" sz="3000" dirty="0">
                <a:solidFill>
                  <a:srgbClr val="FF0000"/>
                </a:solidFill>
              </a:rPr>
              <a:t>産業廃棄物以外は一般廃棄物</a:t>
            </a:r>
            <a:r>
              <a:rPr lang="en-US" altLang="ja-JP" sz="3000" baseline="30000" dirty="0">
                <a:solidFill>
                  <a:srgbClr val="FF0000"/>
                </a:solidFill>
              </a:rPr>
              <a:t>※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産業廃棄物との混同は厳禁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・初動判定は</a:t>
            </a:r>
            <a:r>
              <a:rPr lang="ja-JP" altLang="en-US" sz="3000" dirty="0">
                <a:solidFill>
                  <a:srgbClr val="FF0000"/>
                </a:solidFill>
              </a:rPr>
              <a:t>区分表・流れ図</a:t>
            </a:r>
            <a:r>
              <a:rPr lang="ja-JP" altLang="en-US" sz="3000" dirty="0"/>
              <a:t>で統一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・疑義は</a:t>
            </a:r>
            <a:r>
              <a:rPr lang="ja-JP" altLang="en-US" sz="3000" dirty="0">
                <a:solidFill>
                  <a:srgbClr val="FF0000"/>
                </a:solidFill>
              </a:rPr>
              <a:t>すぐに相談・報告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en-US" altLang="ja-JP" sz="2600" dirty="0"/>
              <a:t>※</a:t>
            </a:r>
            <a:r>
              <a:rPr lang="ja-JP" altLang="en-US" sz="2600" dirty="0"/>
              <a:t>事業系一般廃棄物については第３回で説明します。</a:t>
            </a:r>
            <a:endParaRPr lang="en-US" altLang="ja-JP" sz="2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085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b="1" dirty="0"/>
              <a:t>事例②：おからの裁判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56112"/>
            <a:ext cx="8686800" cy="4470052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要素を</a:t>
            </a:r>
            <a:r>
              <a:rPr lang="ja-JP" altLang="en-US" sz="3000" dirty="0">
                <a:solidFill>
                  <a:srgbClr val="FF0000"/>
                </a:solidFill>
              </a:rPr>
              <a:t>総合</a:t>
            </a:r>
            <a:r>
              <a:rPr lang="ja-JP" altLang="en-US" sz="3000" dirty="0"/>
              <a:t>し、</a:t>
            </a:r>
            <a:r>
              <a:rPr lang="ja-JP" altLang="en-US" sz="3000" dirty="0">
                <a:solidFill>
                  <a:srgbClr val="FF0000"/>
                </a:solidFill>
              </a:rPr>
              <a:t>産業廃棄物</a:t>
            </a:r>
            <a:r>
              <a:rPr lang="ja-JP" altLang="en-US" sz="3000" dirty="0"/>
              <a:t>と判断されました。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栄養価が高い＝有価物</a:t>
            </a:r>
            <a:r>
              <a:rPr lang="ja-JP" altLang="en-US" sz="3000" dirty="0"/>
              <a:t>とは限らない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無償・逆有償</a:t>
            </a:r>
            <a:r>
              <a:rPr lang="ja-JP" altLang="en-US" sz="3000" dirty="0"/>
              <a:t>は廃棄物性を補強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加工設備・衛生体制</a:t>
            </a:r>
            <a:r>
              <a:rPr lang="ja-JP" altLang="en-US" sz="3000" dirty="0"/>
              <a:t>の有無が鍵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継続して安定した有償取引</a:t>
            </a:r>
            <a:r>
              <a:rPr lang="ja-JP" altLang="en-US" sz="3000" dirty="0"/>
              <a:t>の立証が必要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・判例の趣旨を</a:t>
            </a:r>
            <a:r>
              <a:rPr lang="ja-JP" altLang="en-US" sz="3000" dirty="0">
                <a:solidFill>
                  <a:srgbClr val="FF0000"/>
                </a:solidFill>
              </a:rPr>
              <a:t>社内基準に反映</a:t>
            </a:r>
            <a:endParaRPr lang="en-US" altLang="ja-JP" sz="3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75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b="1" dirty="0"/>
              <a:t>誤判を防ぐ実務の要点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56112"/>
            <a:ext cx="8686800" cy="4470052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入口判定を</a:t>
            </a:r>
            <a:r>
              <a:rPr lang="ja-JP" altLang="en-US" sz="3000" dirty="0">
                <a:solidFill>
                  <a:srgbClr val="FF0000"/>
                </a:solidFill>
              </a:rPr>
              <a:t>標準化</a:t>
            </a:r>
            <a:r>
              <a:rPr lang="ja-JP" altLang="en-US" sz="3000" dirty="0"/>
              <a:t>し、連鎖違反を防ぎます。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点検表＋証拠の添付</a:t>
            </a:r>
            <a:r>
              <a:rPr lang="ja-JP" altLang="en-US" sz="3000" dirty="0"/>
              <a:t>を必須化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有価物扱いは事前承認制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・判定と</a:t>
            </a:r>
            <a:r>
              <a:rPr lang="ja-JP" altLang="en-US" sz="3000" dirty="0">
                <a:solidFill>
                  <a:srgbClr val="FF0000"/>
                </a:solidFill>
              </a:rPr>
              <a:t>委託・許可・管理票</a:t>
            </a:r>
            <a:r>
              <a:rPr lang="ja-JP" altLang="en-US" sz="3000" dirty="0"/>
              <a:t>の整合を二重確認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・不明点は</a:t>
            </a:r>
            <a:r>
              <a:rPr lang="ja-JP" altLang="en-US" sz="3000" dirty="0">
                <a:solidFill>
                  <a:srgbClr val="FF0000"/>
                </a:solidFill>
              </a:rPr>
              <a:t>所管行政へ相談→記録化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教育・点検→是正の横展開</a:t>
            </a:r>
            <a:endParaRPr lang="en-US" altLang="ja-JP" sz="3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789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（メイリオ）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5036</Words>
  <Application>Microsoft Office PowerPoint</Application>
  <PresentationFormat>画面に合わせる (4:3)</PresentationFormat>
  <Paragraphs>224</Paragraphs>
  <Slides>12</Slides>
  <Notes>12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7" baseType="lpstr">
      <vt:lpstr>メイリオ</vt:lpstr>
      <vt:lpstr>Arial</vt:lpstr>
      <vt:lpstr>Calibri</vt:lpstr>
      <vt:lpstr>Segoe UI</vt:lpstr>
      <vt:lpstr>Office ​​テーマ</vt:lpstr>
      <vt:lpstr>１０分でわかる◎ 産業廃棄物ちょっと講座</vt:lpstr>
      <vt:lpstr>廃棄物とは？</vt:lpstr>
      <vt:lpstr>廃棄物の基本的な考え方</vt:lpstr>
      <vt:lpstr>ありがちな誤解と正し方①</vt:lpstr>
      <vt:lpstr>ありがちな誤解と正し方② （判断要素）</vt:lpstr>
      <vt:lpstr>総合判断の使い方</vt:lpstr>
      <vt:lpstr>事例①：生活ごみ（明確）</vt:lpstr>
      <vt:lpstr>事例②：おからの裁判</vt:lpstr>
      <vt:lpstr>誤判を防ぐ実務の要点</vt:lpstr>
      <vt:lpstr>PowerPoint プレゼンテーション</vt:lpstr>
      <vt:lpstr>付録①－１</vt:lpstr>
      <vt:lpstr>PowerPoint プレゼンテーション</vt:lpstr>
    </vt:vector>
  </TitlesOfParts>
  <Company>豊田市役所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沢田　浩明</dc:creator>
  <cp:lastModifiedBy>山内　英裕</cp:lastModifiedBy>
  <cp:revision>42</cp:revision>
  <dcterms:created xsi:type="dcterms:W3CDTF">2015-10-21T01:57:29Z</dcterms:created>
  <dcterms:modified xsi:type="dcterms:W3CDTF">2026-03-17T01:23:25Z</dcterms:modified>
</cp:coreProperties>
</file>