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4"/>
  </p:notesMasterIdLst>
  <p:sldIdLst>
    <p:sldId id="256" r:id="rId2"/>
    <p:sldId id="295" r:id="rId3"/>
    <p:sldId id="264" r:id="rId4"/>
    <p:sldId id="283" r:id="rId5"/>
    <p:sldId id="291" r:id="rId6"/>
    <p:sldId id="292" r:id="rId7"/>
    <p:sldId id="301" r:id="rId8"/>
    <p:sldId id="293" r:id="rId9"/>
    <p:sldId id="299" r:id="rId10"/>
    <p:sldId id="300" r:id="rId11"/>
    <p:sldId id="296" r:id="rId12"/>
    <p:sldId id="298" r:id="rId13"/>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中間スタイル 2 - アクセント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中間スタイル 2 - アクセント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4C1A8A3-306A-4EB7-A6B1-4F7E0EB9C5D6}" styleName="中間スタイル 3 - アクセント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6E25E649-3F16-4E02-A733-19D2CDBF48F0}" styleName="中間スタイル 3 - アクセント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22838BEF-8BB2-4498-84A7-C5851F593DF1}" styleName="中間スタイル 4 - アクセント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125E5076-3810-47DD-B79F-674D7AD40C01}" styleName="濃色スタイル 1 - アクセント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B301B821-A1FF-4177-AEE7-76D212191A09}" styleName="中間スタイル 1 - アクセント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9012ECD-51FC-41F1-AA8D-1B2483CD663E}" styleName="淡色スタイル 2 - アクセント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3C2FFA5D-87B4-456A-9821-1D502468CF0F}" styleName="テーマ スタイル 1 - アクセント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08FB837D-C827-4EFA-A057-4D05807E0F7C}" styleName="テーマ スタイル 1 - アクセント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69C7853C-536D-4A76-A0AE-DD22124D55A5}" styleName="テーマ スタイル 1 - アクセント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0505E3EF-67EA-436B-97B2-0124C06EBD24}" styleName="中間スタイル 4 - アクセント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2D5ABB26-0587-4C30-8999-92F81FD0307C}" styleName="スタイルなし、表のグリッド線なし">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16D9F66E-5EB9-4882-86FB-DCBF35E3C3E4}" styleName="中間スタイル 4 - アクセント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16DA210-FB5B-4158-B5E0-FEB733F419BA}" styleName="スタイル (淡色)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43811" autoAdjust="0"/>
  </p:normalViewPr>
  <p:slideViewPr>
    <p:cSldViewPr>
      <p:cViewPr varScale="1">
        <p:scale>
          <a:sx n="48" d="100"/>
          <a:sy n="48" d="100"/>
        </p:scale>
        <p:origin x="3414" y="3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B084DC5-253C-4B3F-A9D8-A0DB253955D7}" type="datetimeFigureOut">
              <a:rPr kumimoji="1" lang="ja-JP" altLang="en-US" smtClean="0"/>
              <a:t>2026/3/18</a:t>
            </a:fld>
            <a:endParaRPr kumimoji="1" lang="ja-JP" altLang="en-US"/>
          </a:p>
        </p:txBody>
      </p:sp>
      <p:sp>
        <p:nvSpPr>
          <p:cNvPr id="4" name="スライド イメージ プレースホルダー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8BB406F-C067-4232-A16C-28B16B011710}" type="slidenum">
              <a:rPr kumimoji="1" lang="ja-JP" altLang="en-US" smtClean="0"/>
              <a:t>‹#›</a:t>
            </a:fld>
            <a:endParaRPr kumimoji="1" lang="ja-JP" altLang="en-US"/>
          </a:p>
        </p:txBody>
      </p:sp>
    </p:spTree>
    <p:extLst>
      <p:ext uri="{BB962C8B-B14F-4D97-AF65-F5344CB8AC3E}">
        <p14:creationId xmlns:p14="http://schemas.microsoft.com/office/powerpoint/2010/main" val="1414720227"/>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fontAlgn="t"/>
            <a:r>
              <a:rPr lang="ja-JP" altLang="en-US" b="0" i="0" dirty="0">
                <a:effectLst/>
                <a:latin typeface="Segoe UI" panose="020B0502040204020203" pitchFamily="34" charset="0"/>
              </a:rPr>
              <a:t>今回のテーマは、</a:t>
            </a:r>
            <a:r>
              <a:rPr lang="en-US" altLang="ja-JP" b="0" i="0" dirty="0">
                <a:effectLst/>
                <a:latin typeface="Segoe UI" panose="020B0502040204020203" pitchFamily="34" charset="0"/>
              </a:rPr>
              <a:t>『</a:t>
            </a:r>
            <a:r>
              <a:rPr lang="ja-JP" altLang="en-US" b="0" i="0" dirty="0">
                <a:effectLst/>
                <a:latin typeface="Segoe UI" panose="020B0502040204020203" pitchFamily="34" charset="0"/>
              </a:rPr>
              <a:t>不備のない委託契約書</a:t>
            </a:r>
            <a:r>
              <a:rPr lang="en-US" altLang="ja-JP" b="0" i="0" dirty="0">
                <a:effectLst/>
                <a:latin typeface="Segoe UI" panose="020B0502040204020203" pitchFamily="34" charset="0"/>
              </a:rPr>
              <a:t>』</a:t>
            </a:r>
            <a:r>
              <a:rPr lang="ja-JP" altLang="en-US" b="0" i="0" dirty="0">
                <a:effectLst/>
                <a:latin typeface="Segoe UI" panose="020B0502040204020203" pitchFamily="34" charset="0"/>
              </a:rPr>
              <a:t>です。</a:t>
            </a:r>
            <a:endParaRPr lang="en-US" altLang="ja-JP" b="0" i="0" dirty="0">
              <a:effectLst/>
              <a:latin typeface="Segoe UI" panose="020B0502040204020203" pitchFamily="34" charset="0"/>
            </a:endParaRPr>
          </a:p>
          <a:p>
            <a:pPr fontAlgn="t"/>
            <a:r>
              <a:rPr lang="ja-JP" altLang="en-US" b="0" i="0" dirty="0">
                <a:effectLst/>
                <a:latin typeface="Segoe UI" panose="020B0502040204020203" pitchFamily="34" charset="0"/>
              </a:rPr>
              <a:t>産業廃棄物の委託契約書に記載すべき項目と、排出者責任の考え方をあわせて確認します。</a:t>
            </a:r>
            <a:br>
              <a:rPr lang="ja-JP" altLang="en-US" b="0" i="0" dirty="0">
                <a:effectLst/>
                <a:latin typeface="Segoe UI" panose="020B0502040204020203" pitchFamily="34" charset="0"/>
              </a:rPr>
            </a:br>
            <a:r>
              <a:rPr lang="ja-JP" altLang="en-US" b="0" i="0" dirty="0">
                <a:effectLst/>
                <a:latin typeface="Segoe UI" panose="020B0502040204020203" pitchFamily="34" charset="0"/>
              </a:rPr>
              <a:t>契約は許可の範囲（品目、方法、区域）と常に整合させ、現場の受け渡しや登録内容と書面を一致させます。漏れや齟齬を防ぐため、確認と記録を一体で運用します。</a:t>
            </a:r>
          </a:p>
        </p:txBody>
      </p:sp>
      <p:sp>
        <p:nvSpPr>
          <p:cNvPr id="4" name="スライド番号プレースホルダー 3"/>
          <p:cNvSpPr>
            <a:spLocks noGrp="1"/>
          </p:cNvSpPr>
          <p:nvPr>
            <p:ph type="sldNum" sz="quarter" idx="10"/>
          </p:nvPr>
        </p:nvSpPr>
        <p:spPr/>
        <p:txBody>
          <a:bodyPr/>
          <a:lstStyle/>
          <a:p>
            <a:fld id="{F8BB406F-C067-4232-A16C-28B16B011710}" type="slidenum">
              <a:rPr kumimoji="1" lang="ja-JP" altLang="en-US" smtClean="0"/>
              <a:t>1</a:t>
            </a:fld>
            <a:endParaRPr kumimoji="1" lang="ja-JP" altLang="en-US" dirty="0"/>
          </a:p>
        </p:txBody>
      </p:sp>
    </p:spTree>
    <p:extLst>
      <p:ext uri="{BB962C8B-B14F-4D97-AF65-F5344CB8AC3E}">
        <p14:creationId xmlns:p14="http://schemas.microsoft.com/office/powerpoint/2010/main" val="5199041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fontAlgn="t"/>
            <a:r>
              <a:rPr lang="ja-JP" altLang="en-US" b="0" i="0" dirty="0">
                <a:effectLst/>
                <a:latin typeface="Segoe UI" panose="020B0502040204020203" pitchFamily="34" charset="0"/>
              </a:rPr>
              <a:t>ここでは、関与する事業者の組み合わせによって、契約数がどのように変わるのかを具体例で確認します。収集運搬と処分を同じ事業者に一括で委託する場合は、先方と一つの契約を結びます。</a:t>
            </a:r>
            <a:br>
              <a:rPr lang="ja-JP" altLang="en-US" b="0" i="0" dirty="0">
                <a:effectLst/>
                <a:latin typeface="Segoe UI" panose="020B0502040204020203" pitchFamily="34" charset="0"/>
              </a:rPr>
            </a:br>
            <a:r>
              <a:rPr lang="ja-JP" altLang="en-US" b="0" i="0" dirty="0">
                <a:effectLst/>
                <a:latin typeface="Segoe UI" panose="020B0502040204020203" pitchFamily="34" charset="0"/>
              </a:rPr>
              <a:t>一方、収集運搬と処分を別の事業者に委ねる場合は、収集運搬業者との契約と、処分業者との契約で二つが必要になります。さらに、運搬区間が分かれ、複数の収集運搬業者が関与する場合は、関与する業者ごとに契約が増えます。</a:t>
            </a:r>
            <a:br>
              <a:rPr lang="ja-JP" altLang="en-US" b="0" i="0" dirty="0">
                <a:effectLst/>
                <a:latin typeface="Segoe UI" panose="020B0502040204020203" pitchFamily="34" charset="0"/>
              </a:rPr>
            </a:br>
            <a:r>
              <a:rPr lang="ja-JP" altLang="en-US" b="0" i="0" dirty="0">
                <a:effectLst/>
                <a:latin typeface="Segoe UI" panose="020B0502040204020203" pitchFamily="34" charset="0"/>
              </a:rPr>
              <a:t>いずれの場合も、契約相手ごとに、許可証の内容（品目・方法・区域）と契約記載を照合し、相違があれば締結前に必ず修正します。実務では、図で流れを見える化し、どこで誰と契約が必要か、どの資料を添付して照合するかを、あらかじめ手順化しておくと確実です。</a:t>
            </a:r>
            <a:br>
              <a:rPr lang="ja-JP" altLang="en-US" b="0" i="0" dirty="0">
                <a:effectLst/>
                <a:latin typeface="Segoe UI" panose="020B0502040204020203" pitchFamily="34" charset="0"/>
              </a:rPr>
            </a:br>
            <a:endParaRPr lang="en-US" altLang="ja-JP" b="0" dirty="0">
              <a:solidFill>
                <a:schemeClr val="tx1"/>
              </a:solidFill>
              <a:latin typeface="+mn-ea"/>
              <a:ea typeface="+mn-ea"/>
            </a:endParaRPr>
          </a:p>
        </p:txBody>
      </p:sp>
      <p:sp>
        <p:nvSpPr>
          <p:cNvPr id="4" name="スライド番号プレースホルダー 3"/>
          <p:cNvSpPr>
            <a:spLocks noGrp="1"/>
          </p:cNvSpPr>
          <p:nvPr>
            <p:ph type="sldNum" sz="quarter" idx="10"/>
          </p:nvPr>
        </p:nvSpPr>
        <p:spPr/>
        <p:txBody>
          <a:bodyPr/>
          <a:lstStyle/>
          <a:p>
            <a:fld id="{F8BB406F-C067-4232-A16C-28B16B011710}" type="slidenum">
              <a:rPr kumimoji="1" lang="ja-JP" altLang="en-US" smtClean="0"/>
              <a:t>10</a:t>
            </a:fld>
            <a:endParaRPr kumimoji="1" lang="ja-JP" altLang="en-US"/>
          </a:p>
        </p:txBody>
      </p:sp>
    </p:spTree>
    <p:extLst>
      <p:ext uri="{BB962C8B-B14F-4D97-AF65-F5344CB8AC3E}">
        <p14:creationId xmlns:p14="http://schemas.microsoft.com/office/powerpoint/2010/main" val="259407768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fontAlgn="t"/>
            <a:r>
              <a:rPr lang="ja-JP" altLang="en-US" b="0" i="0" dirty="0">
                <a:effectLst/>
                <a:latin typeface="Segoe UI" panose="020B0502040204020203" pitchFamily="34" charset="0"/>
              </a:rPr>
              <a:t>契約の不備は、排出事業者の違反や行政処分につながります。不交付や不記載、虚偽記載は処罰の対象で、法人に及ぶ両罰規定にも留意します。</a:t>
            </a:r>
            <a:br>
              <a:rPr lang="ja-JP" altLang="en-US" b="0" i="0" dirty="0">
                <a:effectLst/>
                <a:latin typeface="Segoe UI" panose="020B0502040204020203" pitchFamily="34" charset="0"/>
              </a:rPr>
            </a:br>
            <a:r>
              <a:rPr lang="ja-JP" altLang="en-US" b="0" i="0" dirty="0">
                <a:effectLst/>
                <a:latin typeface="Segoe UI" panose="020B0502040204020203" pitchFamily="34" charset="0"/>
              </a:rPr>
              <a:t>委託基準違反として扱われるほか、原状回復や再処理などの追加費用、取引上の信用低下にも直結します。契約書と許可証の照合、作成・保存、更新時の差分反映を標準手順にして、日常点検でずれを早期に是正します。</a:t>
            </a:r>
          </a:p>
          <a:p>
            <a:pPr marL="0" indent="0">
              <a:buNone/>
            </a:pPr>
            <a:endParaRPr lang="ja-JP" altLang="en-US" dirty="0">
              <a:solidFill>
                <a:schemeClr val="tx1"/>
              </a:solidFill>
              <a:latin typeface="+mn-ea"/>
              <a:ea typeface="+mn-ea"/>
            </a:endParaRPr>
          </a:p>
        </p:txBody>
      </p:sp>
      <p:sp>
        <p:nvSpPr>
          <p:cNvPr id="4" name="スライド番号プレースホルダー 3"/>
          <p:cNvSpPr>
            <a:spLocks noGrp="1"/>
          </p:cNvSpPr>
          <p:nvPr>
            <p:ph type="sldNum" sz="quarter" idx="10"/>
          </p:nvPr>
        </p:nvSpPr>
        <p:spPr/>
        <p:txBody>
          <a:bodyPr/>
          <a:lstStyle/>
          <a:p>
            <a:fld id="{F8BB406F-C067-4232-A16C-28B16B011710}" type="slidenum">
              <a:rPr kumimoji="1" lang="ja-JP" altLang="en-US" smtClean="0"/>
              <a:t>11</a:t>
            </a:fld>
            <a:endParaRPr kumimoji="1" lang="ja-JP" altLang="en-US"/>
          </a:p>
        </p:txBody>
      </p:sp>
    </p:spTree>
    <p:extLst>
      <p:ext uri="{BB962C8B-B14F-4D97-AF65-F5344CB8AC3E}">
        <p14:creationId xmlns:p14="http://schemas.microsoft.com/office/powerpoint/2010/main" val="45299628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fontAlgn="t"/>
            <a:r>
              <a:rPr lang="ja-JP" altLang="en-US" b="0" i="0">
                <a:effectLst/>
                <a:latin typeface="Segoe UI" panose="020B0502040204020203" pitchFamily="34" charset="0"/>
              </a:rPr>
              <a:t>本回は、排出者責任を前提に、契約と許可の整合を軸として最終処分まで確認することを押さえました。現場の実態と書面、登録内容を一致させます。</a:t>
            </a:r>
            <a:br>
              <a:rPr lang="ja-JP" altLang="en-US" b="0" i="0">
                <a:effectLst/>
                <a:latin typeface="Segoe UI" panose="020B0502040204020203" pitchFamily="34" charset="0"/>
              </a:rPr>
            </a:br>
            <a:r>
              <a:rPr lang="ja-JP" altLang="en-US" b="0" i="0">
                <a:effectLst/>
                <a:latin typeface="Segoe UI" panose="020B0502040204020203" pitchFamily="34" charset="0"/>
              </a:rPr>
              <a:t>必須記載は、品目、数量、期間、料金に加えて、性状、荷姿、混合の可否を含めます。該当する場合は、第一種特定化学物質の名称と量（又は割合）を記載します。締結前後で、品目、方法、区域が許可証と一致しているかを常時確認します。</a:t>
            </a:r>
            <a:br>
              <a:rPr lang="ja-JP" altLang="en-US" b="0" i="0">
                <a:effectLst/>
                <a:latin typeface="Segoe UI" panose="020B0502040204020203" pitchFamily="34" charset="0"/>
              </a:rPr>
            </a:br>
            <a:r>
              <a:rPr lang="ja-JP" altLang="en-US" b="0" i="0">
                <a:effectLst/>
                <a:latin typeface="Segoe UI" panose="020B0502040204020203" pitchFamily="34" charset="0"/>
              </a:rPr>
              <a:t>計画変更時は追補や再締結で整合を維持し、契約書と添付資料、照合記録は５年間保存します。</a:t>
            </a:r>
          </a:p>
        </p:txBody>
      </p:sp>
      <p:sp>
        <p:nvSpPr>
          <p:cNvPr id="4" name="スライド番号プレースホルダー 3"/>
          <p:cNvSpPr>
            <a:spLocks noGrp="1"/>
          </p:cNvSpPr>
          <p:nvPr>
            <p:ph type="sldNum" sz="quarter" idx="10"/>
          </p:nvPr>
        </p:nvSpPr>
        <p:spPr/>
        <p:txBody>
          <a:bodyPr/>
          <a:lstStyle/>
          <a:p>
            <a:fld id="{F8BB406F-C067-4232-A16C-28B16B011710}" type="slidenum">
              <a:rPr kumimoji="1" lang="ja-JP" altLang="en-US" smtClean="0"/>
              <a:t>12</a:t>
            </a:fld>
            <a:endParaRPr kumimoji="1" lang="ja-JP" altLang="en-US"/>
          </a:p>
        </p:txBody>
      </p:sp>
    </p:spTree>
    <p:extLst>
      <p:ext uri="{BB962C8B-B14F-4D97-AF65-F5344CB8AC3E}">
        <p14:creationId xmlns:p14="http://schemas.microsoft.com/office/powerpoint/2010/main" val="40144757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fontAlgn="t"/>
            <a:r>
              <a:rPr lang="ja-JP" altLang="en-US" b="0" i="0" dirty="0">
                <a:effectLst/>
                <a:latin typeface="Segoe UI" panose="020B0502040204020203" pitchFamily="34" charset="0"/>
              </a:rPr>
              <a:t>書面による委託契約は、排出事業者が適正処理を自ら確認するための前提です。口頭の取り決めだけでは要件を満たさず、照合や監査にも耐えられません。</a:t>
            </a:r>
            <a:br>
              <a:rPr lang="ja-JP" altLang="en-US" b="0" i="0" dirty="0">
                <a:effectLst/>
                <a:latin typeface="Segoe UI" panose="020B0502040204020203" pitchFamily="34" charset="0"/>
              </a:rPr>
            </a:br>
            <a:r>
              <a:rPr lang="ja-JP" altLang="en-US" b="0" i="0" dirty="0">
                <a:effectLst/>
                <a:latin typeface="Segoe UI" panose="020B0502040204020203" pitchFamily="34" charset="0"/>
              </a:rPr>
              <a:t>委託内容が相手先の許可内容と一致しているかを契約で担保し、処理方法や範囲、役割を明確化します。無契約や不一致は委託基準違反に直結するため、作成後は契約書を５年間保存します。</a:t>
            </a:r>
          </a:p>
        </p:txBody>
      </p:sp>
      <p:sp>
        <p:nvSpPr>
          <p:cNvPr id="4" name="スライド番号プレースホルダー 3"/>
          <p:cNvSpPr>
            <a:spLocks noGrp="1"/>
          </p:cNvSpPr>
          <p:nvPr>
            <p:ph type="sldNum" sz="quarter" idx="10"/>
          </p:nvPr>
        </p:nvSpPr>
        <p:spPr/>
        <p:txBody>
          <a:bodyPr/>
          <a:lstStyle/>
          <a:p>
            <a:fld id="{F8BB406F-C067-4232-A16C-28B16B011710}" type="slidenum">
              <a:rPr kumimoji="1" lang="ja-JP" altLang="en-US" smtClean="0"/>
              <a:t>2</a:t>
            </a:fld>
            <a:endParaRPr kumimoji="1" lang="ja-JP" altLang="en-US" dirty="0"/>
          </a:p>
        </p:txBody>
      </p:sp>
    </p:spTree>
    <p:extLst>
      <p:ext uri="{BB962C8B-B14F-4D97-AF65-F5344CB8AC3E}">
        <p14:creationId xmlns:p14="http://schemas.microsoft.com/office/powerpoint/2010/main" val="6109728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fontAlgn="t"/>
            <a:r>
              <a:rPr lang="ja-JP" altLang="en-US" b="0" i="0" dirty="0">
                <a:effectLst/>
                <a:latin typeface="Segoe UI" panose="020B0502040204020203" pitchFamily="34" charset="0"/>
              </a:rPr>
              <a:t>排出事業者は、委託しても責任を免れません。処理基準や保管基準を守り、発生から最終処分までの流れを自ら確認します。</a:t>
            </a:r>
            <a:br>
              <a:rPr lang="ja-JP" altLang="en-US" b="0" i="0" dirty="0">
                <a:effectLst/>
                <a:latin typeface="Segoe UI" panose="020B0502040204020203" pitchFamily="34" charset="0"/>
              </a:rPr>
            </a:br>
            <a:r>
              <a:rPr lang="ja-JP" altLang="en-US" b="0" i="0" dirty="0">
                <a:effectLst/>
                <a:latin typeface="Segoe UI" panose="020B0502040204020203" pitchFamily="34" charset="0"/>
              </a:rPr>
              <a:t>契約、許可、管理票の三点は常に整合させます。品目、方法、区域の一致を照合し、現場運用と書面、登録内容をそろえます。処理責任者を配置し、帳簿を作成・保存しながら、日常点検でずれを早期に正します。</a:t>
            </a:r>
          </a:p>
        </p:txBody>
      </p:sp>
      <p:sp>
        <p:nvSpPr>
          <p:cNvPr id="4" name="スライド番号プレースホルダー 3"/>
          <p:cNvSpPr>
            <a:spLocks noGrp="1"/>
          </p:cNvSpPr>
          <p:nvPr>
            <p:ph type="sldNum" sz="quarter" idx="10"/>
          </p:nvPr>
        </p:nvSpPr>
        <p:spPr/>
        <p:txBody>
          <a:bodyPr/>
          <a:lstStyle/>
          <a:p>
            <a:fld id="{F8BB406F-C067-4232-A16C-28B16B011710}" type="slidenum">
              <a:rPr kumimoji="1" lang="ja-JP" altLang="en-US" smtClean="0"/>
              <a:t>3</a:t>
            </a:fld>
            <a:endParaRPr kumimoji="1" lang="ja-JP" altLang="en-US" dirty="0"/>
          </a:p>
        </p:txBody>
      </p:sp>
    </p:spTree>
    <p:extLst>
      <p:ext uri="{BB962C8B-B14F-4D97-AF65-F5344CB8AC3E}">
        <p14:creationId xmlns:p14="http://schemas.microsoft.com/office/powerpoint/2010/main" val="11110137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fontAlgn="t"/>
            <a:r>
              <a:rPr lang="ja-JP" altLang="en-US" b="0" i="0" dirty="0">
                <a:effectLst/>
                <a:latin typeface="Segoe UI" panose="020B0502040204020203" pitchFamily="34" charset="0"/>
              </a:rPr>
              <a:t>書面契約は、委託内容と許可の整合を担保し、役割と方法を明確にするために必要です。必須条項は、業務範囲、期間、数量、料金を中心に漏れなく記載します。</a:t>
            </a:r>
            <a:br>
              <a:rPr lang="ja-JP" altLang="en-US" b="0" i="0" dirty="0">
                <a:effectLst/>
                <a:latin typeface="Segoe UI" panose="020B0502040204020203" pitchFamily="34" charset="0"/>
              </a:rPr>
            </a:br>
            <a:r>
              <a:rPr lang="ja-JP" altLang="en-US" b="0" i="0" dirty="0">
                <a:effectLst/>
                <a:latin typeface="Segoe UI" panose="020B0502040204020203" pitchFamily="34" charset="0"/>
              </a:rPr>
              <a:t>性状、荷姿、混合の可否など受入条件を事前に共有し、最終処分の方法や場所まで記載して見通しを確保します。相手先の許可証の写しを添付し、品目、方法、区域の一致を照合します。</a:t>
            </a:r>
            <a:br>
              <a:rPr lang="ja-JP" altLang="en-US" b="0" i="0" dirty="0">
                <a:effectLst/>
                <a:latin typeface="Segoe UI" panose="020B0502040204020203" pitchFamily="34" charset="0"/>
              </a:rPr>
            </a:br>
            <a:r>
              <a:rPr lang="ja-JP" altLang="en-US" b="0" i="0" dirty="0">
                <a:effectLst/>
                <a:latin typeface="Segoe UI" panose="020B0502040204020203" pitchFamily="34" charset="0"/>
              </a:rPr>
              <a:t>記載漏れや不一致は委託基準違反に直結します。作成後は契約書と添付資料、照合記録を一式で整理し、保存は５年間とします。</a:t>
            </a:r>
          </a:p>
        </p:txBody>
      </p:sp>
      <p:sp>
        <p:nvSpPr>
          <p:cNvPr id="4" name="スライド番号プレースホルダー 3"/>
          <p:cNvSpPr>
            <a:spLocks noGrp="1"/>
          </p:cNvSpPr>
          <p:nvPr>
            <p:ph type="sldNum" sz="quarter" idx="10"/>
          </p:nvPr>
        </p:nvSpPr>
        <p:spPr/>
        <p:txBody>
          <a:bodyPr/>
          <a:lstStyle/>
          <a:p>
            <a:fld id="{F8BB406F-C067-4232-A16C-28B16B011710}" type="slidenum">
              <a:rPr kumimoji="1" lang="ja-JP" altLang="en-US" smtClean="0"/>
              <a:t>4</a:t>
            </a:fld>
            <a:endParaRPr kumimoji="1" lang="ja-JP" altLang="en-US" dirty="0"/>
          </a:p>
        </p:txBody>
      </p:sp>
    </p:spTree>
    <p:extLst>
      <p:ext uri="{BB962C8B-B14F-4D97-AF65-F5344CB8AC3E}">
        <p14:creationId xmlns:p14="http://schemas.microsoft.com/office/powerpoint/2010/main" val="27466273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fontAlgn="t"/>
            <a:r>
              <a:rPr lang="ja-JP" altLang="en-US" b="0" i="0" dirty="0">
                <a:effectLst/>
                <a:latin typeface="Segoe UI" panose="020B0502040204020203" pitchFamily="34" charset="0"/>
              </a:rPr>
              <a:t>契約は書面で締結し、押印や権限確認など手続の体裁を整えます。必須記載事項は、品目、数量、期間、料金を中心に実態に合わせて漏れなく記載します。</a:t>
            </a:r>
            <a:br>
              <a:rPr lang="ja-JP" altLang="en-US" b="0" i="0" dirty="0">
                <a:effectLst/>
                <a:latin typeface="Segoe UI" panose="020B0502040204020203" pitchFamily="34" charset="0"/>
              </a:rPr>
            </a:br>
            <a:r>
              <a:rPr lang="ja-JP" altLang="en-US" b="0" i="0" dirty="0">
                <a:effectLst/>
                <a:latin typeface="Segoe UI" panose="020B0502040204020203" pitchFamily="34" charset="0"/>
              </a:rPr>
              <a:t>相手先の許可証の写しを添付し、品目、方法、区域の一致を照合します。更新や運用変更があれば、差分を契約に反映し、現場運用と書面の一致を保ちます。</a:t>
            </a:r>
            <a:br>
              <a:rPr lang="ja-JP" altLang="en-US" b="0" i="0" dirty="0">
                <a:effectLst/>
                <a:latin typeface="Segoe UI" panose="020B0502040204020203" pitchFamily="34" charset="0"/>
              </a:rPr>
            </a:br>
            <a:r>
              <a:rPr lang="ja-JP" altLang="en-US" b="0" i="0" dirty="0">
                <a:effectLst/>
                <a:latin typeface="Segoe UI" panose="020B0502040204020203" pitchFamily="34" charset="0"/>
              </a:rPr>
              <a:t>契約書、許可証写し、照合記録は一式で整理し、保存は５年間とします。必要に応じて、性状や荷姿、混合の可否などの特記事項を追補します。</a:t>
            </a:r>
          </a:p>
        </p:txBody>
      </p:sp>
      <p:sp>
        <p:nvSpPr>
          <p:cNvPr id="4" name="スライド番号プレースホルダー 3"/>
          <p:cNvSpPr>
            <a:spLocks noGrp="1"/>
          </p:cNvSpPr>
          <p:nvPr>
            <p:ph type="sldNum" sz="quarter" idx="10"/>
          </p:nvPr>
        </p:nvSpPr>
        <p:spPr/>
        <p:txBody>
          <a:bodyPr/>
          <a:lstStyle/>
          <a:p>
            <a:fld id="{F8BB406F-C067-4232-A16C-28B16B011710}" type="slidenum">
              <a:rPr kumimoji="1" lang="ja-JP" altLang="en-US" smtClean="0"/>
              <a:t>5</a:t>
            </a:fld>
            <a:endParaRPr kumimoji="1" lang="ja-JP" altLang="en-US"/>
          </a:p>
        </p:txBody>
      </p:sp>
    </p:spTree>
    <p:extLst>
      <p:ext uri="{BB962C8B-B14F-4D97-AF65-F5344CB8AC3E}">
        <p14:creationId xmlns:p14="http://schemas.microsoft.com/office/powerpoint/2010/main" val="1415911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fontAlgn="t"/>
            <a:r>
              <a:rPr lang="ja-JP" altLang="en-US" b="0" i="0" dirty="0">
                <a:effectLst/>
                <a:latin typeface="Segoe UI" panose="020B0502040204020203" pitchFamily="34" charset="0"/>
              </a:rPr>
              <a:t>共通項目として、品目、数量、期間、料金を軸に、委託の基本条件を明確にします。業務範囲（収集運搬か処分か）を特定し、役割と責任の分界を固定します。</a:t>
            </a:r>
            <a:br>
              <a:rPr lang="ja-JP" altLang="en-US" b="0" i="0" dirty="0">
                <a:effectLst/>
                <a:latin typeface="Segoe UI" panose="020B0502040204020203" pitchFamily="34" charset="0"/>
              </a:rPr>
            </a:br>
            <a:r>
              <a:rPr lang="ja-JP" altLang="en-US" b="0" i="0" dirty="0">
                <a:effectLst/>
                <a:latin typeface="Segoe UI" panose="020B0502040204020203" pitchFamily="34" charset="0"/>
              </a:rPr>
              <a:t>発生工程、性状、荷姿、混合の可否を記載して、受入条件と安全面の前提を共有します。有害物質の有無（石綿や水銀等）を明記し、該当時の管理条件を合わせて整理します。</a:t>
            </a:r>
            <a:br>
              <a:rPr lang="ja-JP" altLang="en-US" b="0" i="0" dirty="0">
                <a:effectLst/>
                <a:latin typeface="Segoe UI" panose="020B0502040204020203" pitchFamily="34" charset="0"/>
              </a:rPr>
            </a:br>
            <a:r>
              <a:rPr lang="ja-JP" altLang="en-US" b="0" i="0" dirty="0">
                <a:effectLst/>
                <a:latin typeface="Segoe UI" panose="020B0502040204020203" pitchFamily="34" charset="0"/>
              </a:rPr>
              <a:t>第一種特定化学物質を含有・付着する場合は、物質名と量（または割合）を記載します。契約書、許可証の写し、照合記録は一式で整理し、更新時は差分を反映します。</a:t>
            </a:r>
          </a:p>
        </p:txBody>
      </p:sp>
      <p:sp>
        <p:nvSpPr>
          <p:cNvPr id="4" name="スライド番号プレースホルダー 3"/>
          <p:cNvSpPr>
            <a:spLocks noGrp="1"/>
          </p:cNvSpPr>
          <p:nvPr>
            <p:ph type="sldNum" sz="quarter" idx="10"/>
          </p:nvPr>
        </p:nvSpPr>
        <p:spPr/>
        <p:txBody>
          <a:bodyPr/>
          <a:lstStyle/>
          <a:p>
            <a:fld id="{F8BB406F-C067-4232-A16C-28B16B011710}" type="slidenum">
              <a:rPr kumimoji="1" lang="ja-JP" altLang="en-US" smtClean="0"/>
              <a:t>6</a:t>
            </a:fld>
            <a:endParaRPr kumimoji="1" lang="ja-JP" altLang="en-US"/>
          </a:p>
        </p:txBody>
      </p:sp>
    </p:spTree>
    <p:extLst>
      <p:ext uri="{BB962C8B-B14F-4D97-AF65-F5344CB8AC3E}">
        <p14:creationId xmlns:p14="http://schemas.microsoft.com/office/powerpoint/2010/main" val="33620404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fontAlgn="t"/>
            <a:r>
              <a:rPr lang="ja-JP" altLang="en-US" b="0" i="0" dirty="0">
                <a:effectLst/>
                <a:latin typeface="Segoe UI" panose="020B0502040204020203" pitchFamily="34" charset="0"/>
              </a:rPr>
              <a:t>契約は、収集運搬と処分で必要な記載が異なります。収集運搬では、積替・保管の有無、所在地、最大保管量、管理方法を具体に明記し、許可の内容と整合させます。</a:t>
            </a:r>
            <a:br>
              <a:rPr lang="ja-JP" altLang="en-US" b="0" i="0" dirty="0">
                <a:effectLst/>
                <a:latin typeface="Segoe UI" panose="020B0502040204020203" pitchFamily="34" charset="0"/>
              </a:rPr>
            </a:br>
            <a:r>
              <a:rPr lang="ja-JP" altLang="en-US" b="0" i="0" dirty="0">
                <a:effectLst/>
                <a:latin typeface="Segoe UI" panose="020B0502040204020203" pitchFamily="34" charset="0"/>
              </a:rPr>
              <a:t>処分では、処理方法、処理能力、施設の所在地、最終処分の方法・場所を記載し、受入条件に合わせます。いずれの区分でも、品目、方法、区域が許可証と一致しているかを、契約の締結時と更新時に照合します。</a:t>
            </a:r>
          </a:p>
        </p:txBody>
      </p:sp>
      <p:sp>
        <p:nvSpPr>
          <p:cNvPr id="4" name="スライド番号プレースホルダー 3"/>
          <p:cNvSpPr>
            <a:spLocks noGrp="1"/>
          </p:cNvSpPr>
          <p:nvPr>
            <p:ph type="sldNum" sz="quarter" idx="10"/>
          </p:nvPr>
        </p:nvSpPr>
        <p:spPr/>
        <p:txBody>
          <a:bodyPr/>
          <a:lstStyle/>
          <a:p>
            <a:fld id="{F8BB406F-C067-4232-A16C-28B16B011710}" type="slidenum">
              <a:rPr kumimoji="1" lang="ja-JP" altLang="en-US" smtClean="0"/>
              <a:t>7</a:t>
            </a:fld>
            <a:endParaRPr kumimoji="1" lang="ja-JP" altLang="en-US"/>
          </a:p>
        </p:txBody>
      </p:sp>
    </p:spTree>
    <p:extLst>
      <p:ext uri="{BB962C8B-B14F-4D97-AF65-F5344CB8AC3E}">
        <p14:creationId xmlns:p14="http://schemas.microsoft.com/office/powerpoint/2010/main" val="38365570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fontAlgn="t"/>
            <a:r>
              <a:rPr lang="ja-JP" altLang="en-US" b="0" i="0" dirty="0">
                <a:effectLst/>
                <a:latin typeface="Segoe UI" panose="020B0502040204020203" pitchFamily="34" charset="0"/>
              </a:rPr>
              <a:t>契約は、排出事業者が最初に処理を行う事業者と書面で結びます。収集運搬は区間に応じて個別契約とし、中間処分とは受入条件と許可の整合を確認します。</a:t>
            </a:r>
            <a:br>
              <a:rPr lang="ja-JP" altLang="en-US" b="0" i="0" dirty="0">
                <a:effectLst/>
                <a:latin typeface="Segoe UI" panose="020B0502040204020203" pitchFamily="34" charset="0"/>
              </a:rPr>
            </a:br>
            <a:r>
              <a:rPr lang="ja-JP" altLang="en-US" b="0" i="0" dirty="0">
                <a:effectLst/>
                <a:latin typeface="Segoe UI" panose="020B0502040204020203" pitchFamily="34" charset="0"/>
              </a:rPr>
              <a:t>複数の事業者が関与する場合は、関与者数だけ契約が必要です。計画変更時は追補や再締結で現場運用と書面の一致を維持します。</a:t>
            </a:r>
          </a:p>
        </p:txBody>
      </p:sp>
      <p:sp>
        <p:nvSpPr>
          <p:cNvPr id="4" name="スライド番号プレースホルダー 3"/>
          <p:cNvSpPr>
            <a:spLocks noGrp="1"/>
          </p:cNvSpPr>
          <p:nvPr>
            <p:ph type="sldNum" sz="quarter" idx="10"/>
          </p:nvPr>
        </p:nvSpPr>
        <p:spPr/>
        <p:txBody>
          <a:bodyPr/>
          <a:lstStyle/>
          <a:p>
            <a:fld id="{F8BB406F-C067-4232-A16C-28B16B011710}" type="slidenum">
              <a:rPr kumimoji="1" lang="ja-JP" altLang="en-US" smtClean="0"/>
              <a:t>8</a:t>
            </a:fld>
            <a:endParaRPr kumimoji="1" lang="ja-JP" altLang="en-US"/>
          </a:p>
        </p:txBody>
      </p:sp>
    </p:spTree>
    <p:extLst>
      <p:ext uri="{BB962C8B-B14F-4D97-AF65-F5344CB8AC3E}">
        <p14:creationId xmlns:p14="http://schemas.microsoft.com/office/powerpoint/2010/main" val="25940776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fontAlgn="t"/>
            <a:r>
              <a:rPr lang="ja-JP" altLang="en-US" b="0" i="0" dirty="0">
                <a:effectLst/>
                <a:latin typeface="Segoe UI" panose="020B0502040204020203" pitchFamily="34" charset="0"/>
              </a:rPr>
              <a:t>関与事業者の組み合わせに応じて、必要な契約数は変わります。一括委託なら契約は１つ、分割委託なら運搬用と処分用の２つ、区間運搬が入る場合は区間ごとに契約が増えます。</a:t>
            </a:r>
            <a:br>
              <a:rPr lang="ja-JP" altLang="en-US" b="0" i="0" dirty="0">
                <a:effectLst/>
                <a:latin typeface="Segoe UI" panose="020B0502040204020203" pitchFamily="34" charset="0"/>
              </a:rPr>
            </a:br>
            <a:r>
              <a:rPr lang="ja-JP" altLang="en-US" b="0" i="0" dirty="0">
                <a:effectLst/>
                <a:latin typeface="Segoe UI" panose="020B0502040204020203" pitchFamily="34" charset="0"/>
              </a:rPr>
              <a:t>いずれのパターンでも、相手先の許可内容（品目、方法、区域）と契約の記載が一致しているかを、締結前に照合します。更新や計画変更時は、追補や再締結で現場運用と書面の一致を維持します。</a:t>
            </a:r>
          </a:p>
        </p:txBody>
      </p:sp>
      <p:sp>
        <p:nvSpPr>
          <p:cNvPr id="4" name="スライド番号プレースホルダー 3"/>
          <p:cNvSpPr>
            <a:spLocks noGrp="1"/>
          </p:cNvSpPr>
          <p:nvPr>
            <p:ph type="sldNum" sz="quarter" idx="10"/>
          </p:nvPr>
        </p:nvSpPr>
        <p:spPr/>
        <p:txBody>
          <a:bodyPr/>
          <a:lstStyle/>
          <a:p>
            <a:fld id="{F8BB406F-C067-4232-A16C-28B16B011710}" type="slidenum">
              <a:rPr kumimoji="1" lang="ja-JP" altLang="en-US" smtClean="0"/>
              <a:t>9</a:t>
            </a:fld>
            <a:endParaRPr kumimoji="1" lang="ja-JP" altLang="en-US"/>
          </a:p>
        </p:txBody>
      </p:sp>
    </p:spTree>
    <p:extLst>
      <p:ext uri="{BB962C8B-B14F-4D97-AF65-F5344CB8AC3E}">
        <p14:creationId xmlns:p14="http://schemas.microsoft.com/office/powerpoint/2010/main" val="25940776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dirty="0"/>
              <a:t>マスター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マスター サブタイトルの書式設定</a:t>
            </a:r>
          </a:p>
        </p:txBody>
      </p:sp>
      <p:sp>
        <p:nvSpPr>
          <p:cNvPr id="4" name="日付プレースホルダー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83692BC-AD6C-4D2E-B11F-8F6EAABB67E6}" type="datetime1">
              <a:rPr kumimoji="1" lang="ja-JP" altLang="en-US" sz="1200" b="0" i="0" u="none" strike="noStrike" kern="1200" cap="none" spc="0" normalizeH="0" baseline="0" noProof="0" smtClean="0">
                <a:ln>
                  <a:noFill/>
                </a:ln>
                <a:solidFill>
                  <a:prstClr val="black">
                    <a:tint val="75000"/>
                  </a:prstClr>
                </a:solidFill>
                <a:effectLst/>
                <a:uLnTx/>
                <a:uFillTx/>
                <a:latin typeface="メイリオ"/>
                <a:ea typeface="メイリオ"/>
                <a:cs typeface="+mn-cs"/>
              </a:rPr>
              <a:pPr marL="0" marR="0" lvl="0" indent="0" algn="l" defTabSz="914400" rtl="0" eaLnBrk="1" fontAlgn="auto" latinLnBrk="0" hangingPunct="1">
                <a:lnSpc>
                  <a:spcPct val="100000"/>
                </a:lnSpc>
                <a:spcBef>
                  <a:spcPts val="0"/>
                </a:spcBef>
                <a:spcAft>
                  <a:spcPts val="0"/>
                </a:spcAft>
                <a:buClrTx/>
                <a:buSzTx/>
                <a:buFontTx/>
                <a:buNone/>
                <a:tabLst/>
                <a:defRPr/>
              </a:pPr>
              <a:t>2026/3/18</a:t>
            </a:fld>
            <a:endParaRPr kumimoji="1" lang="ja-JP" altLang="en-US" sz="1200" b="0" i="0" u="none" strike="noStrike" kern="1200" cap="none" spc="0" normalizeH="0" baseline="0" noProof="0">
              <a:ln>
                <a:noFill/>
              </a:ln>
              <a:solidFill>
                <a:prstClr val="black">
                  <a:tint val="75000"/>
                </a:prstClr>
              </a:solidFill>
              <a:effectLst/>
              <a:uLnTx/>
              <a:uFillTx/>
              <a:latin typeface="メイリオ"/>
              <a:ea typeface="メイリオ"/>
              <a:cs typeface="+mn-cs"/>
            </a:endParaRPr>
          </a:p>
        </p:txBody>
      </p:sp>
      <p:sp>
        <p:nvSpPr>
          <p:cNvPr id="5" name="フッター プレースホルダー 4"/>
          <p:cNvSpPr>
            <a:spLocks noGrp="1"/>
          </p:cNvSpPr>
          <p:nvPr>
            <p:ph type="ftr" sz="quarter" idx="11"/>
          </p:nvPr>
        </p:nvSpPr>
        <p:spPr>
          <a:xfrm>
            <a:off x="6644952" y="6597352"/>
            <a:ext cx="2499048"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zh-TW" altLang="en-US" sz="1200" b="0" i="0" u="none" strike="noStrike" kern="1200" cap="none" spc="0" normalizeH="0" baseline="0" noProof="0" dirty="0">
                <a:ln>
                  <a:noFill/>
                </a:ln>
                <a:solidFill>
                  <a:sysClr val="windowText" lastClr="000000"/>
                </a:solidFill>
                <a:effectLst/>
                <a:uLnTx/>
                <a:uFillTx/>
                <a:latin typeface="メイリオ"/>
                <a:ea typeface="メイリオ"/>
                <a:cs typeface="+mn-cs"/>
              </a:rPr>
              <a:t>作成　：　環境部 廃棄物対策課</a:t>
            </a:r>
            <a:endParaRPr kumimoji="1" lang="ja-JP" altLang="en-US" sz="1200" b="0" i="0" u="none" strike="noStrike" kern="1200" cap="none" spc="0" normalizeH="0" baseline="0" noProof="0" dirty="0">
              <a:ln>
                <a:noFill/>
              </a:ln>
              <a:solidFill>
                <a:sysClr val="windowText" lastClr="000000"/>
              </a:solidFill>
              <a:effectLst/>
              <a:uLnTx/>
              <a:uFillTx/>
              <a:latin typeface="メイリオ"/>
              <a:ea typeface="メイリオ"/>
              <a:cs typeface="+mn-cs"/>
            </a:endParaRPr>
          </a:p>
        </p:txBody>
      </p:sp>
      <p:sp>
        <p:nvSpPr>
          <p:cNvPr id="6" name="スライド番号プレースホルダー 5"/>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B19F71B2-C08B-4251-8631-B17A6B7397F4}" type="slidenum">
              <a:rPr kumimoji="1" lang="ja-JP" altLang="en-US" sz="1200" b="0" i="0" u="none" strike="noStrike" kern="1200" cap="none" spc="0" normalizeH="0" baseline="0" noProof="0" smtClean="0">
                <a:ln>
                  <a:noFill/>
                </a:ln>
                <a:solidFill>
                  <a:sysClr val="windowText" lastClr="000000"/>
                </a:solidFill>
                <a:effectLst/>
                <a:uLnTx/>
                <a:uFillTx/>
                <a:latin typeface="メイリオ"/>
                <a:ea typeface="メイリオ"/>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1" lang="ja-JP" altLang="en-US" sz="1200" b="0" i="0" u="none" strike="noStrike" kern="1200" cap="none" spc="0" normalizeH="0" baseline="0" noProof="0">
              <a:ln>
                <a:noFill/>
              </a:ln>
              <a:solidFill>
                <a:sysClr val="windowText" lastClr="000000"/>
              </a:solidFill>
              <a:effectLst/>
              <a:uLnTx/>
              <a:uFillTx/>
              <a:latin typeface="メイリオ"/>
              <a:ea typeface="メイリオ"/>
              <a:cs typeface="+mn-cs"/>
            </a:endParaRPr>
          </a:p>
        </p:txBody>
      </p:sp>
    </p:spTree>
    <p:extLst>
      <p:ext uri="{BB962C8B-B14F-4D97-AF65-F5344CB8AC3E}">
        <p14:creationId xmlns:p14="http://schemas.microsoft.com/office/powerpoint/2010/main" val="30948907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lvl1pPr>
              <a:defRPr sz="4000"/>
            </a:lvl1pPr>
          </a:lstStyle>
          <a:p>
            <a:r>
              <a:rPr kumimoji="1" lang="ja-JP" altLang="en-US" dirty="0"/>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7829A367-C500-459F-827F-1788741290CF}" type="datetime1">
              <a:rPr kumimoji="1" lang="ja-JP" altLang="en-US" sz="1200" b="0" i="0" u="none" strike="noStrike" kern="1200" cap="none" spc="0" normalizeH="0" baseline="0" noProof="0" smtClean="0">
                <a:ln>
                  <a:noFill/>
                </a:ln>
                <a:solidFill>
                  <a:prstClr val="black">
                    <a:tint val="75000"/>
                  </a:prstClr>
                </a:solidFill>
                <a:effectLst/>
                <a:uLnTx/>
                <a:uFillTx/>
                <a:latin typeface="メイリオ"/>
                <a:ea typeface="メイリオ"/>
                <a:cs typeface="+mn-cs"/>
              </a:rPr>
              <a:pPr marL="0" marR="0" lvl="0" indent="0" algn="l" defTabSz="914400" rtl="0" eaLnBrk="1" fontAlgn="auto" latinLnBrk="0" hangingPunct="1">
                <a:lnSpc>
                  <a:spcPct val="100000"/>
                </a:lnSpc>
                <a:spcBef>
                  <a:spcPts val="0"/>
                </a:spcBef>
                <a:spcAft>
                  <a:spcPts val="0"/>
                </a:spcAft>
                <a:buClrTx/>
                <a:buSzTx/>
                <a:buFontTx/>
                <a:buNone/>
                <a:tabLst/>
                <a:defRPr/>
              </a:pPr>
              <a:t>2026/3/18</a:t>
            </a:fld>
            <a:endParaRPr kumimoji="1" lang="ja-JP" altLang="en-US" sz="1200" b="0" i="0" u="none" strike="noStrike" kern="1200" cap="none" spc="0" normalizeH="0" baseline="0" noProof="0">
              <a:ln>
                <a:noFill/>
              </a:ln>
              <a:solidFill>
                <a:prstClr val="black">
                  <a:tint val="75000"/>
                </a:prstClr>
              </a:solidFill>
              <a:effectLst/>
              <a:uLnTx/>
              <a:uFillTx/>
              <a:latin typeface="メイリオ"/>
              <a:ea typeface="メイリオ"/>
              <a:cs typeface="+mn-cs"/>
            </a:endParaRPr>
          </a:p>
        </p:txBody>
      </p:sp>
      <p:sp>
        <p:nvSpPr>
          <p:cNvPr id="5" name="フッター プレースホルダー 4"/>
          <p:cNvSpPr>
            <a:spLocks noGrp="1"/>
          </p:cNvSpPr>
          <p:nvPr>
            <p:ph type="ftr" sz="quarter" idx="11"/>
          </p:nvPr>
        </p:nvSpPr>
        <p:spPr>
          <a:xfrm>
            <a:off x="6644952" y="6597352"/>
            <a:ext cx="2499048"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zh-TW" altLang="en-US" sz="1200" b="0" i="0" u="none" strike="noStrike" kern="1200" cap="none" spc="0" normalizeH="0" baseline="0" noProof="0" dirty="0">
                <a:ln>
                  <a:noFill/>
                </a:ln>
                <a:solidFill>
                  <a:sysClr val="windowText" lastClr="000000"/>
                </a:solidFill>
                <a:effectLst/>
                <a:uLnTx/>
                <a:uFillTx/>
                <a:latin typeface="メイリオ"/>
                <a:ea typeface="メイリオ"/>
                <a:cs typeface="+mn-cs"/>
              </a:rPr>
              <a:t>作成　：　環境部 廃棄物対策課</a:t>
            </a:r>
            <a:endParaRPr kumimoji="1" lang="ja-JP" altLang="en-US" sz="1200" b="0" i="0" u="none" strike="noStrike" kern="1200" cap="none" spc="0" normalizeH="0" baseline="0" noProof="0" dirty="0">
              <a:ln>
                <a:noFill/>
              </a:ln>
              <a:solidFill>
                <a:sysClr val="windowText" lastClr="000000"/>
              </a:solidFill>
              <a:effectLst/>
              <a:uLnTx/>
              <a:uFillTx/>
              <a:latin typeface="メイリオ"/>
              <a:ea typeface="メイリオ"/>
              <a:cs typeface="+mn-cs"/>
            </a:endParaRPr>
          </a:p>
        </p:txBody>
      </p:sp>
      <p:sp>
        <p:nvSpPr>
          <p:cNvPr id="6" name="スライド番号プレースホルダー 5"/>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B19F71B2-C08B-4251-8631-B17A6B7397F4}" type="slidenum">
              <a:rPr kumimoji="1" lang="ja-JP" altLang="en-US" sz="1200" b="0" i="0" u="none" strike="noStrike" kern="1200" cap="none" spc="0" normalizeH="0" baseline="0" noProof="0" smtClean="0">
                <a:ln>
                  <a:noFill/>
                </a:ln>
                <a:solidFill>
                  <a:sysClr val="windowText" lastClr="000000"/>
                </a:solidFill>
                <a:effectLst/>
                <a:uLnTx/>
                <a:uFillTx/>
                <a:latin typeface="メイリオ"/>
                <a:ea typeface="メイリオ"/>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1" lang="ja-JP" altLang="en-US" sz="1200" b="0" i="0" u="none" strike="noStrike" kern="1200" cap="none" spc="0" normalizeH="0" baseline="0" noProof="0">
              <a:ln>
                <a:noFill/>
              </a:ln>
              <a:solidFill>
                <a:sysClr val="windowText" lastClr="000000"/>
              </a:solidFill>
              <a:effectLst/>
              <a:uLnTx/>
              <a:uFillTx/>
              <a:latin typeface="メイリオ"/>
              <a:ea typeface="メイリオ"/>
              <a:cs typeface="+mn-cs"/>
            </a:endParaRPr>
          </a:p>
        </p:txBody>
      </p:sp>
    </p:spTree>
    <p:extLst>
      <p:ext uri="{BB962C8B-B14F-4D97-AF65-F5344CB8AC3E}">
        <p14:creationId xmlns:p14="http://schemas.microsoft.com/office/powerpoint/2010/main" val="22125437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normAutofit/>
          </a:bodyPr>
          <a:lstStyle>
            <a:lvl1pPr>
              <a:defRPr sz="4000"/>
            </a:lvl1pPr>
          </a:lstStyle>
          <a:p>
            <a:r>
              <a:rPr kumimoji="1" lang="ja-JP" altLang="en-US" dirty="0"/>
              <a:t>マスター タイトルの書式設定</a:t>
            </a:r>
          </a:p>
        </p:txBody>
      </p:sp>
      <p:sp>
        <p:nvSpPr>
          <p:cNvPr id="3" name="縦書きテキスト プレースホルダー 2"/>
          <p:cNvSpPr>
            <a:spLocks noGrp="1"/>
          </p:cNvSpPr>
          <p:nvPr>
            <p:ph type="body" orient="vert" idx="1"/>
          </p:nvPr>
        </p:nvSpPr>
        <p:spPr>
          <a:xfrm>
            <a:off x="457200" y="274638"/>
            <a:ext cx="6019800" cy="5851525"/>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83373A8-C9A7-420C-8652-87F5013F7158}" type="datetime1">
              <a:rPr kumimoji="1" lang="ja-JP" altLang="en-US" sz="1200" b="0" i="0" u="none" strike="noStrike" kern="1200" cap="none" spc="0" normalizeH="0" baseline="0" noProof="0" smtClean="0">
                <a:ln>
                  <a:noFill/>
                </a:ln>
                <a:solidFill>
                  <a:prstClr val="black">
                    <a:tint val="75000"/>
                  </a:prstClr>
                </a:solidFill>
                <a:effectLst/>
                <a:uLnTx/>
                <a:uFillTx/>
                <a:latin typeface="メイリオ"/>
                <a:ea typeface="メイリオ"/>
                <a:cs typeface="+mn-cs"/>
              </a:rPr>
              <a:pPr marL="0" marR="0" lvl="0" indent="0" algn="l" defTabSz="914400" rtl="0" eaLnBrk="1" fontAlgn="auto" latinLnBrk="0" hangingPunct="1">
                <a:lnSpc>
                  <a:spcPct val="100000"/>
                </a:lnSpc>
                <a:spcBef>
                  <a:spcPts val="0"/>
                </a:spcBef>
                <a:spcAft>
                  <a:spcPts val="0"/>
                </a:spcAft>
                <a:buClrTx/>
                <a:buSzTx/>
                <a:buFontTx/>
                <a:buNone/>
                <a:tabLst/>
                <a:defRPr/>
              </a:pPr>
              <a:t>2026/3/18</a:t>
            </a:fld>
            <a:endParaRPr kumimoji="1" lang="ja-JP" altLang="en-US" sz="1200" b="0" i="0" u="none" strike="noStrike" kern="1200" cap="none" spc="0" normalizeH="0" baseline="0" noProof="0">
              <a:ln>
                <a:noFill/>
              </a:ln>
              <a:solidFill>
                <a:prstClr val="black">
                  <a:tint val="75000"/>
                </a:prstClr>
              </a:solidFill>
              <a:effectLst/>
              <a:uLnTx/>
              <a:uFillTx/>
              <a:latin typeface="メイリオ"/>
              <a:ea typeface="メイリオ"/>
              <a:cs typeface="+mn-cs"/>
            </a:endParaRPr>
          </a:p>
        </p:txBody>
      </p:sp>
      <p:sp>
        <p:nvSpPr>
          <p:cNvPr id="5" name="フッター プレースホルダー 4"/>
          <p:cNvSpPr>
            <a:spLocks noGrp="1"/>
          </p:cNvSpPr>
          <p:nvPr>
            <p:ph type="ftr" sz="quarter" idx="11"/>
          </p:nvPr>
        </p:nvSpPr>
        <p:spPr>
          <a:xfrm>
            <a:off x="6644952" y="6597352"/>
            <a:ext cx="2499048"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zh-TW" altLang="en-US" sz="1200" b="0" i="0" u="none" strike="noStrike" kern="1200" cap="none" spc="0" normalizeH="0" baseline="0" noProof="0" dirty="0">
                <a:ln>
                  <a:noFill/>
                </a:ln>
                <a:solidFill>
                  <a:sysClr val="windowText" lastClr="000000"/>
                </a:solidFill>
                <a:effectLst/>
                <a:uLnTx/>
                <a:uFillTx/>
                <a:latin typeface="メイリオ"/>
                <a:ea typeface="メイリオ"/>
                <a:cs typeface="+mn-cs"/>
              </a:rPr>
              <a:t>作成　：　環境部 廃棄物対策課</a:t>
            </a:r>
            <a:endParaRPr kumimoji="1" lang="ja-JP" altLang="en-US" sz="1200" b="0" i="0" u="none" strike="noStrike" kern="1200" cap="none" spc="0" normalizeH="0" baseline="0" noProof="0" dirty="0">
              <a:ln>
                <a:noFill/>
              </a:ln>
              <a:solidFill>
                <a:sysClr val="windowText" lastClr="000000"/>
              </a:solidFill>
              <a:effectLst/>
              <a:uLnTx/>
              <a:uFillTx/>
              <a:latin typeface="メイリオ"/>
              <a:ea typeface="メイリオ"/>
              <a:cs typeface="+mn-cs"/>
            </a:endParaRPr>
          </a:p>
        </p:txBody>
      </p:sp>
      <p:sp>
        <p:nvSpPr>
          <p:cNvPr id="6" name="スライド番号プレースホルダー 5"/>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B19F71B2-C08B-4251-8631-B17A6B7397F4}" type="slidenum">
              <a:rPr kumimoji="1" lang="ja-JP" altLang="en-US" sz="1200" b="0" i="0" u="none" strike="noStrike" kern="1200" cap="none" spc="0" normalizeH="0" baseline="0" noProof="0" smtClean="0">
                <a:ln>
                  <a:noFill/>
                </a:ln>
                <a:solidFill>
                  <a:sysClr val="windowText" lastClr="000000"/>
                </a:solidFill>
                <a:effectLst/>
                <a:uLnTx/>
                <a:uFillTx/>
                <a:latin typeface="メイリオ"/>
                <a:ea typeface="メイリオ"/>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1" lang="ja-JP" altLang="en-US" sz="1200" b="0" i="0" u="none" strike="noStrike" kern="1200" cap="none" spc="0" normalizeH="0" baseline="0" noProof="0">
              <a:ln>
                <a:noFill/>
              </a:ln>
              <a:solidFill>
                <a:sysClr val="windowText" lastClr="000000"/>
              </a:solidFill>
              <a:effectLst/>
              <a:uLnTx/>
              <a:uFillTx/>
              <a:latin typeface="メイリオ"/>
              <a:ea typeface="メイリオ"/>
              <a:cs typeface="+mn-cs"/>
            </a:endParaRPr>
          </a:p>
        </p:txBody>
      </p:sp>
    </p:spTree>
    <p:extLst>
      <p:ext uri="{BB962C8B-B14F-4D97-AF65-F5344CB8AC3E}">
        <p14:creationId xmlns:p14="http://schemas.microsoft.com/office/powerpoint/2010/main" val="15924021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lvl1pPr>
              <a:defRPr sz="4000"/>
            </a:lvl1pPr>
          </a:lstStyle>
          <a:p>
            <a:r>
              <a:rPr kumimoji="1" lang="ja-JP" altLang="en-US" dirty="0"/>
              <a:t>マスター タイトルの書式設定</a:t>
            </a:r>
          </a:p>
        </p:txBody>
      </p:sp>
      <p:sp>
        <p:nvSpPr>
          <p:cNvPr id="3" name="コンテンツ プレースホルダー 2"/>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フッター プレースホルダー 4"/>
          <p:cNvSpPr>
            <a:spLocks noGrp="1"/>
          </p:cNvSpPr>
          <p:nvPr>
            <p:ph type="ftr" sz="quarter" idx="11"/>
          </p:nvPr>
        </p:nvSpPr>
        <p:spPr>
          <a:xfrm>
            <a:off x="6644952" y="6597352"/>
            <a:ext cx="2499048"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zh-TW" altLang="en-US" sz="1200" b="0" i="0" u="none" strike="noStrike" kern="1200" cap="none" spc="0" normalizeH="0" baseline="0" noProof="0" dirty="0">
                <a:ln>
                  <a:noFill/>
                </a:ln>
                <a:solidFill>
                  <a:sysClr val="windowText" lastClr="000000"/>
                </a:solidFill>
                <a:effectLst/>
                <a:uLnTx/>
                <a:uFillTx/>
                <a:latin typeface="メイリオ"/>
                <a:ea typeface="メイリオ"/>
                <a:cs typeface="+mn-cs"/>
              </a:rPr>
              <a:t>作成　：　環境部 廃棄物対策課</a:t>
            </a:r>
            <a:endParaRPr kumimoji="1" lang="ja-JP" altLang="en-US" sz="1200" b="0" i="0" u="none" strike="noStrike" kern="1200" cap="none" spc="0" normalizeH="0" baseline="0" noProof="0" dirty="0">
              <a:ln>
                <a:noFill/>
              </a:ln>
              <a:solidFill>
                <a:sysClr val="windowText" lastClr="000000"/>
              </a:solidFill>
              <a:effectLst/>
              <a:uLnTx/>
              <a:uFillTx/>
              <a:latin typeface="メイリオ"/>
              <a:ea typeface="メイリオ"/>
              <a:cs typeface="+mn-cs"/>
            </a:endParaRPr>
          </a:p>
        </p:txBody>
      </p:sp>
      <p:sp>
        <p:nvSpPr>
          <p:cNvPr id="6" name="スライド番号プレースホルダー 5"/>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B19F71B2-C08B-4251-8631-B17A6B7397F4}" type="slidenum">
              <a:rPr kumimoji="1" lang="ja-JP" altLang="en-US" sz="1200" b="0" i="0" u="none" strike="noStrike" kern="1200" cap="none" spc="0" normalizeH="0" baseline="0" noProof="0" smtClean="0">
                <a:ln>
                  <a:noFill/>
                </a:ln>
                <a:solidFill>
                  <a:sysClr val="windowText" lastClr="000000"/>
                </a:solidFill>
                <a:effectLst/>
                <a:uLnTx/>
                <a:uFillTx/>
                <a:latin typeface="メイリオ"/>
                <a:ea typeface="メイリオ"/>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1" lang="ja-JP" altLang="en-US" sz="1200" b="0" i="0" u="none" strike="noStrike" kern="1200" cap="none" spc="0" normalizeH="0" baseline="0" noProof="0">
              <a:ln>
                <a:noFill/>
              </a:ln>
              <a:solidFill>
                <a:sysClr val="windowText" lastClr="000000"/>
              </a:solidFill>
              <a:effectLst/>
              <a:uLnTx/>
              <a:uFillTx/>
              <a:latin typeface="メイリオ"/>
              <a:ea typeface="メイリオ"/>
              <a:cs typeface="+mn-cs"/>
            </a:endParaRPr>
          </a:p>
        </p:txBody>
      </p:sp>
    </p:spTree>
    <p:extLst>
      <p:ext uri="{BB962C8B-B14F-4D97-AF65-F5344CB8AC3E}">
        <p14:creationId xmlns:p14="http://schemas.microsoft.com/office/powerpoint/2010/main" val="33325466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a:t>マスター テキストの書式設定</a:t>
            </a:r>
          </a:p>
        </p:txBody>
      </p:sp>
      <p:sp>
        <p:nvSpPr>
          <p:cNvPr id="4" name="日付プレースホルダー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F5F6BB1-62B5-4D70-A80D-BF2BEF32A7FF}" type="datetime1">
              <a:rPr kumimoji="1" lang="ja-JP" altLang="en-US" sz="1200" b="0" i="0" u="none" strike="noStrike" kern="1200" cap="none" spc="0" normalizeH="0" baseline="0" noProof="0" smtClean="0">
                <a:ln>
                  <a:noFill/>
                </a:ln>
                <a:solidFill>
                  <a:prstClr val="black">
                    <a:tint val="75000"/>
                  </a:prstClr>
                </a:solidFill>
                <a:effectLst/>
                <a:uLnTx/>
                <a:uFillTx/>
                <a:latin typeface="メイリオ"/>
                <a:ea typeface="メイリオ"/>
                <a:cs typeface="+mn-cs"/>
              </a:rPr>
              <a:pPr marL="0" marR="0" lvl="0" indent="0" algn="l" defTabSz="914400" rtl="0" eaLnBrk="1" fontAlgn="auto" latinLnBrk="0" hangingPunct="1">
                <a:lnSpc>
                  <a:spcPct val="100000"/>
                </a:lnSpc>
                <a:spcBef>
                  <a:spcPts val="0"/>
                </a:spcBef>
                <a:spcAft>
                  <a:spcPts val="0"/>
                </a:spcAft>
                <a:buClrTx/>
                <a:buSzTx/>
                <a:buFontTx/>
                <a:buNone/>
                <a:tabLst/>
                <a:defRPr/>
              </a:pPr>
              <a:t>2026/3/18</a:t>
            </a:fld>
            <a:endParaRPr kumimoji="1" lang="ja-JP" altLang="en-US" sz="1200" b="0" i="0" u="none" strike="noStrike" kern="1200" cap="none" spc="0" normalizeH="0" baseline="0" noProof="0">
              <a:ln>
                <a:noFill/>
              </a:ln>
              <a:solidFill>
                <a:prstClr val="black">
                  <a:tint val="75000"/>
                </a:prstClr>
              </a:solidFill>
              <a:effectLst/>
              <a:uLnTx/>
              <a:uFillTx/>
              <a:latin typeface="メイリオ"/>
              <a:ea typeface="メイリオ"/>
              <a:cs typeface="+mn-cs"/>
            </a:endParaRPr>
          </a:p>
        </p:txBody>
      </p:sp>
      <p:sp>
        <p:nvSpPr>
          <p:cNvPr id="5" name="フッター プレースホルダー 4"/>
          <p:cNvSpPr>
            <a:spLocks noGrp="1"/>
          </p:cNvSpPr>
          <p:nvPr>
            <p:ph type="ftr" sz="quarter" idx="11"/>
          </p:nvPr>
        </p:nvSpPr>
        <p:spPr>
          <a:xfrm>
            <a:off x="6644952" y="6597352"/>
            <a:ext cx="2499048"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zh-TW" altLang="en-US" sz="1200" b="0" i="0" u="none" strike="noStrike" kern="1200" cap="none" spc="0" normalizeH="0" baseline="0" noProof="0" dirty="0">
                <a:ln>
                  <a:noFill/>
                </a:ln>
                <a:solidFill>
                  <a:sysClr val="windowText" lastClr="000000"/>
                </a:solidFill>
                <a:effectLst/>
                <a:uLnTx/>
                <a:uFillTx/>
                <a:latin typeface="メイリオ"/>
                <a:ea typeface="メイリオ"/>
                <a:cs typeface="+mn-cs"/>
              </a:rPr>
              <a:t>作成　：　環境部 廃棄物対策課</a:t>
            </a:r>
            <a:endParaRPr kumimoji="1" lang="ja-JP" altLang="en-US" sz="1200" b="0" i="0" u="none" strike="noStrike" kern="1200" cap="none" spc="0" normalizeH="0" baseline="0" noProof="0" dirty="0">
              <a:ln>
                <a:noFill/>
              </a:ln>
              <a:solidFill>
                <a:sysClr val="windowText" lastClr="000000"/>
              </a:solidFill>
              <a:effectLst/>
              <a:uLnTx/>
              <a:uFillTx/>
              <a:latin typeface="メイリオ"/>
              <a:ea typeface="メイリオ"/>
              <a:cs typeface="+mn-cs"/>
            </a:endParaRPr>
          </a:p>
        </p:txBody>
      </p:sp>
      <p:sp>
        <p:nvSpPr>
          <p:cNvPr id="6" name="スライド番号プレースホルダー 5"/>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B19F71B2-C08B-4251-8631-B17A6B7397F4}" type="slidenum">
              <a:rPr kumimoji="1" lang="ja-JP" altLang="en-US" sz="1200" b="0" i="0" u="none" strike="noStrike" kern="1200" cap="none" spc="0" normalizeH="0" baseline="0" noProof="0" smtClean="0">
                <a:ln>
                  <a:noFill/>
                </a:ln>
                <a:solidFill>
                  <a:sysClr val="windowText" lastClr="000000"/>
                </a:solidFill>
                <a:effectLst/>
                <a:uLnTx/>
                <a:uFillTx/>
                <a:latin typeface="メイリオ"/>
                <a:ea typeface="メイリオ"/>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1" lang="ja-JP" altLang="en-US" sz="1200" b="0" i="0" u="none" strike="noStrike" kern="1200" cap="none" spc="0" normalizeH="0" baseline="0" noProof="0">
              <a:ln>
                <a:noFill/>
              </a:ln>
              <a:solidFill>
                <a:sysClr val="windowText" lastClr="000000"/>
              </a:solidFill>
              <a:effectLst/>
              <a:uLnTx/>
              <a:uFillTx/>
              <a:latin typeface="メイリオ"/>
              <a:ea typeface="メイリオ"/>
              <a:cs typeface="+mn-cs"/>
            </a:endParaRPr>
          </a:p>
        </p:txBody>
      </p:sp>
    </p:spTree>
    <p:extLst>
      <p:ext uri="{BB962C8B-B14F-4D97-AF65-F5344CB8AC3E}">
        <p14:creationId xmlns:p14="http://schemas.microsoft.com/office/powerpoint/2010/main" val="11454266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lvl1pPr>
              <a:defRPr sz="4000"/>
            </a:lvl1pPr>
          </a:lstStyle>
          <a:p>
            <a:r>
              <a:rPr kumimoji="1" lang="ja-JP" altLang="en-US" dirty="0"/>
              <a:t>マスター タイトルの書式設定</a:t>
            </a:r>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6F12753-FE6D-4446-8996-FB5C8354125C}" type="datetime1">
              <a:rPr kumimoji="1" lang="ja-JP" altLang="en-US" sz="1200" b="0" i="0" u="none" strike="noStrike" kern="1200" cap="none" spc="0" normalizeH="0" baseline="0" noProof="0" smtClean="0">
                <a:ln>
                  <a:noFill/>
                </a:ln>
                <a:solidFill>
                  <a:prstClr val="black">
                    <a:tint val="75000"/>
                  </a:prstClr>
                </a:solidFill>
                <a:effectLst/>
                <a:uLnTx/>
                <a:uFillTx/>
                <a:latin typeface="メイリオ"/>
                <a:ea typeface="メイリオ"/>
                <a:cs typeface="+mn-cs"/>
              </a:rPr>
              <a:pPr marL="0" marR="0" lvl="0" indent="0" algn="l" defTabSz="914400" rtl="0" eaLnBrk="1" fontAlgn="auto" latinLnBrk="0" hangingPunct="1">
                <a:lnSpc>
                  <a:spcPct val="100000"/>
                </a:lnSpc>
                <a:spcBef>
                  <a:spcPts val="0"/>
                </a:spcBef>
                <a:spcAft>
                  <a:spcPts val="0"/>
                </a:spcAft>
                <a:buClrTx/>
                <a:buSzTx/>
                <a:buFontTx/>
                <a:buNone/>
                <a:tabLst/>
                <a:defRPr/>
              </a:pPr>
              <a:t>2026/3/18</a:t>
            </a:fld>
            <a:endParaRPr kumimoji="1" lang="ja-JP" altLang="en-US" sz="1200" b="0" i="0" u="none" strike="noStrike" kern="1200" cap="none" spc="0" normalizeH="0" baseline="0" noProof="0">
              <a:ln>
                <a:noFill/>
              </a:ln>
              <a:solidFill>
                <a:prstClr val="black">
                  <a:tint val="75000"/>
                </a:prstClr>
              </a:solidFill>
              <a:effectLst/>
              <a:uLnTx/>
              <a:uFillTx/>
              <a:latin typeface="メイリオ"/>
              <a:ea typeface="メイリオ"/>
              <a:cs typeface="+mn-cs"/>
            </a:endParaRPr>
          </a:p>
        </p:txBody>
      </p:sp>
      <p:sp>
        <p:nvSpPr>
          <p:cNvPr id="6" name="フッター プレースホルダー 5"/>
          <p:cNvSpPr>
            <a:spLocks noGrp="1"/>
          </p:cNvSpPr>
          <p:nvPr>
            <p:ph type="ftr" sz="quarter" idx="11"/>
          </p:nvPr>
        </p:nvSpPr>
        <p:spPr>
          <a:xfrm>
            <a:off x="6644952" y="6597352"/>
            <a:ext cx="2499048"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zh-TW" altLang="en-US" sz="1200" b="0" i="0" u="none" strike="noStrike" kern="1200" cap="none" spc="0" normalizeH="0" baseline="0" noProof="0" dirty="0">
                <a:ln>
                  <a:noFill/>
                </a:ln>
                <a:solidFill>
                  <a:sysClr val="windowText" lastClr="000000"/>
                </a:solidFill>
                <a:effectLst/>
                <a:uLnTx/>
                <a:uFillTx/>
                <a:latin typeface="メイリオ"/>
                <a:ea typeface="メイリオ"/>
                <a:cs typeface="+mn-cs"/>
              </a:rPr>
              <a:t>作成　：　環境部 廃棄物対策課</a:t>
            </a:r>
            <a:endParaRPr kumimoji="1" lang="ja-JP" altLang="en-US" sz="1200" b="0" i="0" u="none" strike="noStrike" kern="1200" cap="none" spc="0" normalizeH="0" baseline="0" noProof="0" dirty="0">
              <a:ln>
                <a:noFill/>
              </a:ln>
              <a:solidFill>
                <a:sysClr val="windowText" lastClr="000000"/>
              </a:solidFill>
              <a:effectLst/>
              <a:uLnTx/>
              <a:uFillTx/>
              <a:latin typeface="メイリオ"/>
              <a:ea typeface="メイリオ"/>
              <a:cs typeface="+mn-cs"/>
            </a:endParaRPr>
          </a:p>
        </p:txBody>
      </p:sp>
      <p:sp>
        <p:nvSpPr>
          <p:cNvPr id="7" name="スライド番号プレースホルダー 6"/>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B19F71B2-C08B-4251-8631-B17A6B7397F4}" type="slidenum">
              <a:rPr kumimoji="1" lang="ja-JP" altLang="en-US" sz="1200" b="0" i="0" u="none" strike="noStrike" kern="1200" cap="none" spc="0" normalizeH="0" baseline="0" noProof="0" smtClean="0">
                <a:ln>
                  <a:noFill/>
                </a:ln>
                <a:solidFill>
                  <a:sysClr val="windowText" lastClr="000000"/>
                </a:solidFill>
                <a:effectLst/>
                <a:uLnTx/>
                <a:uFillTx/>
                <a:latin typeface="メイリオ"/>
                <a:ea typeface="メイリオ"/>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1" lang="ja-JP" altLang="en-US" sz="1200" b="0" i="0" u="none" strike="noStrike" kern="1200" cap="none" spc="0" normalizeH="0" baseline="0" noProof="0">
              <a:ln>
                <a:noFill/>
              </a:ln>
              <a:solidFill>
                <a:sysClr val="windowText" lastClr="000000"/>
              </a:solidFill>
              <a:effectLst/>
              <a:uLnTx/>
              <a:uFillTx/>
              <a:latin typeface="メイリオ"/>
              <a:ea typeface="メイリオ"/>
              <a:cs typeface="+mn-cs"/>
            </a:endParaRPr>
          </a:p>
        </p:txBody>
      </p:sp>
    </p:spTree>
    <p:extLst>
      <p:ext uri="{BB962C8B-B14F-4D97-AF65-F5344CB8AC3E}">
        <p14:creationId xmlns:p14="http://schemas.microsoft.com/office/powerpoint/2010/main" val="34463583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lvl1pPr>
              <a:defRPr sz="4000"/>
            </a:lvl1pPr>
          </a:lstStyle>
          <a:p>
            <a:r>
              <a:rPr kumimoji="1" lang="ja-JP" altLang="en-US" dirty="0"/>
              <a:t>マスター タイトルの書式設定</a:t>
            </a:r>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D60E366-8BE6-4434-9EBF-7CE85DC4A986}" type="datetime1">
              <a:rPr kumimoji="1" lang="ja-JP" altLang="en-US" sz="1200" b="0" i="0" u="none" strike="noStrike" kern="1200" cap="none" spc="0" normalizeH="0" baseline="0" noProof="0" smtClean="0">
                <a:ln>
                  <a:noFill/>
                </a:ln>
                <a:solidFill>
                  <a:prstClr val="black">
                    <a:tint val="75000"/>
                  </a:prstClr>
                </a:solidFill>
                <a:effectLst/>
                <a:uLnTx/>
                <a:uFillTx/>
                <a:latin typeface="メイリオ"/>
                <a:ea typeface="メイリオ"/>
                <a:cs typeface="+mn-cs"/>
              </a:rPr>
              <a:pPr marL="0" marR="0" lvl="0" indent="0" algn="l" defTabSz="914400" rtl="0" eaLnBrk="1" fontAlgn="auto" latinLnBrk="0" hangingPunct="1">
                <a:lnSpc>
                  <a:spcPct val="100000"/>
                </a:lnSpc>
                <a:spcBef>
                  <a:spcPts val="0"/>
                </a:spcBef>
                <a:spcAft>
                  <a:spcPts val="0"/>
                </a:spcAft>
                <a:buClrTx/>
                <a:buSzTx/>
                <a:buFontTx/>
                <a:buNone/>
                <a:tabLst/>
                <a:defRPr/>
              </a:pPr>
              <a:t>2026/3/18</a:t>
            </a:fld>
            <a:endParaRPr kumimoji="1" lang="ja-JP" altLang="en-US" sz="1200" b="0" i="0" u="none" strike="noStrike" kern="1200" cap="none" spc="0" normalizeH="0" baseline="0" noProof="0">
              <a:ln>
                <a:noFill/>
              </a:ln>
              <a:solidFill>
                <a:prstClr val="black">
                  <a:tint val="75000"/>
                </a:prstClr>
              </a:solidFill>
              <a:effectLst/>
              <a:uLnTx/>
              <a:uFillTx/>
              <a:latin typeface="メイリオ"/>
              <a:ea typeface="メイリオ"/>
              <a:cs typeface="+mn-cs"/>
            </a:endParaRPr>
          </a:p>
        </p:txBody>
      </p:sp>
      <p:sp>
        <p:nvSpPr>
          <p:cNvPr id="8" name="フッター プレースホルダー 7"/>
          <p:cNvSpPr>
            <a:spLocks noGrp="1"/>
          </p:cNvSpPr>
          <p:nvPr>
            <p:ph type="ftr" sz="quarter" idx="11"/>
          </p:nvPr>
        </p:nvSpPr>
        <p:spPr>
          <a:xfrm>
            <a:off x="6644952" y="6597352"/>
            <a:ext cx="2499048"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zh-TW" altLang="en-US" sz="1200" b="0" i="0" u="none" strike="noStrike" kern="1200" cap="none" spc="0" normalizeH="0" baseline="0" noProof="0" dirty="0">
                <a:ln>
                  <a:noFill/>
                </a:ln>
                <a:solidFill>
                  <a:sysClr val="windowText" lastClr="000000"/>
                </a:solidFill>
                <a:effectLst/>
                <a:uLnTx/>
                <a:uFillTx/>
                <a:latin typeface="メイリオ"/>
                <a:ea typeface="メイリオ"/>
                <a:cs typeface="+mn-cs"/>
              </a:rPr>
              <a:t>作成　：　環境部 廃棄物対策課</a:t>
            </a:r>
            <a:endParaRPr kumimoji="1" lang="ja-JP" altLang="en-US" sz="1200" b="0" i="0" u="none" strike="noStrike" kern="1200" cap="none" spc="0" normalizeH="0" baseline="0" noProof="0" dirty="0">
              <a:ln>
                <a:noFill/>
              </a:ln>
              <a:solidFill>
                <a:sysClr val="windowText" lastClr="000000"/>
              </a:solidFill>
              <a:effectLst/>
              <a:uLnTx/>
              <a:uFillTx/>
              <a:latin typeface="メイリオ"/>
              <a:ea typeface="メイリオ"/>
              <a:cs typeface="+mn-cs"/>
            </a:endParaRPr>
          </a:p>
        </p:txBody>
      </p:sp>
      <p:sp>
        <p:nvSpPr>
          <p:cNvPr id="9" name="スライド番号プレースホルダー 8"/>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B19F71B2-C08B-4251-8631-B17A6B7397F4}" type="slidenum">
              <a:rPr kumimoji="1" lang="ja-JP" altLang="en-US" sz="1200" b="0" i="0" u="none" strike="noStrike" kern="1200" cap="none" spc="0" normalizeH="0" baseline="0" noProof="0" smtClean="0">
                <a:ln>
                  <a:noFill/>
                </a:ln>
                <a:solidFill>
                  <a:sysClr val="windowText" lastClr="000000"/>
                </a:solidFill>
                <a:effectLst/>
                <a:uLnTx/>
                <a:uFillTx/>
                <a:latin typeface="メイリオ"/>
                <a:ea typeface="メイリオ"/>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1" lang="ja-JP" altLang="en-US" sz="1200" b="0" i="0" u="none" strike="noStrike" kern="1200" cap="none" spc="0" normalizeH="0" baseline="0" noProof="0">
              <a:ln>
                <a:noFill/>
              </a:ln>
              <a:solidFill>
                <a:sysClr val="windowText" lastClr="000000"/>
              </a:solidFill>
              <a:effectLst/>
              <a:uLnTx/>
              <a:uFillTx/>
              <a:latin typeface="メイリオ"/>
              <a:ea typeface="メイリオ"/>
              <a:cs typeface="+mn-cs"/>
            </a:endParaRPr>
          </a:p>
        </p:txBody>
      </p:sp>
    </p:spTree>
    <p:extLst>
      <p:ext uri="{BB962C8B-B14F-4D97-AF65-F5344CB8AC3E}">
        <p14:creationId xmlns:p14="http://schemas.microsoft.com/office/powerpoint/2010/main" val="14591407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lvl1pPr>
              <a:defRPr sz="4000"/>
            </a:lvl1pPr>
          </a:lstStyle>
          <a:p>
            <a:r>
              <a:rPr kumimoji="1" lang="ja-JP" altLang="en-US" dirty="0"/>
              <a:t>マスター タイトルの書式設定</a:t>
            </a:r>
          </a:p>
        </p:txBody>
      </p:sp>
      <p:sp>
        <p:nvSpPr>
          <p:cNvPr id="3" name="日付プレースホルダー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00845B5D-8797-4175-84CA-073883B6E141}" type="datetime1">
              <a:rPr kumimoji="1" lang="ja-JP" altLang="en-US" sz="1200" b="0" i="0" u="none" strike="noStrike" kern="1200" cap="none" spc="0" normalizeH="0" baseline="0" noProof="0" smtClean="0">
                <a:ln>
                  <a:noFill/>
                </a:ln>
                <a:solidFill>
                  <a:prstClr val="black">
                    <a:tint val="75000"/>
                  </a:prstClr>
                </a:solidFill>
                <a:effectLst/>
                <a:uLnTx/>
                <a:uFillTx/>
                <a:latin typeface="メイリオ"/>
                <a:ea typeface="メイリオ"/>
                <a:cs typeface="+mn-cs"/>
              </a:rPr>
              <a:pPr marL="0" marR="0" lvl="0" indent="0" algn="l" defTabSz="914400" rtl="0" eaLnBrk="1" fontAlgn="auto" latinLnBrk="0" hangingPunct="1">
                <a:lnSpc>
                  <a:spcPct val="100000"/>
                </a:lnSpc>
                <a:spcBef>
                  <a:spcPts val="0"/>
                </a:spcBef>
                <a:spcAft>
                  <a:spcPts val="0"/>
                </a:spcAft>
                <a:buClrTx/>
                <a:buSzTx/>
                <a:buFontTx/>
                <a:buNone/>
                <a:tabLst/>
                <a:defRPr/>
              </a:pPr>
              <a:t>2026/3/18</a:t>
            </a:fld>
            <a:endParaRPr kumimoji="1" lang="ja-JP" altLang="en-US" sz="1200" b="0" i="0" u="none" strike="noStrike" kern="1200" cap="none" spc="0" normalizeH="0" baseline="0" noProof="0">
              <a:ln>
                <a:noFill/>
              </a:ln>
              <a:solidFill>
                <a:prstClr val="black">
                  <a:tint val="75000"/>
                </a:prstClr>
              </a:solidFill>
              <a:effectLst/>
              <a:uLnTx/>
              <a:uFillTx/>
              <a:latin typeface="メイリオ"/>
              <a:ea typeface="メイリオ"/>
              <a:cs typeface="+mn-cs"/>
            </a:endParaRPr>
          </a:p>
        </p:txBody>
      </p:sp>
      <p:sp>
        <p:nvSpPr>
          <p:cNvPr id="4" name="フッター プレースホルダー 3"/>
          <p:cNvSpPr>
            <a:spLocks noGrp="1"/>
          </p:cNvSpPr>
          <p:nvPr>
            <p:ph type="ftr" sz="quarter" idx="11"/>
          </p:nvPr>
        </p:nvSpPr>
        <p:spPr>
          <a:xfrm>
            <a:off x="6644952" y="6597352"/>
            <a:ext cx="2499048"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zh-TW" altLang="en-US" sz="1200" b="0" i="0" u="none" strike="noStrike" kern="1200" cap="none" spc="0" normalizeH="0" baseline="0" noProof="0" dirty="0">
                <a:ln>
                  <a:noFill/>
                </a:ln>
                <a:solidFill>
                  <a:sysClr val="windowText" lastClr="000000"/>
                </a:solidFill>
                <a:effectLst/>
                <a:uLnTx/>
                <a:uFillTx/>
                <a:latin typeface="メイリオ"/>
                <a:ea typeface="メイリオ"/>
                <a:cs typeface="+mn-cs"/>
              </a:rPr>
              <a:t>作成　：　環境部 廃棄物対策課</a:t>
            </a:r>
            <a:endParaRPr kumimoji="1" lang="ja-JP" altLang="en-US" sz="1200" b="0" i="0" u="none" strike="noStrike" kern="1200" cap="none" spc="0" normalizeH="0" baseline="0" noProof="0" dirty="0">
              <a:ln>
                <a:noFill/>
              </a:ln>
              <a:solidFill>
                <a:sysClr val="windowText" lastClr="000000"/>
              </a:solidFill>
              <a:effectLst/>
              <a:uLnTx/>
              <a:uFillTx/>
              <a:latin typeface="メイリオ"/>
              <a:ea typeface="メイリオ"/>
              <a:cs typeface="+mn-cs"/>
            </a:endParaRPr>
          </a:p>
        </p:txBody>
      </p:sp>
      <p:sp>
        <p:nvSpPr>
          <p:cNvPr id="5" name="スライド番号プレースホルダー 4"/>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B19F71B2-C08B-4251-8631-B17A6B7397F4}" type="slidenum">
              <a:rPr kumimoji="1" lang="ja-JP" altLang="en-US" sz="1200" b="0" i="0" u="none" strike="noStrike" kern="1200" cap="none" spc="0" normalizeH="0" baseline="0" noProof="0" smtClean="0">
                <a:ln>
                  <a:noFill/>
                </a:ln>
                <a:solidFill>
                  <a:sysClr val="windowText" lastClr="000000"/>
                </a:solidFill>
                <a:effectLst/>
                <a:uLnTx/>
                <a:uFillTx/>
                <a:latin typeface="メイリオ"/>
                <a:ea typeface="メイリオ"/>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1" lang="ja-JP" altLang="en-US" sz="1200" b="0" i="0" u="none" strike="noStrike" kern="1200" cap="none" spc="0" normalizeH="0" baseline="0" noProof="0">
              <a:ln>
                <a:noFill/>
              </a:ln>
              <a:solidFill>
                <a:sysClr val="windowText" lastClr="000000"/>
              </a:solidFill>
              <a:effectLst/>
              <a:uLnTx/>
              <a:uFillTx/>
              <a:latin typeface="メイリオ"/>
              <a:ea typeface="メイリオ"/>
              <a:cs typeface="+mn-cs"/>
            </a:endParaRPr>
          </a:p>
        </p:txBody>
      </p:sp>
    </p:spTree>
    <p:extLst>
      <p:ext uri="{BB962C8B-B14F-4D97-AF65-F5344CB8AC3E}">
        <p14:creationId xmlns:p14="http://schemas.microsoft.com/office/powerpoint/2010/main" val="22331792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E67EBAF-EAB4-46C9-B58D-A865A0AB0222}" type="datetime1">
              <a:rPr kumimoji="1" lang="ja-JP" altLang="en-US" sz="1200" b="0" i="0" u="none" strike="noStrike" kern="1200" cap="none" spc="0" normalizeH="0" baseline="0" noProof="0" smtClean="0">
                <a:ln>
                  <a:noFill/>
                </a:ln>
                <a:solidFill>
                  <a:prstClr val="black">
                    <a:tint val="75000"/>
                  </a:prstClr>
                </a:solidFill>
                <a:effectLst/>
                <a:uLnTx/>
                <a:uFillTx/>
                <a:latin typeface="メイリオ"/>
                <a:ea typeface="メイリオ"/>
                <a:cs typeface="+mn-cs"/>
              </a:rPr>
              <a:pPr marL="0" marR="0" lvl="0" indent="0" algn="l" defTabSz="914400" rtl="0" eaLnBrk="1" fontAlgn="auto" latinLnBrk="0" hangingPunct="1">
                <a:lnSpc>
                  <a:spcPct val="100000"/>
                </a:lnSpc>
                <a:spcBef>
                  <a:spcPts val="0"/>
                </a:spcBef>
                <a:spcAft>
                  <a:spcPts val="0"/>
                </a:spcAft>
                <a:buClrTx/>
                <a:buSzTx/>
                <a:buFontTx/>
                <a:buNone/>
                <a:tabLst/>
                <a:defRPr/>
              </a:pPr>
              <a:t>2026/3/18</a:t>
            </a:fld>
            <a:endParaRPr kumimoji="1" lang="ja-JP" altLang="en-US" sz="1200" b="0" i="0" u="none" strike="noStrike" kern="1200" cap="none" spc="0" normalizeH="0" baseline="0" noProof="0">
              <a:ln>
                <a:noFill/>
              </a:ln>
              <a:solidFill>
                <a:prstClr val="black">
                  <a:tint val="75000"/>
                </a:prstClr>
              </a:solidFill>
              <a:effectLst/>
              <a:uLnTx/>
              <a:uFillTx/>
              <a:latin typeface="メイリオ"/>
              <a:ea typeface="メイリオ"/>
              <a:cs typeface="+mn-cs"/>
            </a:endParaRPr>
          </a:p>
        </p:txBody>
      </p:sp>
      <p:sp>
        <p:nvSpPr>
          <p:cNvPr id="3" name="フッター プレースホルダー 2"/>
          <p:cNvSpPr>
            <a:spLocks noGrp="1"/>
          </p:cNvSpPr>
          <p:nvPr>
            <p:ph type="ftr" sz="quarter" idx="11"/>
          </p:nvPr>
        </p:nvSpPr>
        <p:spPr>
          <a:xfrm>
            <a:off x="6644952" y="6597352"/>
            <a:ext cx="2499048"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zh-TW" altLang="en-US" sz="1200" b="0" i="0" u="none" strike="noStrike" kern="1200" cap="none" spc="0" normalizeH="0" baseline="0" noProof="0" dirty="0">
                <a:ln>
                  <a:noFill/>
                </a:ln>
                <a:solidFill>
                  <a:sysClr val="windowText" lastClr="000000"/>
                </a:solidFill>
                <a:effectLst/>
                <a:uLnTx/>
                <a:uFillTx/>
                <a:latin typeface="メイリオ"/>
                <a:ea typeface="メイリオ"/>
                <a:cs typeface="+mn-cs"/>
              </a:rPr>
              <a:t>作成　：　環境部 廃棄物対策課</a:t>
            </a:r>
            <a:endParaRPr kumimoji="1" lang="ja-JP" altLang="en-US" sz="1200" b="0" i="0" u="none" strike="noStrike" kern="1200" cap="none" spc="0" normalizeH="0" baseline="0" noProof="0" dirty="0">
              <a:ln>
                <a:noFill/>
              </a:ln>
              <a:solidFill>
                <a:sysClr val="windowText" lastClr="000000"/>
              </a:solidFill>
              <a:effectLst/>
              <a:uLnTx/>
              <a:uFillTx/>
              <a:latin typeface="メイリオ"/>
              <a:ea typeface="メイリオ"/>
              <a:cs typeface="+mn-cs"/>
            </a:endParaRPr>
          </a:p>
        </p:txBody>
      </p:sp>
      <p:sp>
        <p:nvSpPr>
          <p:cNvPr id="4" name="スライド番号プレースホルダー 3"/>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B19F71B2-C08B-4251-8631-B17A6B7397F4}" type="slidenum">
              <a:rPr kumimoji="1" lang="ja-JP" altLang="en-US" sz="1200" b="0" i="0" u="none" strike="noStrike" kern="1200" cap="none" spc="0" normalizeH="0" baseline="0" noProof="0" smtClean="0">
                <a:ln>
                  <a:noFill/>
                </a:ln>
                <a:solidFill>
                  <a:sysClr val="windowText" lastClr="000000"/>
                </a:solidFill>
                <a:effectLst/>
                <a:uLnTx/>
                <a:uFillTx/>
                <a:latin typeface="メイリオ"/>
                <a:ea typeface="メイリオ"/>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1" lang="ja-JP" altLang="en-US" sz="1200" b="0" i="0" u="none" strike="noStrike" kern="1200" cap="none" spc="0" normalizeH="0" baseline="0" noProof="0">
              <a:ln>
                <a:noFill/>
              </a:ln>
              <a:solidFill>
                <a:sysClr val="windowText" lastClr="000000"/>
              </a:solidFill>
              <a:effectLst/>
              <a:uLnTx/>
              <a:uFillTx/>
              <a:latin typeface="メイリオ"/>
              <a:ea typeface="メイリオ"/>
              <a:cs typeface="+mn-cs"/>
            </a:endParaRPr>
          </a:p>
        </p:txBody>
      </p:sp>
    </p:spTree>
    <p:extLst>
      <p:ext uri="{BB962C8B-B14F-4D97-AF65-F5344CB8AC3E}">
        <p14:creationId xmlns:p14="http://schemas.microsoft.com/office/powerpoint/2010/main" val="34558528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a:t>マスター タイトルの書式設定</a:t>
            </a:r>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5F0497B-4ECF-47C9-A1A0-1357ED0FA018}" type="datetime1">
              <a:rPr kumimoji="1" lang="ja-JP" altLang="en-US" sz="1200" b="0" i="0" u="none" strike="noStrike" kern="1200" cap="none" spc="0" normalizeH="0" baseline="0" noProof="0" smtClean="0">
                <a:ln>
                  <a:noFill/>
                </a:ln>
                <a:solidFill>
                  <a:prstClr val="black">
                    <a:tint val="75000"/>
                  </a:prstClr>
                </a:solidFill>
                <a:effectLst/>
                <a:uLnTx/>
                <a:uFillTx/>
                <a:latin typeface="メイリオ"/>
                <a:ea typeface="メイリオ"/>
                <a:cs typeface="+mn-cs"/>
              </a:rPr>
              <a:pPr marL="0" marR="0" lvl="0" indent="0" algn="l" defTabSz="914400" rtl="0" eaLnBrk="1" fontAlgn="auto" latinLnBrk="0" hangingPunct="1">
                <a:lnSpc>
                  <a:spcPct val="100000"/>
                </a:lnSpc>
                <a:spcBef>
                  <a:spcPts val="0"/>
                </a:spcBef>
                <a:spcAft>
                  <a:spcPts val="0"/>
                </a:spcAft>
                <a:buClrTx/>
                <a:buSzTx/>
                <a:buFontTx/>
                <a:buNone/>
                <a:tabLst/>
                <a:defRPr/>
              </a:pPr>
              <a:t>2026/3/18</a:t>
            </a:fld>
            <a:endParaRPr kumimoji="1" lang="ja-JP" altLang="en-US" sz="1200" b="0" i="0" u="none" strike="noStrike" kern="1200" cap="none" spc="0" normalizeH="0" baseline="0" noProof="0">
              <a:ln>
                <a:noFill/>
              </a:ln>
              <a:solidFill>
                <a:prstClr val="black">
                  <a:tint val="75000"/>
                </a:prstClr>
              </a:solidFill>
              <a:effectLst/>
              <a:uLnTx/>
              <a:uFillTx/>
              <a:latin typeface="メイリオ"/>
              <a:ea typeface="メイリオ"/>
              <a:cs typeface="+mn-cs"/>
            </a:endParaRPr>
          </a:p>
        </p:txBody>
      </p:sp>
      <p:sp>
        <p:nvSpPr>
          <p:cNvPr id="6" name="フッター プレースホルダー 5"/>
          <p:cNvSpPr>
            <a:spLocks noGrp="1"/>
          </p:cNvSpPr>
          <p:nvPr>
            <p:ph type="ftr" sz="quarter" idx="11"/>
          </p:nvPr>
        </p:nvSpPr>
        <p:spPr>
          <a:xfrm>
            <a:off x="6644952" y="6597352"/>
            <a:ext cx="2499048"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zh-TW" altLang="en-US" sz="1200" b="0" i="0" u="none" strike="noStrike" kern="1200" cap="none" spc="0" normalizeH="0" baseline="0" noProof="0" dirty="0">
                <a:ln>
                  <a:noFill/>
                </a:ln>
                <a:solidFill>
                  <a:sysClr val="windowText" lastClr="000000"/>
                </a:solidFill>
                <a:effectLst/>
                <a:uLnTx/>
                <a:uFillTx/>
                <a:latin typeface="メイリオ"/>
                <a:ea typeface="メイリオ"/>
                <a:cs typeface="+mn-cs"/>
              </a:rPr>
              <a:t>作成　：　環境部 廃棄物対策課</a:t>
            </a:r>
            <a:endParaRPr kumimoji="1" lang="ja-JP" altLang="en-US" sz="1200" b="0" i="0" u="none" strike="noStrike" kern="1200" cap="none" spc="0" normalizeH="0" baseline="0" noProof="0" dirty="0">
              <a:ln>
                <a:noFill/>
              </a:ln>
              <a:solidFill>
                <a:sysClr val="windowText" lastClr="000000"/>
              </a:solidFill>
              <a:effectLst/>
              <a:uLnTx/>
              <a:uFillTx/>
              <a:latin typeface="メイリオ"/>
              <a:ea typeface="メイリオ"/>
              <a:cs typeface="+mn-cs"/>
            </a:endParaRPr>
          </a:p>
        </p:txBody>
      </p:sp>
      <p:sp>
        <p:nvSpPr>
          <p:cNvPr id="7" name="スライド番号プレースホルダー 6"/>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B19F71B2-C08B-4251-8631-B17A6B7397F4}" type="slidenum">
              <a:rPr kumimoji="1" lang="ja-JP" altLang="en-US" sz="1200" b="0" i="0" u="none" strike="noStrike" kern="1200" cap="none" spc="0" normalizeH="0" baseline="0" noProof="0" smtClean="0">
                <a:ln>
                  <a:noFill/>
                </a:ln>
                <a:solidFill>
                  <a:sysClr val="windowText" lastClr="000000"/>
                </a:solidFill>
                <a:effectLst/>
                <a:uLnTx/>
                <a:uFillTx/>
                <a:latin typeface="メイリオ"/>
                <a:ea typeface="メイリオ"/>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1" lang="ja-JP" altLang="en-US" sz="1200" b="0" i="0" u="none" strike="noStrike" kern="1200" cap="none" spc="0" normalizeH="0" baseline="0" noProof="0">
              <a:ln>
                <a:noFill/>
              </a:ln>
              <a:solidFill>
                <a:sysClr val="windowText" lastClr="000000"/>
              </a:solidFill>
              <a:effectLst/>
              <a:uLnTx/>
              <a:uFillTx/>
              <a:latin typeface="メイリオ"/>
              <a:ea typeface="メイリオ"/>
              <a:cs typeface="+mn-cs"/>
            </a:endParaRPr>
          </a:p>
        </p:txBody>
      </p:sp>
    </p:spTree>
    <p:extLst>
      <p:ext uri="{BB962C8B-B14F-4D97-AF65-F5344CB8AC3E}">
        <p14:creationId xmlns:p14="http://schemas.microsoft.com/office/powerpoint/2010/main" val="6943208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a:t>マスター タイトルの書式設定</a:t>
            </a:r>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04A90356-7536-4A21-ADD8-9316CAD96719}" type="datetime1">
              <a:rPr kumimoji="1" lang="ja-JP" altLang="en-US" sz="1200" b="0" i="0" u="none" strike="noStrike" kern="1200" cap="none" spc="0" normalizeH="0" baseline="0" noProof="0" smtClean="0">
                <a:ln>
                  <a:noFill/>
                </a:ln>
                <a:solidFill>
                  <a:prstClr val="black">
                    <a:tint val="75000"/>
                  </a:prstClr>
                </a:solidFill>
                <a:effectLst/>
                <a:uLnTx/>
                <a:uFillTx/>
                <a:latin typeface="メイリオ"/>
                <a:ea typeface="メイリオ"/>
                <a:cs typeface="+mn-cs"/>
              </a:rPr>
              <a:pPr marL="0" marR="0" lvl="0" indent="0" algn="l" defTabSz="914400" rtl="0" eaLnBrk="1" fontAlgn="auto" latinLnBrk="0" hangingPunct="1">
                <a:lnSpc>
                  <a:spcPct val="100000"/>
                </a:lnSpc>
                <a:spcBef>
                  <a:spcPts val="0"/>
                </a:spcBef>
                <a:spcAft>
                  <a:spcPts val="0"/>
                </a:spcAft>
                <a:buClrTx/>
                <a:buSzTx/>
                <a:buFontTx/>
                <a:buNone/>
                <a:tabLst/>
                <a:defRPr/>
              </a:pPr>
              <a:t>2026/3/18</a:t>
            </a:fld>
            <a:endParaRPr kumimoji="1" lang="ja-JP" altLang="en-US" sz="1200" b="0" i="0" u="none" strike="noStrike" kern="1200" cap="none" spc="0" normalizeH="0" baseline="0" noProof="0">
              <a:ln>
                <a:noFill/>
              </a:ln>
              <a:solidFill>
                <a:prstClr val="black">
                  <a:tint val="75000"/>
                </a:prstClr>
              </a:solidFill>
              <a:effectLst/>
              <a:uLnTx/>
              <a:uFillTx/>
              <a:latin typeface="メイリオ"/>
              <a:ea typeface="メイリオ"/>
              <a:cs typeface="+mn-cs"/>
            </a:endParaRPr>
          </a:p>
        </p:txBody>
      </p:sp>
      <p:sp>
        <p:nvSpPr>
          <p:cNvPr id="6" name="フッター プレースホルダー 5"/>
          <p:cNvSpPr>
            <a:spLocks noGrp="1"/>
          </p:cNvSpPr>
          <p:nvPr>
            <p:ph type="ftr" sz="quarter" idx="11"/>
          </p:nvPr>
        </p:nvSpPr>
        <p:spPr>
          <a:xfrm>
            <a:off x="6644952" y="6597352"/>
            <a:ext cx="2499048"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zh-TW" altLang="en-US" sz="1200" b="0" i="0" u="none" strike="noStrike" kern="1200" cap="none" spc="0" normalizeH="0" baseline="0" noProof="0" dirty="0">
                <a:ln>
                  <a:noFill/>
                </a:ln>
                <a:solidFill>
                  <a:sysClr val="windowText" lastClr="000000"/>
                </a:solidFill>
                <a:effectLst/>
                <a:uLnTx/>
                <a:uFillTx/>
                <a:latin typeface="メイリオ"/>
                <a:ea typeface="メイリオ"/>
                <a:cs typeface="+mn-cs"/>
              </a:rPr>
              <a:t>作成　：　環境部 廃棄物対策課</a:t>
            </a:r>
            <a:endParaRPr kumimoji="1" lang="ja-JP" altLang="en-US" sz="1200" b="0" i="0" u="none" strike="noStrike" kern="1200" cap="none" spc="0" normalizeH="0" baseline="0" noProof="0" dirty="0">
              <a:ln>
                <a:noFill/>
              </a:ln>
              <a:solidFill>
                <a:sysClr val="windowText" lastClr="000000"/>
              </a:solidFill>
              <a:effectLst/>
              <a:uLnTx/>
              <a:uFillTx/>
              <a:latin typeface="メイリオ"/>
              <a:ea typeface="メイリオ"/>
              <a:cs typeface="+mn-cs"/>
            </a:endParaRPr>
          </a:p>
        </p:txBody>
      </p:sp>
      <p:sp>
        <p:nvSpPr>
          <p:cNvPr id="7" name="スライド番号プレースホルダー 6"/>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B19F71B2-C08B-4251-8631-B17A6B7397F4}" type="slidenum">
              <a:rPr kumimoji="1" lang="ja-JP" altLang="en-US" sz="1200" b="0" i="0" u="none" strike="noStrike" kern="1200" cap="none" spc="0" normalizeH="0" baseline="0" noProof="0" smtClean="0">
                <a:ln>
                  <a:noFill/>
                </a:ln>
                <a:solidFill>
                  <a:sysClr val="windowText" lastClr="000000"/>
                </a:solidFill>
                <a:effectLst/>
                <a:uLnTx/>
                <a:uFillTx/>
                <a:latin typeface="メイリオ"/>
                <a:ea typeface="メイリオ"/>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1" lang="ja-JP" altLang="en-US" sz="1200" b="0" i="0" u="none" strike="noStrike" kern="1200" cap="none" spc="0" normalizeH="0" baseline="0" noProof="0">
              <a:ln>
                <a:noFill/>
              </a:ln>
              <a:solidFill>
                <a:sysClr val="windowText" lastClr="000000"/>
              </a:solidFill>
              <a:effectLst/>
              <a:uLnTx/>
              <a:uFillTx/>
              <a:latin typeface="メイリオ"/>
              <a:ea typeface="メイリオ"/>
              <a:cs typeface="+mn-cs"/>
            </a:endParaRPr>
          </a:p>
        </p:txBody>
      </p:sp>
    </p:spTree>
    <p:extLst>
      <p:ext uri="{BB962C8B-B14F-4D97-AF65-F5344CB8AC3E}">
        <p14:creationId xmlns:p14="http://schemas.microsoft.com/office/powerpoint/2010/main" val="42607899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lum/>
          </a:blip>
          <a:srcRect/>
          <a:stretch>
            <a:fillRect l="-1000" t="82000" r="-1000" b="2000"/>
          </a:stretch>
        </a:blipFill>
        <a:effectLst/>
      </p:bgPr>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DC6C53BC-876F-4D48-9463-6CEB051ACEC4}" type="datetime1">
              <a:rPr kumimoji="1" lang="ja-JP" altLang="en-US" sz="1200" b="0" i="0" u="none" strike="noStrike" kern="1200" cap="none" spc="0" normalizeH="0" baseline="0" noProof="0" smtClean="0">
                <a:ln>
                  <a:noFill/>
                </a:ln>
                <a:solidFill>
                  <a:prstClr val="black">
                    <a:tint val="75000"/>
                  </a:prstClr>
                </a:solidFill>
                <a:effectLst/>
                <a:uLnTx/>
                <a:uFillTx/>
                <a:latin typeface="メイリオ"/>
                <a:ea typeface="メイリオ"/>
                <a:cs typeface="+mn-cs"/>
              </a:rPr>
              <a:pPr marL="0" marR="0" lvl="0" indent="0" algn="l" defTabSz="914400" rtl="0" eaLnBrk="1" fontAlgn="auto" latinLnBrk="0" hangingPunct="1">
                <a:lnSpc>
                  <a:spcPct val="100000"/>
                </a:lnSpc>
                <a:spcBef>
                  <a:spcPts val="0"/>
                </a:spcBef>
                <a:spcAft>
                  <a:spcPts val="0"/>
                </a:spcAft>
                <a:buClrTx/>
                <a:buSzTx/>
                <a:buFontTx/>
                <a:buNone/>
                <a:tabLst/>
                <a:defRPr/>
              </a:pPr>
              <a:t>2026/3/18</a:t>
            </a:fld>
            <a:endParaRPr kumimoji="1" lang="ja-JP" altLang="en-US" sz="1200" b="0" i="0" u="none" strike="noStrike" kern="1200" cap="none" spc="0" normalizeH="0" baseline="0" noProof="0">
              <a:ln>
                <a:noFill/>
              </a:ln>
              <a:solidFill>
                <a:prstClr val="black">
                  <a:tint val="75000"/>
                </a:prstClr>
              </a:solidFill>
              <a:effectLst/>
              <a:uLnTx/>
              <a:uFillTx/>
              <a:latin typeface="メイリオ"/>
              <a:ea typeface="メイリオ"/>
              <a:cs typeface="+mn-cs"/>
            </a:endParaRPr>
          </a:p>
        </p:txBody>
      </p:sp>
      <p:sp>
        <p:nvSpPr>
          <p:cNvPr id="5" name="フッター プレースホルダー 4"/>
          <p:cNvSpPr>
            <a:spLocks noGrp="1"/>
          </p:cNvSpPr>
          <p:nvPr>
            <p:ph type="ftr" sz="quarter" idx="3"/>
          </p:nvPr>
        </p:nvSpPr>
        <p:spPr>
          <a:xfrm>
            <a:off x="6644952" y="6597352"/>
            <a:ext cx="2499048" cy="365125"/>
          </a:xfrm>
          <a:prstGeom prst="rect">
            <a:avLst/>
          </a:prstGeom>
        </p:spPr>
        <p:txBody>
          <a:bodyPr vert="horz" lIns="91440" tIns="45720" rIns="91440" bIns="45720" rtlCol="0" anchor="ctr"/>
          <a:lstStyle>
            <a:lvl1pPr algn="ctr">
              <a:defRPr sz="1200">
                <a:solidFill>
                  <a:sysClr val="windowText" lastClr="000000"/>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zh-TW" altLang="en-US" sz="1200" b="0" i="0" u="none" strike="noStrike" kern="1200" cap="none" spc="0" normalizeH="0" baseline="0" noProof="0" dirty="0">
                <a:ln>
                  <a:noFill/>
                </a:ln>
                <a:solidFill>
                  <a:sysClr val="windowText" lastClr="000000"/>
                </a:solidFill>
                <a:effectLst/>
                <a:uLnTx/>
                <a:uFillTx/>
                <a:latin typeface="メイリオ"/>
                <a:ea typeface="メイリオ"/>
                <a:cs typeface="+mn-cs"/>
              </a:rPr>
              <a:t>作成　：　環境部 廃棄物対策課</a:t>
            </a:r>
            <a:endParaRPr kumimoji="1" lang="ja-JP" altLang="en-US" sz="1200" b="0" i="0" u="none" strike="noStrike" kern="1200" cap="none" spc="0" normalizeH="0" baseline="0" noProof="0" dirty="0">
              <a:ln>
                <a:noFill/>
              </a:ln>
              <a:solidFill>
                <a:sysClr val="windowText" lastClr="000000"/>
              </a:solidFill>
              <a:effectLst/>
              <a:uLnTx/>
              <a:uFillTx/>
              <a:latin typeface="メイリオ"/>
              <a:ea typeface="メイリオ"/>
              <a:cs typeface="+mn-cs"/>
            </a:endParaRPr>
          </a:p>
        </p:txBody>
      </p:sp>
      <p:sp>
        <p:nvSpPr>
          <p:cNvPr id="6" name="スライド番号プレースホルダー 5"/>
          <p:cNvSpPr>
            <a:spLocks noGrp="1"/>
          </p:cNvSpPr>
          <p:nvPr>
            <p:ph type="sldNum" sz="quarter" idx="4"/>
          </p:nvPr>
        </p:nvSpPr>
        <p:spPr>
          <a:xfrm>
            <a:off x="3505200" y="6592267"/>
            <a:ext cx="2133600" cy="365125"/>
          </a:xfrm>
          <a:prstGeom prst="rect">
            <a:avLst/>
          </a:prstGeom>
        </p:spPr>
        <p:txBody>
          <a:bodyPr vert="horz" lIns="91440" tIns="45720" rIns="91440" bIns="45720" rtlCol="0" anchor="ctr"/>
          <a:lstStyle>
            <a:lvl1pPr algn="ctr">
              <a:defRPr sz="1200">
                <a:solidFill>
                  <a:sysClr val="windowText" lastClr="000000"/>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fld id="{B19F71B2-C08B-4251-8631-B17A6B7397F4}" type="slidenum">
              <a:rPr kumimoji="1" lang="ja-JP" altLang="en-US" sz="1200" b="0" i="0" u="none" strike="noStrike" kern="1200" cap="none" spc="0" normalizeH="0" baseline="0" noProof="0" smtClean="0">
                <a:ln>
                  <a:noFill/>
                </a:ln>
                <a:solidFill>
                  <a:sysClr val="windowText" lastClr="000000"/>
                </a:solidFill>
                <a:effectLst/>
                <a:uLnTx/>
                <a:uFillTx/>
                <a:latin typeface="メイリオ"/>
                <a:ea typeface="メイリオ"/>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1" lang="ja-JP" altLang="en-US" sz="1200" b="0" i="0" u="none" strike="noStrike" kern="1200" cap="none" spc="0" normalizeH="0" baseline="0" noProof="0">
              <a:ln>
                <a:noFill/>
              </a:ln>
              <a:solidFill>
                <a:sysClr val="windowText" lastClr="000000"/>
              </a:solidFill>
              <a:effectLst/>
              <a:uLnTx/>
              <a:uFillTx/>
              <a:latin typeface="メイリオ"/>
              <a:ea typeface="メイリオ"/>
              <a:cs typeface="+mn-cs"/>
            </a:endParaRPr>
          </a:p>
        </p:txBody>
      </p:sp>
    </p:spTree>
    <p:extLst>
      <p:ext uri="{BB962C8B-B14F-4D97-AF65-F5344CB8AC3E}">
        <p14:creationId xmlns:p14="http://schemas.microsoft.com/office/powerpoint/2010/main" val="328495653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dt="0"/>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kumimoji="1" lang="ja-JP" altLang="en-US" sz="5400" b="1" cap="all" dirty="0">
                <a:ln w="0"/>
                <a:solidFill>
                  <a:srgbClr val="FF0000"/>
                </a:solidFill>
                <a:effectLst>
                  <a:reflection blurRad="12700" stA="50000" endPos="50000" dist="5000" dir="5400000" sy="-100000" rotWithShape="0"/>
                </a:effectLst>
              </a:rPr>
              <a:t>１０分でわかる◎</a:t>
            </a:r>
            <a:br>
              <a:rPr kumimoji="1" lang="en-US" altLang="ja-JP" sz="5400" b="1" cap="all" dirty="0">
                <a:ln w="0"/>
                <a:solidFill>
                  <a:srgbClr val="FF0000"/>
                </a:solidFill>
                <a:effectLst>
                  <a:reflection blurRad="12700" stA="50000" endPos="50000" dist="5000" dir="5400000" sy="-100000" rotWithShape="0"/>
                </a:effectLst>
              </a:rPr>
            </a:br>
            <a:r>
              <a:rPr kumimoji="1" lang="ja-JP" altLang="en-US" sz="5400" b="1" cap="all" dirty="0">
                <a:ln w="0"/>
                <a:solidFill>
                  <a:srgbClr val="FF0000"/>
                </a:solidFill>
                <a:effectLst>
                  <a:reflection blurRad="12700" stA="50000" endPos="50000" dist="5000" dir="5400000" sy="-100000" rotWithShape="0"/>
                </a:effectLst>
              </a:rPr>
              <a:t>産業廃棄物ちょっと講座</a:t>
            </a:r>
          </a:p>
        </p:txBody>
      </p:sp>
      <p:sp>
        <p:nvSpPr>
          <p:cNvPr id="3" name="サブタイトル 2"/>
          <p:cNvSpPr>
            <a:spLocks noGrp="1"/>
          </p:cNvSpPr>
          <p:nvPr>
            <p:ph type="subTitle" idx="1"/>
          </p:nvPr>
        </p:nvSpPr>
        <p:spPr>
          <a:xfrm>
            <a:off x="1371600" y="4221088"/>
            <a:ext cx="6400800" cy="1752600"/>
          </a:xfrm>
        </p:spPr>
        <p:txBody>
          <a:bodyPr>
            <a:normAutofit/>
          </a:bodyPr>
          <a:lstStyle/>
          <a:p>
            <a:r>
              <a:rPr kumimoji="1" lang="en-US" altLang="ja-JP" dirty="0"/>
              <a:t>Part </a:t>
            </a:r>
            <a:r>
              <a:rPr lang="en-US" altLang="ja-JP" dirty="0"/>
              <a:t>7</a:t>
            </a:r>
            <a:r>
              <a:rPr lang="ja-JP" altLang="en-US" dirty="0"/>
              <a:t>　不備のない委託契約書</a:t>
            </a:r>
            <a:endParaRPr lang="en-US" altLang="ja-JP" dirty="0"/>
          </a:p>
          <a:p>
            <a:endParaRPr kumimoji="1" lang="ja-JP" altLang="en-US" dirty="0"/>
          </a:p>
        </p:txBody>
      </p:sp>
      <p:sp>
        <p:nvSpPr>
          <p:cNvPr id="6" name="フッター プレースホルダー 5"/>
          <p:cNvSpPr>
            <a:spLocks noGrp="1"/>
          </p:cNvSpPr>
          <p:nvPr>
            <p:ph type="ftr" sz="quarter" idx="11"/>
          </p:nvPr>
        </p:nvSpPr>
        <p:spPr/>
        <p:txBody>
          <a:bodyPr/>
          <a:lstStyle/>
          <a:p>
            <a:r>
              <a:rPr kumimoji="1" lang="zh-TW" altLang="en-US"/>
              <a:t>作成　：　環境部 廃棄物対策課</a:t>
            </a:r>
            <a:endParaRPr kumimoji="1" lang="ja-JP" altLang="en-US"/>
          </a:p>
        </p:txBody>
      </p:sp>
      <p:sp>
        <p:nvSpPr>
          <p:cNvPr id="4" name="スライド番号プレースホルダー 3"/>
          <p:cNvSpPr>
            <a:spLocks noGrp="1"/>
          </p:cNvSpPr>
          <p:nvPr>
            <p:ph type="sldNum" sz="quarter" idx="12"/>
          </p:nvPr>
        </p:nvSpPr>
        <p:spPr/>
        <p:txBody>
          <a:bodyPr/>
          <a:lstStyle/>
          <a:p>
            <a:fld id="{B19F71B2-C08B-4251-8631-B17A6B7397F4}" type="slidenum">
              <a:rPr kumimoji="1" lang="ja-JP" altLang="en-US" smtClean="0"/>
              <a:t>1</a:t>
            </a:fld>
            <a:endParaRPr kumimoji="1" lang="ja-JP" altLang="en-US"/>
          </a:p>
        </p:txBody>
      </p:sp>
      <p:pic>
        <p:nvPicPr>
          <p:cNvPr id="5" name="Picture 2" descr="C:\Users\72016\Desktop\②基本ロゴ(元気PJなし).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96" y="36165"/>
            <a:ext cx="974725" cy="944563"/>
          </a:xfrm>
          <a:prstGeom prst="rect">
            <a:avLst/>
          </a:prstGeom>
          <a:noFill/>
          <a:extLst>
            <a:ext uri="{909E8E84-426E-40DD-AFC4-6F175D3DCCD1}">
              <a14:hiddenFill xmlns:a14="http://schemas.microsoft.com/office/drawing/2010/main">
                <a:solidFill>
                  <a:srgbClr val="FFFFFF"/>
                </a:solidFill>
              </a14:hiddenFill>
            </a:ext>
          </a:extLst>
        </p:spPr>
      </p:pic>
      <p:sp>
        <p:nvSpPr>
          <p:cNvPr id="7" name="テキスト ボックス 6">
            <a:extLst>
              <a:ext uri="{FF2B5EF4-FFF2-40B4-BE49-F238E27FC236}">
                <a16:creationId xmlns:a16="http://schemas.microsoft.com/office/drawing/2014/main" id="{92604263-1628-F6AA-6812-451608B3EF35}"/>
              </a:ext>
            </a:extLst>
          </p:cNvPr>
          <p:cNvSpPr txBox="1"/>
          <p:nvPr/>
        </p:nvSpPr>
        <p:spPr>
          <a:xfrm>
            <a:off x="7501974" y="77976"/>
            <a:ext cx="1606530" cy="369332"/>
          </a:xfrm>
          <a:prstGeom prst="rect">
            <a:avLst/>
          </a:prstGeom>
          <a:noFill/>
        </p:spPr>
        <p:txBody>
          <a:bodyPr wrap="none" rtlCol="0">
            <a:spAutoFit/>
          </a:bodyPr>
          <a:lstStyle/>
          <a:p>
            <a:r>
              <a:rPr kumimoji="1" lang="en-US" altLang="ja-JP" dirty="0"/>
              <a:t>2026/03</a:t>
            </a:r>
            <a:r>
              <a:rPr kumimoji="1" lang="ja-JP" altLang="en-US" dirty="0"/>
              <a:t>作成</a:t>
            </a:r>
          </a:p>
        </p:txBody>
      </p:sp>
    </p:spTree>
    <p:extLst>
      <p:ext uri="{BB962C8B-B14F-4D97-AF65-F5344CB8AC3E}">
        <p14:creationId xmlns:p14="http://schemas.microsoft.com/office/powerpoint/2010/main" val="30029496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kumimoji="1" lang="ja-JP" altLang="en-US" b="1" spc="600" dirty="0"/>
              <a:t>実務で学ぶ</a:t>
            </a:r>
          </a:p>
        </p:txBody>
      </p:sp>
      <p:sp>
        <p:nvSpPr>
          <p:cNvPr id="3" name="コンテンツ プレースホルダー 2"/>
          <p:cNvSpPr>
            <a:spLocks noGrp="1"/>
          </p:cNvSpPr>
          <p:nvPr>
            <p:ph idx="1"/>
          </p:nvPr>
        </p:nvSpPr>
        <p:spPr>
          <a:xfrm>
            <a:off x="251520" y="1412776"/>
            <a:ext cx="8892480" cy="4968552"/>
          </a:xfrm>
        </p:spPr>
        <p:txBody>
          <a:bodyPr>
            <a:normAutofit/>
          </a:bodyPr>
          <a:lstStyle/>
          <a:p>
            <a:pPr marL="0" indent="0">
              <a:lnSpc>
                <a:spcPts val="4000"/>
              </a:lnSpc>
              <a:spcBef>
                <a:spcPts val="0"/>
              </a:spcBef>
              <a:buNone/>
            </a:pPr>
            <a:r>
              <a:rPr lang="ja-JP" altLang="en-US" dirty="0"/>
              <a:t>一括委託（運搬と処分が同じ）</a:t>
            </a:r>
            <a:r>
              <a:rPr lang="ja-JP" altLang="en-US" b="1" dirty="0">
                <a:solidFill>
                  <a:srgbClr val="FF0000"/>
                </a:solidFill>
              </a:rPr>
              <a:t>⇒Ａ社と契約</a:t>
            </a:r>
            <a:endParaRPr lang="en-US" altLang="ja-JP" b="1" dirty="0">
              <a:solidFill>
                <a:srgbClr val="FF0000"/>
              </a:solidFill>
            </a:endParaRPr>
          </a:p>
          <a:p>
            <a:pPr marL="0" indent="0">
              <a:lnSpc>
                <a:spcPts val="4000"/>
              </a:lnSpc>
              <a:spcBef>
                <a:spcPts val="0"/>
              </a:spcBef>
              <a:buNone/>
            </a:pPr>
            <a:endParaRPr lang="en-US" altLang="ja-JP" dirty="0"/>
          </a:p>
          <a:p>
            <a:pPr marL="0" indent="0">
              <a:lnSpc>
                <a:spcPts val="4000"/>
              </a:lnSpc>
              <a:spcBef>
                <a:spcPts val="0"/>
              </a:spcBef>
              <a:buNone/>
            </a:pPr>
            <a:endParaRPr lang="en-US" altLang="ja-JP" dirty="0"/>
          </a:p>
          <a:p>
            <a:pPr marL="0" indent="0">
              <a:lnSpc>
                <a:spcPts val="4000"/>
              </a:lnSpc>
              <a:spcBef>
                <a:spcPts val="0"/>
              </a:spcBef>
              <a:buNone/>
            </a:pPr>
            <a:r>
              <a:rPr lang="ja-JP" altLang="en-US" dirty="0"/>
              <a:t>運搬と処分を分ける</a:t>
            </a:r>
            <a:r>
              <a:rPr lang="ja-JP" altLang="en-US" b="1" dirty="0">
                <a:solidFill>
                  <a:srgbClr val="FF0000"/>
                </a:solidFill>
              </a:rPr>
              <a:t>⇒Ｄ社・Ｅ社と契約</a:t>
            </a:r>
            <a:endParaRPr lang="en-US" altLang="ja-JP" b="1" dirty="0">
              <a:solidFill>
                <a:srgbClr val="FF0000"/>
              </a:solidFill>
            </a:endParaRPr>
          </a:p>
          <a:p>
            <a:pPr marL="0" indent="0">
              <a:lnSpc>
                <a:spcPts val="4000"/>
              </a:lnSpc>
              <a:spcBef>
                <a:spcPts val="0"/>
              </a:spcBef>
              <a:buNone/>
            </a:pPr>
            <a:endParaRPr lang="en-US" altLang="ja-JP" dirty="0"/>
          </a:p>
          <a:p>
            <a:pPr marL="0" indent="0">
              <a:lnSpc>
                <a:spcPts val="4000"/>
              </a:lnSpc>
              <a:spcBef>
                <a:spcPts val="0"/>
              </a:spcBef>
              <a:buNone/>
            </a:pPr>
            <a:endParaRPr lang="en-US" altLang="ja-JP" dirty="0"/>
          </a:p>
          <a:p>
            <a:pPr marL="0" indent="0">
              <a:lnSpc>
                <a:spcPts val="4000"/>
              </a:lnSpc>
              <a:spcBef>
                <a:spcPts val="0"/>
              </a:spcBef>
              <a:buNone/>
            </a:pPr>
            <a:r>
              <a:rPr lang="ja-JP" altLang="en-US" dirty="0"/>
              <a:t>区間運搬あり</a:t>
            </a:r>
            <a:r>
              <a:rPr lang="ja-JP" altLang="en-US" b="1" dirty="0">
                <a:solidFill>
                  <a:srgbClr val="FF0000"/>
                </a:solidFill>
              </a:rPr>
              <a:t>⇒Ｈ社・Ｉ社・Ｊ社と契約</a:t>
            </a:r>
            <a:r>
              <a:rPr lang="ja-JP" altLang="en-US" dirty="0"/>
              <a:t>　　　</a:t>
            </a:r>
            <a:endParaRPr lang="en-US" altLang="ja-JP" dirty="0"/>
          </a:p>
        </p:txBody>
      </p:sp>
      <p:sp>
        <p:nvSpPr>
          <p:cNvPr id="9" name="フッター プレースホルダー 8"/>
          <p:cNvSpPr>
            <a:spLocks noGrp="1"/>
          </p:cNvSpPr>
          <p:nvPr>
            <p:ph type="ftr" sz="quarter" idx="11"/>
          </p:nvPr>
        </p:nvSpPr>
        <p:spPr/>
        <p:txBody>
          <a:bodyPr/>
          <a:lstStyle/>
          <a:p>
            <a:r>
              <a:rPr kumimoji="1" lang="zh-TW" altLang="en-US"/>
              <a:t>作成　：　環境部 廃棄物対策課</a:t>
            </a:r>
            <a:endParaRPr kumimoji="1" lang="ja-JP" altLang="en-US"/>
          </a:p>
        </p:txBody>
      </p:sp>
      <p:sp>
        <p:nvSpPr>
          <p:cNvPr id="8" name="スライド番号プレースホルダー 7"/>
          <p:cNvSpPr>
            <a:spLocks noGrp="1"/>
          </p:cNvSpPr>
          <p:nvPr>
            <p:ph type="sldNum" sz="quarter" idx="12"/>
          </p:nvPr>
        </p:nvSpPr>
        <p:spPr/>
        <p:txBody>
          <a:bodyPr/>
          <a:lstStyle/>
          <a:p>
            <a:fld id="{B19F71B2-C08B-4251-8631-B17A6B7397F4}" type="slidenum">
              <a:rPr kumimoji="1" lang="ja-JP" altLang="en-US" smtClean="0"/>
              <a:t>10</a:t>
            </a:fld>
            <a:endParaRPr kumimoji="1" lang="ja-JP" altLang="en-US"/>
          </a:p>
        </p:txBody>
      </p:sp>
      <p:sp>
        <p:nvSpPr>
          <p:cNvPr id="4" name="正方形/長方形 3"/>
          <p:cNvSpPr/>
          <p:nvPr/>
        </p:nvSpPr>
        <p:spPr>
          <a:xfrm>
            <a:off x="467544" y="1988904"/>
            <a:ext cx="1116000" cy="57600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lIns="0" tIns="0" rIns="0" bIns="0" rtlCol="0" anchor="ctr" anchorCtr="0"/>
          <a:lstStyle/>
          <a:p>
            <a:pPr algn="ctr">
              <a:lnSpc>
                <a:spcPts val="2000"/>
              </a:lnSpc>
            </a:pPr>
            <a:r>
              <a:rPr kumimoji="1" lang="ja-JP" altLang="en-US" b="1" dirty="0"/>
              <a:t>排出</a:t>
            </a:r>
          </a:p>
        </p:txBody>
      </p:sp>
      <p:sp>
        <p:nvSpPr>
          <p:cNvPr id="5" name="正方形/長方形 4"/>
          <p:cNvSpPr/>
          <p:nvPr/>
        </p:nvSpPr>
        <p:spPr>
          <a:xfrm>
            <a:off x="2249742" y="1988904"/>
            <a:ext cx="1116000" cy="57600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lIns="0" tIns="0" rIns="0" bIns="0" rtlCol="0" anchor="b" anchorCtr="0"/>
          <a:lstStyle/>
          <a:p>
            <a:pPr algn="ctr">
              <a:lnSpc>
                <a:spcPts val="2000"/>
              </a:lnSpc>
            </a:pPr>
            <a:r>
              <a:rPr lang="ja-JP" altLang="en-US" b="1" dirty="0"/>
              <a:t>運搬</a:t>
            </a:r>
            <a:endParaRPr lang="en-US" altLang="ja-JP" b="1" dirty="0"/>
          </a:p>
          <a:p>
            <a:pPr algn="ctr">
              <a:lnSpc>
                <a:spcPts val="2000"/>
              </a:lnSpc>
            </a:pPr>
            <a:r>
              <a:rPr kumimoji="1" lang="ja-JP" altLang="en-US" b="1" dirty="0"/>
              <a:t>Ａ社</a:t>
            </a:r>
          </a:p>
        </p:txBody>
      </p:sp>
      <p:sp>
        <p:nvSpPr>
          <p:cNvPr id="6" name="正方形/長方形 5"/>
          <p:cNvSpPr/>
          <p:nvPr/>
        </p:nvSpPr>
        <p:spPr>
          <a:xfrm>
            <a:off x="4031940" y="1988904"/>
            <a:ext cx="1116000" cy="57600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lIns="0" tIns="0" rIns="0" bIns="0" rtlCol="0" anchor="b" anchorCtr="0"/>
          <a:lstStyle/>
          <a:p>
            <a:pPr algn="ctr">
              <a:lnSpc>
                <a:spcPts val="2000"/>
              </a:lnSpc>
            </a:pPr>
            <a:r>
              <a:rPr lang="ja-JP" altLang="en-US" b="1" dirty="0"/>
              <a:t>中間処分</a:t>
            </a:r>
            <a:endParaRPr lang="en-US" altLang="ja-JP" b="1" dirty="0"/>
          </a:p>
          <a:p>
            <a:pPr algn="ctr">
              <a:lnSpc>
                <a:spcPts val="2000"/>
              </a:lnSpc>
            </a:pPr>
            <a:r>
              <a:rPr kumimoji="1" lang="ja-JP" altLang="en-US" b="1" dirty="0"/>
              <a:t>Ａ社</a:t>
            </a:r>
          </a:p>
        </p:txBody>
      </p:sp>
      <p:sp>
        <p:nvSpPr>
          <p:cNvPr id="7" name="正方形/長方形 6"/>
          <p:cNvSpPr/>
          <p:nvPr/>
        </p:nvSpPr>
        <p:spPr>
          <a:xfrm>
            <a:off x="5814138" y="1988904"/>
            <a:ext cx="1116000" cy="57600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lIns="0" tIns="0" rIns="0" bIns="0" rtlCol="0" anchor="b" anchorCtr="0"/>
          <a:lstStyle/>
          <a:p>
            <a:pPr algn="ctr">
              <a:lnSpc>
                <a:spcPts val="2000"/>
              </a:lnSpc>
            </a:pPr>
            <a:r>
              <a:rPr kumimoji="1" lang="ja-JP" altLang="en-US" b="1" dirty="0"/>
              <a:t>運搬</a:t>
            </a:r>
            <a:endParaRPr kumimoji="1" lang="en-US" altLang="ja-JP" b="1" dirty="0"/>
          </a:p>
          <a:p>
            <a:pPr algn="ctr">
              <a:lnSpc>
                <a:spcPts val="2000"/>
              </a:lnSpc>
            </a:pPr>
            <a:r>
              <a:rPr lang="ja-JP" altLang="en-US" b="1" dirty="0"/>
              <a:t>Ｂ社</a:t>
            </a:r>
            <a:endParaRPr kumimoji="1" lang="ja-JP" altLang="en-US" b="1" dirty="0"/>
          </a:p>
        </p:txBody>
      </p:sp>
      <p:sp>
        <p:nvSpPr>
          <p:cNvPr id="10" name="正方形/長方形 9"/>
          <p:cNvSpPr/>
          <p:nvPr/>
        </p:nvSpPr>
        <p:spPr>
          <a:xfrm>
            <a:off x="7596336" y="1988904"/>
            <a:ext cx="1116000" cy="57600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lIns="0" tIns="0" rIns="0" bIns="0" rtlCol="0" anchor="b" anchorCtr="0"/>
          <a:lstStyle/>
          <a:p>
            <a:pPr algn="ctr">
              <a:lnSpc>
                <a:spcPts val="2000"/>
              </a:lnSpc>
            </a:pPr>
            <a:r>
              <a:rPr lang="ja-JP" altLang="en-US" b="1" dirty="0"/>
              <a:t>最終処分</a:t>
            </a:r>
            <a:endParaRPr lang="en-US" altLang="ja-JP" b="1" dirty="0"/>
          </a:p>
          <a:p>
            <a:pPr algn="ctr">
              <a:lnSpc>
                <a:spcPts val="2000"/>
              </a:lnSpc>
            </a:pPr>
            <a:r>
              <a:rPr kumimoji="1" lang="ja-JP" altLang="en-US" b="1" dirty="0"/>
              <a:t>Ｃ社</a:t>
            </a:r>
          </a:p>
        </p:txBody>
      </p:sp>
      <p:sp>
        <p:nvSpPr>
          <p:cNvPr id="11" name="右矢印 10"/>
          <p:cNvSpPr/>
          <p:nvPr/>
        </p:nvSpPr>
        <p:spPr>
          <a:xfrm>
            <a:off x="1763688" y="2060848"/>
            <a:ext cx="360040" cy="432048"/>
          </a:xfrm>
          <a:prstGeom prst="right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kumimoji="1" lang="ja-JP" altLang="en-US"/>
          </a:p>
        </p:txBody>
      </p:sp>
      <p:sp>
        <p:nvSpPr>
          <p:cNvPr id="12" name="右矢印 11"/>
          <p:cNvSpPr/>
          <p:nvPr/>
        </p:nvSpPr>
        <p:spPr>
          <a:xfrm>
            <a:off x="7092280" y="2060848"/>
            <a:ext cx="360040" cy="432048"/>
          </a:xfrm>
          <a:prstGeom prst="right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kumimoji="1" lang="ja-JP" altLang="en-US"/>
          </a:p>
        </p:txBody>
      </p:sp>
      <p:sp>
        <p:nvSpPr>
          <p:cNvPr id="15" name="右矢印 14"/>
          <p:cNvSpPr/>
          <p:nvPr/>
        </p:nvSpPr>
        <p:spPr>
          <a:xfrm>
            <a:off x="5316082" y="2060848"/>
            <a:ext cx="360040" cy="432048"/>
          </a:xfrm>
          <a:prstGeom prst="right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kumimoji="1" lang="ja-JP" altLang="en-US"/>
          </a:p>
        </p:txBody>
      </p:sp>
      <p:sp>
        <p:nvSpPr>
          <p:cNvPr id="16" name="右矢印 15"/>
          <p:cNvSpPr/>
          <p:nvPr/>
        </p:nvSpPr>
        <p:spPr>
          <a:xfrm>
            <a:off x="3539885" y="2060848"/>
            <a:ext cx="360040" cy="432048"/>
          </a:xfrm>
          <a:prstGeom prst="right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kumimoji="1" lang="ja-JP" altLang="en-US"/>
          </a:p>
        </p:txBody>
      </p:sp>
      <p:sp>
        <p:nvSpPr>
          <p:cNvPr id="17" name="正方形/長方形 16"/>
          <p:cNvSpPr/>
          <p:nvPr/>
        </p:nvSpPr>
        <p:spPr>
          <a:xfrm>
            <a:off x="467544" y="3512297"/>
            <a:ext cx="1116000" cy="57600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lIns="0" tIns="0" rIns="0" bIns="0" rtlCol="0" anchor="ctr" anchorCtr="0"/>
          <a:lstStyle/>
          <a:p>
            <a:pPr algn="ctr">
              <a:lnSpc>
                <a:spcPts val="2000"/>
              </a:lnSpc>
            </a:pPr>
            <a:r>
              <a:rPr kumimoji="1" lang="ja-JP" altLang="en-US" b="1" dirty="0"/>
              <a:t>排出</a:t>
            </a:r>
          </a:p>
        </p:txBody>
      </p:sp>
      <p:sp>
        <p:nvSpPr>
          <p:cNvPr id="18" name="正方形/長方形 17"/>
          <p:cNvSpPr/>
          <p:nvPr/>
        </p:nvSpPr>
        <p:spPr>
          <a:xfrm>
            <a:off x="2249742" y="3512297"/>
            <a:ext cx="1116000" cy="57600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lIns="0" tIns="0" rIns="0" bIns="0" rtlCol="0" anchor="b" anchorCtr="0"/>
          <a:lstStyle/>
          <a:p>
            <a:pPr algn="ctr">
              <a:lnSpc>
                <a:spcPts val="2000"/>
              </a:lnSpc>
            </a:pPr>
            <a:r>
              <a:rPr lang="ja-JP" altLang="en-US" b="1" dirty="0"/>
              <a:t>運搬</a:t>
            </a:r>
            <a:endParaRPr lang="en-US" altLang="ja-JP" b="1" dirty="0"/>
          </a:p>
          <a:p>
            <a:pPr algn="ctr">
              <a:lnSpc>
                <a:spcPts val="2000"/>
              </a:lnSpc>
            </a:pPr>
            <a:r>
              <a:rPr lang="ja-JP" altLang="en-US" b="1" dirty="0"/>
              <a:t>Ｄ</a:t>
            </a:r>
            <a:r>
              <a:rPr kumimoji="1" lang="ja-JP" altLang="en-US" b="1" dirty="0"/>
              <a:t>社</a:t>
            </a:r>
          </a:p>
        </p:txBody>
      </p:sp>
      <p:sp>
        <p:nvSpPr>
          <p:cNvPr id="19" name="正方形/長方形 18"/>
          <p:cNvSpPr/>
          <p:nvPr/>
        </p:nvSpPr>
        <p:spPr>
          <a:xfrm>
            <a:off x="4031940" y="3512297"/>
            <a:ext cx="1116000" cy="57600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lIns="0" tIns="0" rIns="0" bIns="0" rtlCol="0" anchor="b" anchorCtr="0"/>
          <a:lstStyle/>
          <a:p>
            <a:pPr algn="ctr">
              <a:lnSpc>
                <a:spcPts val="2000"/>
              </a:lnSpc>
            </a:pPr>
            <a:r>
              <a:rPr lang="ja-JP" altLang="en-US" b="1" dirty="0"/>
              <a:t>中間処分</a:t>
            </a:r>
            <a:endParaRPr lang="en-US" altLang="ja-JP" b="1" dirty="0"/>
          </a:p>
          <a:p>
            <a:pPr algn="ctr">
              <a:lnSpc>
                <a:spcPts val="2000"/>
              </a:lnSpc>
            </a:pPr>
            <a:r>
              <a:rPr lang="ja-JP" altLang="en-US" b="1" dirty="0"/>
              <a:t>Ｅ</a:t>
            </a:r>
            <a:r>
              <a:rPr kumimoji="1" lang="ja-JP" altLang="en-US" b="1" dirty="0"/>
              <a:t>社</a:t>
            </a:r>
          </a:p>
        </p:txBody>
      </p:sp>
      <p:sp>
        <p:nvSpPr>
          <p:cNvPr id="20" name="正方形/長方形 19"/>
          <p:cNvSpPr/>
          <p:nvPr/>
        </p:nvSpPr>
        <p:spPr>
          <a:xfrm>
            <a:off x="5814138" y="3512297"/>
            <a:ext cx="1116000" cy="57600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lIns="0" tIns="0" rIns="0" bIns="0" rtlCol="0" anchor="b" anchorCtr="0"/>
          <a:lstStyle/>
          <a:p>
            <a:pPr algn="ctr">
              <a:lnSpc>
                <a:spcPts val="2000"/>
              </a:lnSpc>
            </a:pPr>
            <a:r>
              <a:rPr kumimoji="1" lang="ja-JP" altLang="en-US" b="1" dirty="0"/>
              <a:t>運搬</a:t>
            </a:r>
            <a:endParaRPr kumimoji="1" lang="en-US" altLang="ja-JP" b="1" dirty="0"/>
          </a:p>
          <a:p>
            <a:pPr algn="ctr">
              <a:lnSpc>
                <a:spcPts val="2000"/>
              </a:lnSpc>
            </a:pPr>
            <a:r>
              <a:rPr lang="ja-JP" altLang="en-US" b="1" dirty="0"/>
              <a:t>Ｆ社</a:t>
            </a:r>
            <a:endParaRPr kumimoji="1" lang="ja-JP" altLang="en-US" b="1" dirty="0"/>
          </a:p>
        </p:txBody>
      </p:sp>
      <p:sp>
        <p:nvSpPr>
          <p:cNvPr id="21" name="正方形/長方形 20"/>
          <p:cNvSpPr/>
          <p:nvPr/>
        </p:nvSpPr>
        <p:spPr>
          <a:xfrm>
            <a:off x="7596336" y="3512297"/>
            <a:ext cx="1116000" cy="57600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lIns="0" tIns="0" rIns="0" bIns="0" rtlCol="0" anchor="b" anchorCtr="0"/>
          <a:lstStyle/>
          <a:p>
            <a:pPr algn="ctr">
              <a:lnSpc>
                <a:spcPts val="2000"/>
              </a:lnSpc>
            </a:pPr>
            <a:r>
              <a:rPr lang="ja-JP" altLang="en-US" b="1" dirty="0"/>
              <a:t>最終処分</a:t>
            </a:r>
            <a:endParaRPr lang="en-US" altLang="ja-JP" b="1" dirty="0"/>
          </a:p>
          <a:p>
            <a:pPr algn="ctr">
              <a:lnSpc>
                <a:spcPts val="2000"/>
              </a:lnSpc>
            </a:pPr>
            <a:r>
              <a:rPr lang="ja-JP" altLang="en-US" b="1" dirty="0"/>
              <a:t>Ｇ</a:t>
            </a:r>
            <a:r>
              <a:rPr kumimoji="1" lang="ja-JP" altLang="en-US" b="1" dirty="0"/>
              <a:t>社</a:t>
            </a:r>
          </a:p>
        </p:txBody>
      </p:sp>
      <p:sp>
        <p:nvSpPr>
          <p:cNvPr id="22" name="右矢印 21"/>
          <p:cNvSpPr/>
          <p:nvPr/>
        </p:nvSpPr>
        <p:spPr>
          <a:xfrm>
            <a:off x="1763688" y="3584241"/>
            <a:ext cx="360040" cy="432048"/>
          </a:xfrm>
          <a:prstGeom prst="right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kumimoji="1" lang="ja-JP" altLang="en-US"/>
          </a:p>
        </p:txBody>
      </p:sp>
      <p:sp>
        <p:nvSpPr>
          <p:cNvPr id="23" name="右矢印 22"/>
          <p:cNvSpPr/>
          <p:nvPr/>
        </p:nvSpPr>
        <p:spPr>
          <a:xfrm>
            <a:off x="7092280" y="3584241"/>
            <a:ext cx="360040" cy="432048"/>
          </a:xfrm>
          <a:prstGeom prst="right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kumimoji="1" lang="ja-JP" altLang="en-US"/>
          </a:p>
        </p:txBody>
      </p:sp>
      <p:sp>
        <p:nvSpPr>
          <p:cNvPr id="24" name="右矢印 23"/>
          <p:cNvSpPr/>
          <p:nvPr/>
        </p:nvSpPr>
        <p:spPr>
          <a:xfrm>
            <a:off x="5316082" y="3584241"/>
            <a:ext cx="360040" cy="432048"/>
          </a:xfrm>
          <a:prstGeom prst="right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kumimoji="1" lang="ja-JP" altLang="en-US"/>
          </a:p>
        </p:txBody>
      </p:sp>
      <p:sp>
        <p:nvSpPr>
          <p:cNvPr id="25" name="右矢印 24"/>
          <p:cNvSpPr/>
          <p:nvPr/>
        </p:nvSpPr>
        <p:spPr>
          <a:xfrm>
            <a:off x="3539885" y="3584241"/>
            <a:ext cx="360040" cy="432048"/>
          </a:xfrm>
          <a:prstGeom prst="right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kumimoji="1" lang="ja-JP" altLang="en-US"/>
          </a:p>
        </p:txBody>
      </p:sp>
      <p:sp>
        <p:nvSpPr>
          <p:cNvPr id="26" name="正方形/長方形 25"/>
          <p:cNvSpPr/>
          <p:nvPr/>
        </p:nvSpPr>
        <p:spPr>
          <a:xfrm>
            <a:off x="467544" y="5024465"/>
            <a:ext cx="1116000" cy="57600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lIns="0" tIns="0" rIns="0" bIns="0" rtlCol="0" anchor="ctr" anchorCtr="0"/>
          <a:lstStyle/>
          <a:p>
            <a:pPr algn="ctr">
              <a:lnSpc>
                <a:spcPts val="2000"/>
              </a:lnSpc>
            </a:pPr>
            <a:r>
              <a:rPr kumimoji="1" lang="ja-JP" altLang="en-US" b="1" dirty="0"/>
              <a:t>排出</a:t>
            </a:r>
          </a:p>
        </p:txBody>
      </p:sp>
      <p:sp>
        <p:nvSpPr>
          <p:cNvPr id="27" name="正方形/長方形 26"/>
          <p:cNvSpPr/>
          <p:nvPr/>
        </p:nvSpPr>
        <p:spPr>
          <a:xfrm>
            <a:off x="2249742" y="5024465"/>
            <a:ext cx="1116000" cy="57600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lIns="0" tIns="0" rIns="0" bIns="0" rtlCol="0" anchor="b" anchorCtr="0"/>
          <a:lstStyle/>
          <a:p>
            <a:pPr algn="ctr">
              <a:lnSpc>
                <a:spcPts val="2000"/>
              </a:lnSpc>
            </a:pPr>
            <a:r>
              <a:rPr lang="ja-JP" altLang="en-US" b="1" dirty="0"/>
              <a:t>運搬</a:t>
            </a:r>
            <a:endParaRPr lang="en-US" altLang="ja-JP" b="1" dirty="0"/>
          </a:p>
          <a:p>
            <a:pPr algn="ctr">
              <a:lnSpc>
                <a:spcPts val="2000"/>
              </a:lnSpc>
            </a:pPr>
            <a:r>
              <a:rPr kumimoji="1" lang="ja-JP" altLang="en-US" b="1" dirty="0"/>
              <a:t>Ｈ社</a:t>
            </a:r>
          </a:p>
        </p:txBody>
      </p:sp>
      <p:sp>
        <p:nvSpPr>
          <p:cNvPr id="28" name="正方形/長方形 27"/>
          <p:cNvSpPr/>
          <p:nvPr/>
        </p:nvSpPr>
        <p:spPr>
          <a:xfrm>
            <a:off x="5814138" y="5024465"/>
            <a:ext cx="1116000" cy="57600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lIns="0" tIns="0" rIns="0" bIns="0" rtlCol="0" anchor="b" anchorCtr="0"/>
          <a:lstStyle/>
          <a:p>
            <a:pPr algn="ctr">
              <a:lnSpc>
                <a:spcPts val="2000"/>
              </a:lnSpc>
            </a:pPr>
            <a:r>
              <a:rPr lang="ja-JP" altLang="en-US" b="1" dirty="0"/>
              <a:t>中間処分</a:t>
            </a:r>
            <a:endParaRPr lang="en-US" altLang="ja-JP" b="1" dirty="0"/>
          </a:p>
          <a:p>
            <a:pPr algn="ctr">
              <a:lnSpc>
                <a:spcPts val="2000"/>
              </a:lnSpc>
            </a:pPr>
            <a:r>
              <a:rPr lang="ja-JP" altLang="en-US" b="1" dirty="0"/>
              <a:t>Ｊ</a:t>
            </a:r>
            <a:r>
              <a:rPr kumimoji="1" lang="ja-JP" altLang="en-US" b="1" dirty="0"/>
              <a:t>社</a:t>
            </a:r>
          </a:p>
        </p:txBody>
      </p:sp>
      <p:sp>
        <p:nvSpPr>
          <p:cNvPr id="29" name="正方形/長方形 28"/>
          <p:cNvSpPr/>
          <p:nvPr/>
        </p:nvSpPr>
        <p:spPr>
          <a:xfrm>
            <a:off x="4031940" y="5024465"/>
            <a:ext cx="1116000" cy="57600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lIns="0" tIns="0" rIns="0" bIns="0" rtlCol="0" anchor="b" anchorCtr="0"/>
          <a:lstStyle/>
          <a:p>
            <a:pPr algn="ctr">
              <a:lnSpc>
                <a:spcPts val="2000"/>
              </a:lnSpc>
            </a:pPr>
            <a:r>
              <a:rPr kumimoji="1" lang="ja-JP" altLang="en-US" b="1" dirty="0"/>
              <a:t>運搬</a:t>
            </a:r>
            <a:endParaRPr kumimoji="1" lang="en-US" altLang="ja-JP" b="1" dirty="0"/>
          </a:p>
          <a:p>
            <a:pPr algn="ctr">
              <a:lnSpc>
                <a:spcPts val="2000"/>
              </a:lnSpc>
            </a:pPr>
            <a:r>
              <a:rPr lang="ja-JP" altLang="en-US" b="1" dirty="0"/>
              <a:t>Ｉ社</a:t>
            </a:r>
            <a:endParaRPr kumimoji="1" lang="ja-JP" altLang="en-US" b="1" dirty="0"/>
          </a:p>
        </p:txBody>
      </p:sp>
      <p:sp>
        <p:nvSpPr>
          <p:cNvPr id="31" name="右矢印 30"/>
          <p:cNvSpPr/>
          <p:nvPr/>
        </p:nvSpPr>
        <p:spPr>
          <a:xfrm>
            <a:off x="1763688" y="5096409"/>
            <a:ext cx="360040" cy="432048"/>
          </a:xfrm>
          <a:prstGeom prst="right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kumimoji="1" lang="ja-JP" altLang="en-US"/>
          </a:p>
        </p:txBody>
      </p:sp>
      <p:sp>
        <p:nvSpPr>
          <p:cNvPr id="33" name="右矢印 32"/>
          <p:cNvSpPr/>
          <p:nvPr/>
        </p:nvSpPr>
        <p:spPr>
          <a:xfrm>
            <a:off x="5316082" y="5096409"/>
            <a:ext cx="360040" cy="432048"/>
          </a:xfrm>
          <a:prstGeom prst="right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kumimoji="1" lang="ja-JP" altLang="en-US"/>
          </a:p>
        </p:txBody>
      </p:sp>
      <p:sp>
        <p:nvSpPr>
          <p:cNvPr id="34" name="右矢印 33"/>
          <p:cNvSpPr/>
          <p:nvPr/>
        </p:nvSpPr>
        <p:spPr>
          <a:xfrm>
            <a:off x="3539885" y="5096409"/>
            <a:ext cx="360040" cy="432048"/>
          </a:xfrm>
          <a:prstGeom prst="right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kumimoji="1" lang="ja-JP" altLang="en-US"/>
          </a:p>
        </p:txBody>
      </p:sp>
      <p:sp>
        <p:nvSpPr>
          <p:cNvPr id="35" name="右矢印 34"/>
          <p:cNvSpPr/>
          <p:nvPr/>
        </p:nvSpPr>
        <p:spPr>
          <a:xfrm>
            <a:off x="7092280" y="5096409"/>
            <a:ext cx="360040" cy="432048"/>
          </a:xfrm>
          <a:prstGeom prst="right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kumimoji="1" lang="ja-JP" altLang="en-US"/>
          </a:p>
        </p:txBody>
      </p:sp>
      <p:pic>
        <p:nvPicPr>
          <p:cNvPr id="32" name="Picture 2" descr="C:\Users\72016\Desktop\②基本ロゴ(元気PJなし).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96" y="36165"/>
            <a:ext cx="974725" cy="944563"/>
          </a:xfrm>
          <a:prstGeom prst="rect">
            <a:avLst/>
          </a:prstGeom>
          <a:noFill/>
          <a:extLst>
            <a:ext uri="{909E8E84-426E-40DD-AFC4-6F175D3DCCD1}">
              <a14:hiddenFill xmlns:a14="http://schemas.microsoft.com/office/drawing/2010/main">
                <a:solidFill>
                  <a:srgbClr val="FFFFFF"/>
                </a:solidFill>
              </a14:hiddenFill>
            </a:ext>
          </a:extLst>
        </p:spPr>
      </p:pic>
      <p:sp>
        <p:nvSpPr>
          <p:cNvPr id="14" name="テキスト ボックス 13">
            <a:extLst>
              <a:ext uri="{FF2B5EF4-FFF2-40B4-BE49-F238E27FC236}">
                <a16:creationId xmlns:a16="http://schemas.microsoft.com/office/drawing/2014/main" id="{3C4688C4-30E7-644D-3C8D-836DEC9C51F3}"/>
              </a:ext>
            </a:extLst>
          </p:cNvPr>
          <p:cNvSpPr txBox="1"/>
          <p:nvPr/>
        </p:nvSpPr>
        <p:spPr>
          <a:xfrm>
            <a:off x="436913" y="5784456"/>
            <a:ext cx="2262158" cy="369332"/>
          </a:xfrm>
          <a:prstGeom prst="rect">
            <a:avLst/>
          </a:prstGeom>
          <a:noFill/>
        </p:spPr>
        <p:txBody>
          <a:bodyPr wrap="none" rtlCol="0">
            <a:spAutoFit/>
          </a:bodyPr>
          <a:lstStyle/>
          <a:p>
            <a:r>
              <a:rPr kumimoji="1" lang="en-US" altLang="ja-JP" dirty="0"/>
              <a:t>※</a:t>
            </a:r>
            <a:r>
              <a:rPr kumimoji="1" lang="ja-JP" altLang="en-US" dirty="0"/>
              <a:t>紫色の業者と契約</a:t>
            </a:r>
          </a:p>
        </p:txBody>
      </p:sp>
      <p:sp>
        <p:nvSpPr>
          <p:cNvPr id="30" name="テキスト ボックス 29">
            <a:extLst>
              <a:ext uri="{FF2B5EF4-FFF2-40B4-BE49-F238E27FC236}">
                <a16:creationId xmlns:a16="http://schemas.microsoft.com/office/drawing/2014/main" id="{63A94EED-9902-1B55-B32E-D9DE78C25430}"/>
              </a:ext>
            </a:extLst>
          </p:cNvPr>
          <p:cNvSpPr txBox="1"/>
          <p:nvPr/>
        </p:nvSpPr>
        <p:spPr>
          <a:xfrm>
            <a:off x="7380312" y="5058332"/>
            <a:ext cx="1415772" cy="584775"/>
          </a:xfrm>
          <a:prstGeom prst="rect">
            <a:avLst/>
          </a:prstGeom>
          <a:noFill/>
        </p:spPr>
        <p:txBody>
          <a:bodyPr wrap="none" rtlCol="0">
            <a:spAutoFit/>
          </a:bodyPr>
          <a:lstStyle/>
          <a:p>
            <a:r>
              <a:rPr kumimoji="1" lang="ja-JP" altLang="en-US" sz="3200" dirty="0"/>
              <a:t>・・・</a:t>
            </a:r>
          </a:p>
        </p:txBody>
      </p:sp>
    </p:spTree>
    <p:extLst>
      <p:ext uri="{BB962C8B-B14F-4D97-AF65-F5344CB8AC3E}">
        <p14:creationId xmlns:p14="http://schemas.microsoft.com/office/powerpoint/2010/main" val="82206880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590872" y="274638"/>
            <a:ext cx="8229600" cy="1143000"/>
          </a:xfrm>
        </p:spPr>
        <p:txBody>
          <a:bodyPr>
            <a:normAutofit/>
          </a:bodyPr>
          <a:lstStyle/>
          <a:p>
            <a:r>
              <a:rPr kumimoji="1" lang="ja-JP" altLang="en-US" b="1" dirty="0"/>
              <a:t>契約不備のリスク</a:t>
            </a:r>
          </a:p>
        </p:txBody>
      </p:sp>
      <p:sp>
        <p:nvSpPr>
          <p:cNvPr id="3" name="コンテンツ プレースホルダー 2"/>
          <p:cNvSpPr>
            <a:spLocks noGrp="1"/>
          </p:cNvSpPr>
          <p:nvPr>
            <p:ph idx="1"/>
          </p:nvPr>
        </p:nvSpPr>
        <p:spPr>
          <a:xfrm>
            <a:off x="35496" y="1656111"/>
            <a:ext cx="9108504" cy="4470052"/>
          </a:xfrm>
        </p:spPr>
        <p:txBody>
          <a:bodyPr>
            <a:normAutofit/>
          </a:bodyPr>
          <a:lstStyle/>
          <a:p>
            <a:pPr marL="0" indent="0">
              <a:lnSpc>
                <a:spcPts val="3400"/>
              </a:lnSpc>
              <a:spcBef>
                <a:spcPts val="0"/>
              </a:spcBef>
              <a:buNone/>
            </a:pPr>
            <a:r>
              <a:rPr kumimoji="1" lang="ja-JP" altLang="en-US" sz="3000" dirty="0"/>
              <a:t>　契約書の不備は、</a:t>
            </a:r>
            <a:r>
              <a:rPr kumimoji="1" lang="ja-JP" altLang="en-US" sz="3000" dirty="0">
                <a:solidFill>
                  <a:srgbClr val="FF0000"/>
                </a:solidFill>
              </a:rPr>
              <a:t>排出事業者の違反・処分</a:t>
            </a:r>
            <a:r>
              <a:rPr kumimoji="1" lang="ja-JP" altLang="en-US" sz="3000" dirty="0"/>
              <a:t>につながります。</a:t>
            </a:r>
            <a:endParaRPr kumimoji="1" lang="en-US" altLang="ja-JP" sz="3000" dirty="0"/>
          </a:p>
          <a:p>
            <a:pPr marL="0" indent="0">
              <a:lnSpc>
                <a:spcPts val="3400"/>
              </a:lnSpc>
              <a:spcBef>
                <a:spcPts val="0"/>
              </a:spcBef>
              <a:buNone/>
            </a:pPr>
            <a:endParaRPr lang="en-US" altLang="ja-JP" sz="3000" dirty="0"/>
          </a:p>
          <a:p>
            <a:pPr marL="0" indent="0">
              <a:lnSpc>
                <a:spcPts val="3400"/>
              </a:lnSpc>
              <a:spcBef>
                <a:spcPts val="0"/>
              </a:spcBef>
              <a:buNone/>
            </a:pPr>
            <a:r>
              <a:rPr kumimoji="1" lang="ja-JP" altLang="en-US" sz="3000" dirty="0"/>
              <a:t>・</a:t>
            </a:r>
            <a:r>
              <a:rPr kumimoji="1" lang="ja-JP" altLang="en-US" sz="3000" dirty="0">
                <a:solidFill>
                  <a:srgbClr val="FF0000"/>
                </a:solidFill>
              </a:rPr>
              <a:t>不交付・不記載・虚偽記載</a:t>
            </a:r>
            <a:r>
              <a:rPr kumimoji="1" lang="ja-JP" altLang="en-US" sz="3000" dirty="0"/>
              <a:t>は処罰対象</a:t>
            </a:r>
            <a:endParaRPr kumimoji="1" lang="en-US" altLang="ja-JP" sz="3000" dirty="0"/>
          </a:p>
          <a:p>
            <a:pPr marL="0" indent="0">
              <a:lnSpc>
                <a:spcPts val="3400"/>
              </a:lnSpc>
              <a:spcBef>
                <a:spcPts val="0"/>
              </a:spcBef>
              <a:buNone/>
            </a:pPr>
            <a:r>
              <a:rPr kumimoji="1" lang="ja-JP" altLang="en-US" sz="3000" dirty="0"/>
              <a:t>・</a:t>
            </a:r>
            <a:r>
              <a:rPr kumimoji="1" lang="ja-JP" altLang="en-US" sz="3000" dirty="0">
                <a:solidFill>
                  <a:srgbClr val="FF0000"/>
                </a:solidFill>
              </a:rPr>
              <a:t>両罰規定</a:t>
            </a:r>
            <a:r>
              <a:rPr kumimoji="1" lang="ja-JP" altLang="en-US" sz="3000" dirty="0"/>
              <a:t>により法人も対象</a:t>
            </a:r>
            <a:endParaRPr kumimoji="1" lang="en-US" altLang="ja-JP" sz="3000" dirty="0"/>
          </a:p>
          <a:p>
            <a:pPr marL="0" indent="0">
              <a:lnSpc>
                <a:spcPts val="3400"/>
              </a:lnSpc>
              <a:spcBef>
                <a:spcPts val="0"/>
              </a:spcBef>
              <a:buNone/>
            </a:pPr>
            <a:r>
              <a:rPr kumimoji="1" lang="ja-JP" altLang="en-US" sz="3000" dirty="0"/>
              <a:t>・</a:t>
            </a:r>
            <a:r>
              <a:rPr kumimoji="1" lang="ja-JP" altLang="en-US" sz="3000" dirty="0">
                <a:solidFill>
                  <a:srgbClr val="FF0000"/>
                </a:solidFill>
              </a:rPr>
              <a:t>委託基準違反</a:t>
            </a:r>
            <a:r>
              <a:rPr kumimoji="1" lang="ja-JP" altLang="en-US" sz="3000" dirty="0"/>
              <a:t>として扱われる</a:t>
            </a:r>
            <a:endParaRPr kumimoji="1" lang="en-US" altLang="ja-JP" sz="3000" dirty="0"/>
          </a:p>
          <a:p>
            <a:pPr marL="0" indent="0">
              <a:lnSpc>
                <a:spcPts val="3400"/>
              </a:lnSpc>
              <a:spcBef>
                <a:spcPts val="0"/>
              </a:spcBef>
              <a:buNone/>
            </a:pPr>
            <a:r>
              <a:rPr kumimoji="1" lang="ja-JP" altLang="en-US" sz="3000" dirty="0"/>
              <a:t>・</a:t>
            </a:r>
            <a:r>
              <a:rPr kumimoji="1" lang="ja-JP" altLang="en-US" sz="3000" dirty="0">
                <a:solidFill>
                  <a:srgbClr val="FF0000"/>
                </a:solidFill>
              </a:rPr>
              <a:t>原状回復・再処理等の費用</a:t>
            </a:r>
            <a:r>
              <a:rPr kumimoji="1" lang="ja-JP" altLang="en-US" sz="3000" dirty="0"/>
              <a:t>が発生し得る</a:t>
            </a:r>
            <a:endParaRPr kumimoji="1" lang="en-US" altLang="ja-JP" sz="3000" dirty="0"/>
          </a:p>
          <a:p>
            <a:pPr marL="0" indent="0">
              <a:lnSpc>
                <a:spcPts val="3400"/>
              </a:lnSpc>
              <a:spcBef>
                <a:spcPts val="0"/>
              </a:spcBef>
              <a:buNone/>
            </a:pPr>
            <a:r>
              <a:rPr kumimoji="1" lang="ja-JP" altLang="en-US" sz="3000" dirty="0"/>
              <a:t>・</a:t>
            </a:r>
            <a:r>
              <a:rPr kumimoji="1" lang="ja-JP" altLang="en-US" sz="3000" dirty="0">
                <a:solidFill>
                  <a:srgbClr val="FF0000"/>
                </a:solidFill>
              </a:rPr>
              <a:t>信用低下・行政処分</a:t>
            </a:r>
            <a:r>
              <a:rPr kumimoji="1" lang="ja-JP" altLang="en-US" sz="3000" dirty="0"/>
              <a:t>に直結</a:t>
            </a:r>
            <a:endParaRPr kumimoji="1" lang="ja-JP" altLang="en-US" sz="3000" b="1" dirty="0">
              <a:solidFill>
                <a:srgbClr val="FF0000"/>
              </a:solidFill>
            </a:endParaRPr>
          </a:p>
        </p:txBody>
      </p:sp>
      <p:sp>
        <p:nvSpPr>
          <p:cNvPr id="6" name="フッター プレースホルダー 5"/>
          <p:cNvSpPr>
            <a:spLocks noGrp="1"/>
          </p:cNvSpPr>
          <p:nvPr>
            <p:ph type="ftr" sz="quarter" idx="11"/>
          </p:nvPr>
        </p:nvSpPr>
        <p:spPr/>
        <p:txBody>
          <a:bodyPr/>
          <a:lstStyle/>
          <a:p>
            <a:r>
              <a:rPr kumimoji="1" lang="zh-TW" altLang="en-US"/>
              <a:t>作成　：　環境部 廃棄物対策課</a:t>
            </a:r>
            <a:endParaRPr kumimoji="1" lang="ja-JP" altLang="en-US"/>
          </a:p>
        </p:txBody>
      </p:sp>
      <p:sp>
        <p:nvSpPr>
          <p:cNvPr id="4" name="スライド番号プレースホルダー 3"/>
          <p:cNvSpPr>
            <a:spLocks noGrp="1"/>
          </p:cNvSpPr>
          <p:nvPr>
            <p:ph type="sldNum" sz="quarter" idx="12"/>
          </p:nvPr>
        </p:nvSpPr>
        <p:spPr/>
        <p:txBody>
          <a:bodyPr/>
          <a:lstStyle/>
          <a:p>
            <a:fld id="{B19F71B2-C08B-4251-8631-B17A6B7397F4}" type="slidenum">
              <a:rPr kumimoji="1" lang="ja-JP" altLang="en-US" smtClean="0"/>
              <a:t>11</a:t>
            </a:fld>
            <a:endParaRPr kumimoji="1" lang="ja-JP" altLang="en-US"/>
          </a:p>
        </p:txBody>
      </p:sp>
      <p:pic>
        <p:nvPicPr>
          <p:cNvPr id="5" name="Picture 2" descr="C:\Users\72016\Desktop\②基本ロゴ(元気PJなし).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96" y="36165"/>
            <a:ext cx="974725" cy="9445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7117003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323528" y="980727"/>
            <a:ext cx="8784976" cy="5611539"/>
          </a:xfrm>
        </p:spPr>
        <p:txBody>
          <a:bodyPr>
            <a:normAutofit lnSpcReduction="10000"/>
          </a:bodyPr>
          <a:lstStyle/>
          <a:p>
            <a:pPr marL="0" indent="0" algn="ctr">
              <a:buNone/>
            </a:pPr>
            <a:r>
              <a:rPr lang="ja-JP" altLang="en-US" dirty="0"/>
              <a:t>第７回のまとめ</a:t>
            </a:r>
            <a:endParaRPr lang="en-US" altLang="ja-JP" dirty="0"/>
          </a:p>
          <a:p>
            <a:pPr marL="0" indent="0">
              <a:buNone/>
            </a:pPr>
            <a:r>
              <a:rPr lang="ja-JP" altLang="en-US" dirty="0"/>
              <a:t>　最終処分までの確認を前提に、契約と許可の整合を軸に運用します。</a:t>
            </a:r>
            <a:endParaRPr lang="en-US" altLang="ja-JP" dirty="0"/>
          </a:p>
          <a:p>
            <a:pPr marL="0" indent="0">
              <a:buNone/>
            </a:pPr>
            <a:r>
              <a:rPr lang="ja-JP" altLang="en-US" dirty="0"/>
              <a:t>・</a:t>
            </a:r>
            <a:r>
              <a:rPr lang="ja-JP" altLang="en-US" spc="-150" dirty="0">
                <a:solidFill>
                  <a:srgbClr val="FF0000"/>
                </a:solidFill>
              </a:rPr>
              <a:t>排出者責任</a:t>
            </a:r>
            <a:r>
              <a:rPr lang="ja-JP" altLang="en-US" spc="-150" dirty="0"/>
              <a:t>：最終まで確認し、現場と書面・登録を一致</a:t>
            </a:r>
            <a:endParaRPr lang="en-US" altLang="ja-JP" spc="-150" dirty="0"/>
          </a:p>
          <a:p>
            <a:pPr marL="0" indent="0">
              <a:buNone/>
            </a:pPr>
            <a:r>
              <a:rPr lang="ja-JP" altLang="en-US" dirty="0"/>
              <a:t>・</a:t>
            </a:r>
            <a:r>
              <a:rPr lang="ja-JP" altLang="en-US" spc="-150" dirty="0">
                <a:solidFill>
                  <a:srgbClr val="FF0000"/>
                </a:solidFill>
              </a:rPr>
              <a:t>必須記載</a:t>
            </a:r>
            <a:r>
              <a:rPr lang="ja-JP" altLang="en-US" spc="-150" dirty="0"/>
              <a:t>：品目・数量・期間・料金、性状・荷姿・混合可否</a:t>
            </a:r>
            <a:endParaRPr lang="en-US" altLang="ja-JP" spc="-150" dirty="0"/>
          </a:p>
          <a:p>
            <a:pPr marL="0" indent="0">
              <a:buNone/>
            </a:pPr>
            <a:r>
              <a:rPr lang="ja-JP" altLang="en-US" dirty="0"/>
              <a:t>・</a:t>
            </a:r>
            <a:r>
              <a:rPr lang="ja-JP" altLang="en-US" spc="-150" dirty="0">
                <a:solidFill>
                  <a:srgbClr val="FF0000"/>
                </a:solidFill>
              </a:rPr>
              <a:t>許可照合</a:t>
            </a:r>
            <a:r>
              <a:rPr lang="ja-JP" altLang="en-US" spc="-150" dirty="0"/>
              <a:t>：品目／方法／区域を締結前後で常時確認</a:t>
            </a:r>
            <a:endParaRPr lang="en-US" altLang="ja-JP" spc="-150" dirty="0"/>
          </a:p>
          <a:p>
            <a:pPr marL="0" indent="0">
              <a:buNone/>
            </a:pPr>
            <a:r>
              <a:rPr lang="ja-JP" altLang="en-US" dirty="0"/>
              <a:t>・</a:t>
            </a:r>
            <a:r>
              <a:rPr lang="ja-JP" altLang="en-US" spc="-150" dirty="0">
                <a:solidFill>
                  <a:srgbClr val="FF0000"/>
                </a:solidFill>
              </a:rPr>
              <a:t>変更・保存</a:t>
            </a:r>
            <a:r>
              <a:rPr lang="ja-JP" altLang="en-US" spc="-150" dirty="0"/>
              <a:t>：追補・再締結で整合維持、保存は５年間</a:t>
            </a:r>
            <a:endParaRPr lang="en-US" altLang="ja-JP" spc="-150" dirty="0"/>
          </a:p>
        </p:txBody>
      </p:sp>
      <p:sp>
        <p:nvSpPr>
          <p:cNvPr id="5" name="フッター プレースホルダー 4"/>
          <p:cNvSpPr>
            <a:spLocks noGrp="1"/>
          </p:cNvSpPr>
          <p:nvPr>
            <p:ph type="ftr" sz="quarter" idx="11"/>
          </p:nvPr>
        </p:nvSpPr>
        <p:spPr/>
        <p:txBody>
          <a:bodyPr/>
          <a:lstStyle/>
          <a:p>
            <a:r>
              <a:rPr kumimoji="1" lang="zh-TW" altLang="en-US"/>
              <a:t>作成　：　環境部 廃棄物対策課</a:t>
            </a:r>
            <a:endParaRPr kumimoji="1" lang="ja-JP" altLang="en-US"/>
          </a:p>
        </p:txBody>
      </p:sp>
      <p:sp>
        <p:nvSpPr>
          <p:cNvPr id="2" name="スライド番号プレースホルダー 1"/>
          <p:cNvSpPr>
            <a:spLocks noGrp="1"/>
          </p:cNvSpPr>
          <p:nvPr>
            <p:ph type="sldNum" sz="quarter" idx="12"/>
          </p:nvPr>
        </p:nvSpPr>
        <p:spPr/>
        <p:txBody>
          <a:bodyPr/>
          <a:lstStyle/>
          <a:p>
            <a:fld id="{B19F71B2-C08B-4251-8631-B17A6B7397F4}" type="slidenum">
              <a:rPr kumimoji="1" lang="ja-JP" altLang="en-US" smtClean="0"/>
              <a:t>12</a:t>
            </a:fld>
            <a:endParaRPr kumimoji="1" lang="ja-JP" altLang="en-US"/>
          </a:p>
        </p:txBody>
      </p:sp>
      <p:pic>
        <p:nvPicPr>
          <p:cNvPr id="4" name="Picture 2" descr="C:\Users\72016\Desktop\②基本ロゴ(元気PJなし).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96" y="36165"/>
            <a:ext cx="974725" cy="9445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233497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kumimoji="1" lang="ja-JP" altLang="en-US" b="1" dirty="0"/>
              <a:t>委託契約が必要な理由</a:t>
            </a:r>
          </a:p>
        </p:txBody>
      </p:sp>
      <p:sp>
        <p:nvSpPr>
          <p:cNvPr id="3" name="コンテンツ プレースホルダー 2"/>
          <p:cNvSpPr>
            <a:spLocks noGrp="1"/>
          </p:cNvSpPr>
          <p:nvPr>
            <p:ph idx="1"/>
          </p:nvPr>
        </p:nvSpPr>
        <p:spPr>
          <a:xfrm>
            <a:off x="251520" y="1656111"/>
            <a:ext cx="8892480" cy="4509193"/>
          </a:xfrm>
        </p:spPr>
        <p:txBody>
          <a:bodyPr>
            <a:noAutofit/>
          </a:bodyPr>
          <a:lstStyle/>
          <a:p>
            <a:pPr marL="0" indent="0">
              <a:lnSpc>
                <a:spcPts val="3400"/>
              </a:lnSpc>
              <a:spcBef>
                <a:spcPts val="0"/>
              </a:spcBef>
              <a:buNone/>
            </a:pPr>
            <a:r>
              <a:rPr lang="ja-JP" altLang="en-US" sz="3000" dirty="0"/>
              <a:t>　排出事業者は</a:t>
            </a:r>
            <a:r>
              <a:rPr lang="ja-JP" altLang="en-US" sz="3000" dirty="0">
                <a:solidFill>
                  <a:srgbClr val="FF0000"/>
                </a:solidFill>
              </a:rPr>
              <a:t>自らの責任</a:t>
            </a:r>
            <a:r>
              <a:rPr lang="ja-JP" altLang="en-US" sz="3000" dirty="0"/>
              <a:t>で適正処理を確保するため、委託時に</a:t>
            </a:r>
            <a:r>
              <a:rPr lang="ja-JP" altLang="en-US" sz="3000" dirty="0">
                <a:solidFill>
                  <a:srgbClr val="FF0000"/>
                </a:solidFill>
              </a:rPr>
              <a:t>書面契約</a:t>
            </a:r>
            <a:r>
              <a:rPr lang="ja-JP" altLang="en-US" sz="3000" dirty="0"/>
              <a:t>が必要です。</a:t>
            </a:r>
            <a:endParaRPr lang="en-US" altLang="ja-JP" sz="3000" dirty="0"/>
          </a:p>
          <a:p>
            <a:pPr marL="0" indent="0">
              <a:lnSpc>
                <a:spcPts val="3400"/>
              </a:lnSpc>
              <a:spcBef>
                <a:spcPts val="0"/>
              </a:spcBef>
              <a:buNone/>
            </a:pPr>
            <a:endParaRPr lang="en-US" altLang="ja-JP" sz="3000" dirty="0"/>
          </a:p>
          <a:p>
            <a:pPr marL="0" indent="0">
              <a:lnSpc>
                <a:spcPts val="3400"/>
              </a:lnSpc>
              <a:spcBef>
                <a:spcPts val="0"/>
              </a:spcBef>
              <a:buNone/>
            </a:pPr>
            <a:r>
              <a:rPr lang="ja-JP" altLang="en-US" sz="3000" dirty="0"/>
              <a:t>・口頭のみでは</a:t>
            </a:r>
            <a:r>
              <a:rPr lang="ja-JP" altLang="en-US" sz="3000" dirty="0">
                <a:solidFill>
                  <a:srgbClr val="FF0000"/>
                </a:solidFill>
              </a:rPr>
              <a:t>要件を満たさない</a:t>
            </a:r>
            <a:endParaRPr lang="en-US" altLang="ja-JP" sz="3000" dirty="0"/>
          </a:p>
          <a:p>
            <a:pPr marL="0" indent="0">
              <a:lnSpc>
                <a:spcPts val="3400"/>
              </a:lnSpc>
              <a:spcBef>
                <a:spcPts val="0"/>
              </a:spcBef>
              <a:buNone/>
            </a:pPr>
            <a:r>
              <a:rPr lang="ja-JP" altLang="en-US" sz="3000" dirty="0"/>
              <a:t>・委託内容と</a:t>
            </a:r>
            <a:r>
              <a:rPr lang="ja-JP" altLang="en-US" sz="3000" dirty="0">
                <a:solidFill>
                  <a:srgbClr val="FF0000"/>
                </a:solidFill>
              </a:rPr>
              <a:t>相手先の許可内容を一致</a:t>
            </a:r>
            <a:r>
              <a:rPr lang="ja-JP" altLang="en-US" sz="3000" dirty="0"/>
              <a:t>させる</a:t>
            </a:r>
            <a:endParaRPr lang="en-US" altLang="ja-JP" sz="3000" dirty="0"/>
          </a:p>
          <a:p>
            <a:pPr marL="0" indent="0">
              <a:lnSpc>
                <a:spcPts val="3400"/>
              </a:lnSpc>
              <a:spcBef>
                <a:spcPts val="0"/>
              </a:spcBef>
              <a:buNone/>
            </a:pPr>
            <a:r>
              <a:rPr lang="ja-JP" altLang="en-US" sz="3000" dirty="0"/>
              <a:t>・処理内容・範囲・役割を</a:t>
            </a:r>
            <a:r>
              <a:rPr lang="ja-JP" altLang="en-US" sz="3000" dirty="0">
                <a:solidFill>
                  <a:srgbClr val="FF0000"/>
                </a:solidFill>
              </a:rPr>
              <a:t>明確</a:t>
            </a:r>
            <a:r>
              <a:rPr lang="ja-JP" altLang="en-US" sz="3000" dirty="0"/>
              <a:t>にする</a:t>
            </a:r>
            <a:endParaRPr lang="en-US" altLang="ja-JP" sz="3000" dirty="0"/>
          </a:p>
          <a:p>
            <a:pPr marL="0" indent="0">
              <a:lnSpc>
                <a:spcPts val="3400"/>
              </a:lnSpc>
              <a:spcBef>
                <a:spcPts val="0"/>
              </a:spcBef>
              <a:buNone/>
            </a:pPr>
            <a:r>
              <a:rPr lang="ja-JP" altLang="en-US" sz="3000" dirty="0"/>
              <a:t>・</a:t>
            </a:r>
            <a:r>
              <a:rPr lang="ja-JP" altLang="en-US" sz="3000" dirty="0">
                <a:solidFill>
                  <a:srgbClr val="FF0000"/>
                </a:solidFill>
              </a:rPr>
              <a:t>無契約・不一致</a:t>
            </a:r>
            <a:r>
              <a:rPr lang="ja-JP" altLang="en-US" sz="3000" dirty="0"/>
              <a:t>は重大な違反となる</a:t>
            </a:r>
            <a:endParaRPr lang="en-US" altLang="ja-JP" sz="3000" dirty="0"/>
          </a:p>
          <a:p>
            <a:pPr marL="0" indent="0">
              <a:lnSpc>
                <a:spcPts val="3400"/>
              </a:lnSpc>
              <a:spcBef>
                <a:spcPts val="0"/>
              </a:spcBef>
              <a:buNone/>
            </a:pPr>
            <a:r>
              <a:rPr lang="ja-JP" altLang="en-US" sz="3000" dirty="0"/>
              <a:t>・契約書は</a:t>
            </a:r>
            <a:r>
              <a:rPr lang="ja-JP" altLang="en-US" sz="3000" dirty="0">
                <a:solidFill>
                  <a:srgbClr val="FF0000"/>
                </a:solidFill>
              </a:rPr>
              <a:t>５年間保存</a:t>
            </a:r>
            <a:r>
              <a:rPr lang="ja-JP" altLang="en-US" sz="3000" dirty="0"/>
              <a:t>する</a:t>
            </a:r>
            <a:endParaRPr lang="en-US" altLang="ja-JP" sz="3000" dirty="0"/>
          </a:p>
        </p:txBody>
      </p:sp>
      <p:sp>
        <p:nvSpPr>
          <p:cNvPr id="6" name="フッター プレースホルダー 5"/>
          <p:cNvSpPr>
            <a:spLocks noGrp="1"/>
          </p:cNvSpPr>
          <p:nvPr>
            <p:ph type="ftr" sz="quarter" idx="11"/>
          </p:nvPr>
        </p:nvSpPr>
        <p:spPr/>
        <p:txBody>
          <a:bodyPr/>
          <a:lstStyle/>
          <a:p>
            <a:r>
              <a:rPr kumimoji="1" lang="zh-TW" altLang="en-US"/>
              <a:t>作成　：　環境部 廃棄物対策課</a:t>
            </a:r>
            <a:endParaRPr kumimoji="1" lang="ja-JP" altLang="en-US"/>
          </a:p>
        </p:txBody>
      </p:sp>
      <p:sp>
        <p:nvSpPr>
          <p:cNvPr id="4" name="スライド番号プレースホルダー 3"/>
          <p:cNvSpPr>
            <a:spLocks noGrp="1"/>
          </p:cNvSpPr>
          <p:nvPr>
            <p:ph type="sldNum" sz="quarter" idx="12"/>
          </p:nvPr>
        </p:nvSpPr>
        <p:spPr/>
        <p:txBody>
          <a:bodyPr/>
          <a:lstStyle/>
          <a:p>
            <a:fld id="{B19F71B2-C08B-4251-8631-B17A6B7397F4}" type="slidenum">
              <a:rPr kumimoji="1" lang="ja-JP" altLang="en-US" smtClean="0"/>
              <a:t>2</a:t>
            </a:fld>
            <a:endParaRPr kumimoji="1" lang="ja-JP" altLang="en-US"/>
          </a:p>
        </p:txBody>
      </p:sp>
      <p:pic>
        <p:nvPicPr>
          <p:cNvPr id="5" name="Picture 2" descr="C:\Users\72016\Desktop\②基本ロゴ(元気PJなし).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96" y="36165"/>
            <a:ext cx="974725" cy="9445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119891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590872" y="274638"/>
            <a:ext cx="8229600" cy="1143000"/>
          </a:xfrm>
        </p:spPr>
        <p:txBody>
          <a:bodyPr>
            <a:normAutofit/>
          </a:bodyPr>
          <a:lstStyle/>
          <a:p>
            <a:r>
              <a:rPr kumimoji="1" lang="ja-JP" altLang="en-US" b="1" spc="300" dirty="0"/>
              <a:t>排出事業者の責任</a:t>
            </a:r>
          </a:p>
        </p:txBody>
      </p:sp>
      <p:sp>
        <p:nvSpPr>
          <p:cNvPr id="3" name="コンテンツ プレースホルダー 2"/>
          <p:cNvSpPr>
            <a:spLocks noGrp="1"/>
          </p:cNvSpPr>
          <p:nvPr>
            <p:ph idx="1"/>
          </p:nvPr>
        </p:nvSpPr>
        <p:spPr>
          <a:xfrm>
            <a:off x="251520" y="1656111"/>
            <a:ext cx="8892480" cy="4354636"/>
          </a:xfrm>
        </p:spPr>
        <p:txBody>
          <a:bodyPr>
            <a:normAutofit/>
          </a:bodyPr>
          <a:lstStyle/>
          <a:p>
            <a:pPr marL="0" indent="0">
              <a:lnSpc>
                <a:spcPts val="3400"/>
              </a:lnSpc>
              <a:spcBef>
                <a:spcPts val="0"/>
              </a:spcBef>
              <a:buNone/>
            </a:pPr>
            <a:r>
              <a:rPr lang="ja-JP" altLang="en-US" sz="3000" dirty="0"/>
              <a:t>　排出事業者は、委託しても責任が残る前提で、適正処理を自ら確認します。</a:t>
            </a:r>
            <a:endParaRPr lang="en-US" altLang="ja-JP" sz="3000" dirty="0"/>
          </a:p>
          <a:p>
            <a:pPr marL="0" indent="0">
              <a:lnSpc>
                <a:spcPts val="3400"/>
              </a:lnSpc>
              <a:spcBef>
                <a:spcPts val="0"/>
              </a:spcBef>
              <a:buNone/>
            </a:pPr>
            <a:endParaRPr lang="en-US" altLang="ja-JP" sz="3000" dirty="0"/>
          </a:p>
          <a:p>
            <a:pPr marL="0" indent="0">
              <a:lnSpc>
                <a:spcPts val="3400"/>
              </a:lnSpc>
              <a:spcBef>
                <a:spcPts val="0"/>
              </a:spcBef>
              <a:buNone/>
            </a:pPr>
            <a:r>
              <a:rPr lang="ja-JP" altLang="en-US" sz="3000" dirty="0"/>
              <a:t>・</a:t>
            </a:r>
            <a:r>
              <a:rPr lang="ja-JP" altLang="en-US" sz="3000" dirty="0">
                <a:solidFill>
                  <a:srgbClr val="FF0000"/>
                </a:solidFill>
              </a:rPr>
              <a:t>処理基準・保管基準</a:t>
            </a:r>
            <a:r>
              <a:rPr lang="ja-JP" altLang="en-US" sz="3000" dirty="0"/>
              <a:t>の順守と、発生から最終処分までの確認</a:t>
            </a:r>
            <a:endParaRPr lang="en-US" altLang="ja-JP" sz="3000" dirty="0"/>
          </a:p>
          <a:p>
            <a:pPr marL="0" indent="0">
              <a:lnSpc>
                <a:spcPts val="3400"/>
              </a:lnSpc>
              <a:spcBef>
                <a:spcPts val="0"/>
              </a:spcBef>
              <a:buNone/>
            </a:pPr>
            <a:r>
              <a:rPr lang="ja-JP" altLang="en-US" sz="3000" dirty="0"/>
              <a:t>・</a:t>
            </a:r>
            <a:r>
              <a:rPr lang="ja-JP" altLang="en-US" sz="3000" dirty="0">
                <a:solidFill>
                  <a:srgbClr val="FF0000"/>
                </a:solidFill>
              </a:rPr>
              <a:t>契約・許可・管理票の整合</a:t>
            </a:r>
            <a:r>
              <a:rPr lang="ja-JP" altLang="en-US" sz="3000" dirty="0"/>
              <a:t>（品目／方法／区域）を常時照合</a:t>
            </a:r>
            <a:endParaRPr lang="en-US" altLang="ja-JP" sz="3000" dirty="0"/>
          </a:p>
          <a:p>
            <a:pPr marL="0" indent="0">
              <a:lnSpc>
                <a:spcPts val="3400"/>
              </a:lnSpc>
              <a:spcBef>
                <a:spcPts val="0"/>
              </a:spcBef>
              <a:buNone/>
            </a:pPr>
            <a:r>
              <a:rPr lang="ja-JP" altLang="en-US" sz="3000" dirty="0"/>
              <a:t>・</a:t>
            </a:r>
            <a:r>
              <a:rPr lang="ja-JP" altLang="en-US" sz="3000" spc="-150" dirty="0">
                <a:solidFill>
                  <a:srgbClr val="FF0000"/>
                </a:solidFill>
              </a:rPr>
              <a:t>処理責任者</a:t>
            </a:r>
            <a:r>
              <a:rPr lang="ja-JP" altLang="en-US" sz="3000" spc="-150" dirty="0"/>
              <a:t>の配置、</a:t>
            </a:r>
            <a:r>
              <a:rPr lang="ja-JP" altLang="en-US" sz="3000" spc="-150" dirty="0">
                <a:solidFill>
                  <a:srgbClr val="FF0000"/>
                </a:solidFill>
              </a:rPr>
              <a:t>帳簿</a:t>
            </a:r>
            <a:r>
              <a:rPr lang="ja-JP" altLang="en-US" sz="3000" spc="-150" dirty="0"/>
              <a:t>の作成・</a:t>
            </a:r>
            <a:r>
              <a:rPr lang="ja-JP" altLang="en-US" sz="3000" spc="-150" dirty="0">
                <a:solidFill>
                  <a:srgbClr val="FF0000"/>
                </a:solidFill>
              </a:rPr>
              <a:t>保存（５年間）</a:t>
            </a:r>
            <a:endParaRPr lang="en-US" altLang="ja-JP" sz="3000" spc="-150" dirty="0">
              <a:solidFill>
                <a:srgbClr val="FF0000"/>
              </a:solidFill>
            </a:endParaRPr>
          </a:p>
          <a:p>
            <a:pPr marL="0" indent="0">
              <a:lnSpc>
                <a:spcPts val="3400"/>
              </a:lnSpc>
              <a:spcBef>
                <a:spcPts val="0"/>
              </a:spcBef>
              <a:buNone/>
            </a:pPr>
            <a:r>
              <a:rPr lang="ja-JP" altLang="en-US" sz="3000" dirty="0"/>
              <a:t>・</a:t>
            </a:r>
            <a:r>
              <a:rPr lang="ja-JP" altLang="en-US" sz="3000" dirty="0">
                <a:solidFill>
                  <a:srgbClr val="FF0000"/>
                </a:solidFill>
              </a:rPr>
              <a:t>現場運用</a:t>
            </a:r>
            <a:r>
              <a:rPr lang="ja-JP" altLang="en-US" sz="3000" dirty="0"/>
              <a:t>と</a:t>
            </a:r>
            <a:r>
              <a:rPr lang="ja-JP" altLang="en-US" sz="3000" dirty="0">
                <a:solidFill>
                  <a:srgbClr val="FF0000"/>
                </a:solidFill>
              </a:rPr>
              <a:t>書面・登録</a:t>
            </a:r>
            <a:r>
              <a:rPr lang="ja-JP" altLang="en-US" sz="3000" dirty="0"/>
              <a:t>内容の一致を維持</a:t>
            </a:r>
            <a:endParaRPr lang="en-US" altLang="ja-JP" sz="3000" dirty="0"/>
          </a:p>
        </p:txBody>
      </p:sp>
      <p:sp>
        <p:nvSpPr>
          <p:cNvPr id="6" name="フッター プレースホルダー 5"/>
          <p:cNvSpPr>
            <a:spLocks noGrp="1"/>
          </p:cNvSpPr>
          <p:nvPr>
            <p:ph type="ftr" sz="quarter" idx="11"/>
          </p:nvPr>
        </p:nvSpPr>
        <p:spPr/>
        <p:txBody>
          <a:bodyPr/>
          <a:lstStyle/>
          <a:p>
            <a:r>
              <a:rPr kumimoji="1" lang="zh-TW" altLang="en-US"/>
              <a:t>作成　：　環境部 廃棄物対策課</a:t>
            </a:r>
            <a:endParaRPr kumimoji="1" lang="ja-JP" altLang="en-US"/>
          </a:p>
        </p:txBody>
      </p:sp>
      <p:sp>
        <p:nvSpPr>
          <p:cNvPr id="4" name="スライド番号プレースホルダー 3"/>
          <p:cNvSpPr>
            <a:spLocks noGrp="1"/>
          </p:cNvSpPr>
          <p:nvPr>
            <p:ph type="sldNum" sz="quarter" idx="12"/>
          </p:nvPr>
        </p:nvSpPr>
        <p:spPr/>
        <p:txBody>
          <a:bodyPr/>
          <a:lstStyle/>
          <a:p>
            <a:fld id="{B19F71B2-C08B-4251-8631-B17A6B7397F4}" type="slidenum">
              <a:rPr kumimoji="1" lang="ja-JP" altLang="en-US" smtClean="0"/>
              <a:t>3</a:t>
            </a:fld>
            <a:endParaRPr kumimoji="1" lang="ja-JP" altLang="en-US"/>
          </a:p>
        </p:txBody>
      </p:sp>
      <p:pic>
        <p:nvPicPr>
          <p:cNvPr id="5" name="Picture 2" descr="C:\Users\72016\Desktop\②基本ロゴ(元気PJなし).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96" y="36165"/>
            <a:ext cx="974725" cy="9445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736007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kumimoji="1" lang="ja-JP" altLang="en-US" b="1" dirty="0"/>
              <a:t>書面契約が必須な理由</a:t>
            </a:r>
          </a:p>
        </p:txBody>
      </p:sp>
      <p:sp>
        <p:nvSpPr>
          <p:cNvPr id="3" name="コンテンツ プレースホルダー 2"/>
          <p:cNvSpPr>
            <a:spLocks noGrp="1"/>
          </p:cNvSpPr>
          <p:nvPr>
            <p:ph idx="1"/>
          </p:nvPr>
        </p:nvSpPr>
        <p:spPr>
          <a:xfrm>
            <a:off x="179512" y="1656110"/>
            <a:ext cx="8964488" cy="4725217"/>
          </a:xfrm>
        </p:spPr>
        <p:txBody>
          <a:bodyPr>
            <a:normAutofit/>
          </a:bodyPr>
          <a:lstStyle/>
          <a:p>
            <a:pPr marL="0" indent="0">
              <a:lnSpc>
                <a:spcPts val="3400"/>
              </a:lnSpc>
              <a:spcBef>
                <a:spcPts val="0"/>
              </a:spcBef>
              <a:buNone/>
            </a:pPr>
            <a:r>
              <a:rPr lang="ja-JP" altLang="en-US" sz="3000" dirty="0"/>
              <a:t>　委託の内容と許可の整合を担保し、役割と方法を明確にするため、書面契約が必要です。</a:t>
            </a:r>
            <a:endParaRPr lang="en-US" altLang="ja-JP" sz="3000" dirty="0"/>
          </a:p>
          <a:p>
            <a:pPr marL="0" indent="0">
              <a:lnSpc>
                <a:spcPts val="3400"/>
              </a:lnSpc>
              <a:spcBef>
                <a:spcPts val="0"/>
              </a:spcBef>
              <a:buNone/>
            </a:pPr>
            <a:endParaRPr lang="en-US" altLang="ja-JP" sz="3000" dirty="0"/>
          </a:p>
          <a:p>
            <a:pPr marL="0" indent="0">
              <a:lnSpc>
                <a:spcPts val="3400"/>
              </a:lnSpc>
              <a:spcBef>
                <a:spcPts val="0"/>
              </a:spcBef>
              <a:buNone/>
            </a:pPr>
            <a:r>
              <a:rPr lang="ja-JP" altLang="en-US" sz="3000" dirty="0"/>
              <a:t>・</a:t>
            </a:r>
            <a:r>
              <a:rPr lang="ja-JP" altLang="en-US" sz="3000" dirty="0">
                <a:solidFill>
                  <a:srgbClr val="FF0000"/>
                </a:solidFill>
              </a:rPr>
              <a:t>必須条項の明記</a:t>
            </a:r>
            <a:r>
              <a:rPr lang="ja-JP" altLang="en-US" sz="3000" spc="-150" dirty="0"/>
              <a:t>：</a:t>
            </a:r>
            <a:r>
              <a:rPr lang="ja-JP" altLang="en-US" sz="3000" dirty="0"/>
              <a:t>業務範囲・期間・数量・料金</a:t>
            </a:r>
            <a:endParaRPr lang="en-US" altLang="ja-JP" sz="3000" dirty="0"/>
          </a:p>
          <a:p>
            <a:pPr marL="0" indent="0">
              <a:lnSpc>
                <a:spcPts val="3400"/>
              </a:lnSpc>
              <a:spcBef>
                <a:spcPts val="0"/>
              </a:spcBef>
              <a:buNone/>
            </a:pPr>
            <a:r>
              <a:rPr lang="ja-JP" altLang="en-US" sz="3000" dirty="0"/>
              <a:t>・</a:t>
            </a:r>
            <a:r>
              <a:rPr lang="ja-JP" altLang="en-US" sz="3000" dirty="0">
                <a:solidFill>
                  <a:srgbClr val="FF0000"/>
                </a:solidFill>
              </a:rPr>
              <a:t>性状・荷姿・混合可否</a:t>
            </a:r>
            <a:r>
              <a:rPr lang="ja-JP" altLang="en-US" sz="3000" spc="-150" dirty="0"/>
              <a:t>：</a:t>
            </a:r>
            <a:r>
              <a:rPr lang="ja-JP" altLang="en-US" sz="3000" dirty="0"/>
              <a:t>受入条件を事前に共有</a:t>
            </a:r>
            <a:endParaRPr lang="en-US" altLang="ja-JP" sz="3000" dirty="0"/>
          </a:p>
          <a:p>
            <a:pPr marL="0" indent="0">
              <a:lnSpc>
                <a:spcPts val="3400"/>
              </a:lnSpc>
              <a:spcBef>
                <a:spcPts val="0"/>
              </a:spcBef>
              <a:buNone/>
            </a:pPr>
            <a:r>
              <a:rPr lang="ja-JP" altLang="en-US" sz="3000" dirty="0"/>
              <a:t>・</a:t>
            </a:r>
            <a:r>
              <a:rPr lang="ja-JP" altLang="en-US" sz="3000" dirty="0">
                <a:solidFill>
                  <a:srgbClr val="FF0000"/>
                </a:solidFill>
              </a:rPr>
              <a:t>最終処分の方法・場所</a:t>
            </a:r>
            <a:r>
              <a:rPr lang="ja-JP" altLang="en-US" sz="3000" spc="-150" dirty="0"/>
              <a:t>：</a:t>
            </a:r>
            <a:r>
              <a:rPr lang="ja-JP" altLang="en-US" sz="3000" dirty="0"/>
              <a:t>記載して見通しを確保</a:t>
            </a:r>
            <a:endParaRPr lang="en-US" altLang="ja-JP" sz="3000" dirty="0"/>
          </a:p>
          <a:p>
            <a:pPr marL="0" indent="0">
              <a:lnSpc>
                <a:spcPts val="3400"/>
              </a:lnSpc>
              <a:spcBef>
                <a:spcPts val="0"/>
              </a:spcBef>
              <a:buNone/>
            </a:pPr>
            <a:r>
              <a:rPr lang="ja-JP" altLang="en-US" sz="3000" dirty="0"/>
              <a:t>・</a:t>
            </a:r>
            <a:r>
              <a:rPr lang="ja-JP" altLang="en-US" sz="3000" spc="-150" dirty="0">
                <a:solidFill>
                  <a:srgbClr val="FF0000"/>
                </a:solidFill>
              </a:rPr>
              <a:t>許可証の写し添付・照合</a:t>
            </a:r>
            <a:r>
              <a:rPr lang="ja-JP" altLang="en-US" sz="3000" spc="-150" dirty="0"/>
              <a:t>：品目／方法／区域の一致</a:t>
            </a:r>
            <a:endParaRPr lang="en-US" altLang="ja-JP" sz="3000" spc="-150" dirty="0"/>
          </a:p>
          <a:p>
            <a:pPr marL="0" indent="0">
              <a:lnSpc>
                <a:spcPts val="3400"/>
              </a:lnSpc>
              <a:spcBef>
                <a:spcPts val="0"/>
              </a:spcBef>
              <a:buNone/>
            </a:pPr>
            <a:r>
              <a:rPr lang="ja-JP" altLang="en-US" sz="3000" dirty="0"/>
              <a:t>・</a:t>
            </a:r>
            <a:r>
              <a:rPr lang="ja-JP" altLang="en-US" sz="3000" dirty="0">
                <a:solidFill>
                  <a:srgbClr val="FF0000"/>
                </a:solidFill>
              </a:rPr>
              <a:t>記載漏れ・不一致は委託基準違反</a:t>
            </a:r>
            <a:r>
              <a:rPr lang="ja-JP" altLang="en-US" sz="3000" spc="-150" dirty="0"/>
              <a:t>：</a:t>
            </a:r>
            <a:r>
              <a:rPr lang="ja-JP" altLang="en-US" sz="3000" dirty="0"/>
              <a:t>作成後は５年間保存</a:t>
            </a:r>
            <a:endParaRPr lang="en-US" altLang="ja-JP" sz="3000" dirty="0">
              <a:solidFill>
                <a:srgbClr val="FF0000"/>
              </a:solidFill>
            </a:endParaRPr>
          </a:p>
        </p:txBody>
      </p:sp>
      <p:sp>
        <p:nvSpPr>
          <p:cNvPr id="6" name="フッター プレースホルダー 5"/>
          <p:cNvSpPr>
            <a:spLocks noGrp="1"/>
          </p:cNvSpPr>
          <p:nvPr>
            <p:ph type="ftr" sz="quarter" idx="11"/>
          </p:nvPr>
        </p:nvSpPr>
        <p:spPr/>
        <p:txBody>
          <a:bodyPr/>
          <a:lstStyle/>
          <a:p>
            <a:r>
              <a:rPr kumimoji="1" lang="zh-TW" altLang="en-US"/>
              <a:t>作成　：　環境部 廃棄物対策課</a:t>
            </a:r>
            <a:endParaRPr kumimoji="1" lang="ja-JP" altLang="en-US"/>
          </a:p>
        </p:txBody>
      </p:sp>
      <p:sp>
        <p:nvSpPr>
          <p:cNvPr id="4" name="スライド番号プレースホルダー 3"/>
          <p:cNvSpPr>
            <a:spLocks noGrp="1"/>
          </p:cNvSpPr>
          <p:nvPr>
            <p:ph type="sldNum" sz="quarter" idx="12"/>
          </p:nvPr>
        </p:nvSpPr>
        <p:spPr/>
        <p:txBody>
          <a:bodyPr/>
          <a:lstStyle/>
          <a:p>
            <a:fld id="{B19F71B2-C08B-4251-8631-B17A6B7397F4}" type="slidenum">
              <a:rPr kumimoji="1" lang="ja-JP" altLang="en-US" smtClean="0"/>
              <a:t>4</a:t>
            </a:fld>
            <a:endParaRPr kumimoji="1" lang="ja-JP" altLang="en-US"/>
          </a:p>
        </p:txBody>
      </p:sp>
      <p:pic>
        <p:nvPicPr>
          <p:cNvPr id="5" name="Picture 2" descr="C:\Users\72016\Desktop\②基本ロゴ(元気PJなし).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96" y="36165"/>
            <a:ext cx="974725" cy="9445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066857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806896" y="274638"/>
            <a:ext cx="8229600" cy="922114"/>
          </a:xfrm>
        </p:spPr>
        <p:txBody>
          <a:bodyPr>
            <a:noAutofit/>
          </a:bodyPr>
          <a:lstStyle/>
          <a:p>
            <a:r>
              <a:rPr lang="ja-JP" altLang="en-US" sz="4000" b="1" dirty="0"/>
              <a:t>契約書作成のポイント</a:t>
            </a:r>
            <a:endParaRPr kumimoji="1" lang="ja-JP" altLang="en-US" sz="4000" b="1" dirty="0"/>
          </a:p>
        </p:txBody>
      </p:sp>
      <p:sp>
        <p:nvSpPr>
          <p:cNvPr id="7" name="フッター プレースホルダー 6"/>
          <p:cNvSpPr>
            <a:spLocks noGrp="1"/>
          </p:cNvSpPr>
          <p:nvPr>
            <p:ph type="ftr" sz="quarter" idx="11"/>
          </p:nvPr>
        </p:nvSpPr>
        <p:spPr/>
        <p:txBody>
          <a:bodyPr/>
          <a:lstStyle/>
          <a:p>
            <a:r>
              <a:rPr kumimoji="1" lang="zh-TW" altLang="en-US"/>
              <a:t>作成　：　環境部 廃棄物対策課</a:t>
            </a:r>
            <a:endParaRPr kumimoji="1" lang="ja-JP" altLang="en-US"/>
          </a:p>
        </p:txBody>
      </p:sp>
      <p:sp>
        <p:nvSpPr>
          <p:cNvPr id="3" name="スライド番号プレースホルダー 2"/>
          <p:cNvSpPr>
            <a:spLocks noGrp="1"/>
          </p:cNvSpPr>
          <p:nvPr>
            <p:ph type="sldNum" sz="quarter" idx="12"/>
          </p:nvPr>
        </p:nvSpPr>
        <p:spPr/>
        <p:txBody>
          <a:bodyPr/>
          <a:lstStyle/>
          <a:p>
            <a:fld id="{B19F71B2-C08B-4251-8631-B17A6B7397F4}" type="slidenum">
              <a:rPr kumimoji="1" lang="ja-JP" altLang="en-US" smtClean="0"/>
              <a:t>5</a:t>
            </a:fld>
            <a:endParaRPr kumimoji="1" lang="ja-JP" altLang="en-US"/>
          </a:p>
        </p:txBody>
      </p:sp>
      <p:pic>
        <p:nvPicPr>
          <p:cNvPr id="6" name="Picture 2" descr="C:\Users\72016\Desktop\②基本ロゴ(元気PJなし).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96" y="36165"/>
            <a:ext cx="974725" cy="944563"/>
          </a:xfrm>
          <a:prstGeom prst="rect">
            <a:avLst/>
          </a:prstGeom>
          <a:noFill/>
          <a:extLst>
            <a:ext uri="{909E8E84-426E-40DD-AFC4-6F175D3DCCD1}">
              <a14:hiddenFill xmlns:a14="http://schemas.microsoft.com/office/drawing/2010/main">
                <a:solidFill>
                  <a:srgbClr val="FFFFFF"/>
                </a:solidFill>
              </a14:hiddenFill>
            </a:ext>
          </a:extLst>
        </p:spPr>
      </p:pic>
      <p:sp>
        <p:nvSpPr>
          <p:cNvPr id="10" name="コンテンツ プレースホルダー 9">
            <a:extLst>
              <a:ext uri="{FF2B5EF4-FFF2-40B4-BE49-F238E27FC236}">
                <a16:creationId xmlns:a16="http://schemas.microsoft.com/office/drawing/2014/main" id="{8B08F2B9-01E2-BE00-B34C-27F465993FB3}"/>
              </a:ext>
            </a:extLst>
          </p:cNvPr>
          <p:cNvSpPr>
            <a:spLocks noGrp="1"/>
          </p:cNvSpPr>
          <p:nvPr>
            <p:ph idx="1"/>
          </p:nvPr>
        </p:nvSpPr>
        <p:spPr>
          <a:xfrm>
            <a:off x="251520" y="1435226"/>
            <a:ext cx="8892480" cy="5148136"/>
          </a:xfrm>
        </p:spPr>
        <p:txBody>
          <a:bodyPr>
            <a:noAutofit/>
          </a:bodyPr>
          <a:lstStyle/>
          <a:p>
            <a:pPr marL="0" indent="0">
              <a:lnSpc>
                <a:spcPts val="3400"/>
              </a:lnSpc>
              <a:spcBef>
                <a:spcPts val="0"/>
              </a:spcBef>
              <a:buNone/>
            </a:pPr>
            <a:r>
              <a:rPr lang="ja-JP" altLang="en-US" sz="3000" dirty="0"/>
              <a:t>　契約は書面で締結し、実態に合わせて漏れなく記載・照合します。</a:t>
            </a:r>
            <a:endParaRPr lang="en-US" altLang="ja-JP" sz="3000" dirty="0"/>
          </a:p>
          <a:p>
            <a:pPr marL="0" indent="0">
              <a:lnSpc>
                <a:spcPts val="3400"/>
              </a:lnSpc>
              <a:spcBef>
                <a:spcPts val="0"/>
              </a:spcBef>
              <a:buNone/>
            </a:pPr>
            <a:endParaRPr lang="en-US" altLang="ja-JP" sz="3000" dirty="0"/>
          </a:p>
          <a:p>
            <a:pPr marL="0" indent="0">
              <a:lnSpc>
                <a:spcPts val="3400"/>
              </a:lnSpc>
              <a:spcBef>
                <a:spcPts val="0"/>
              </a:spcBef>
              <a:buNone/>
            </a:pPr>
            <a:r>
              <a:rPr lang="ja-JP" altLang="en-US" sz="3000" dirty="0"/>
              <a:t>・</a:t>
            </a:r>
            <a:r>
              <a:rPr lang="ja-JP" altLang="en-US" sz="3000" spc="-150" dirty="0">
                <a:solidFill>
                  <a:srgbClr val="FF0000"/>
                </a:solidFill>
              </a:rPr>
              <a:t>書面締結・手続の体裁</a:t>
            </a:r>
            <a:r>
              <a:rPr lang="ja-JP" altLang="en-US" sz="3000" spc="-150" dirty="0"/>
              <a:t>：押印や権限確認を明確化</a:t>
            </a:r>
            <a:endParaRPr lang="en-US" altLang="ja-JP" sz="3000" spc="-150" dirty="0"/>
          </a:p>
          <a:p>
            <a:pPr marL="0" indent="0">
              <a:lnSpc>
                <a:spcPts val="3400"/>
              </a:lnSpc>
              <a:spcBef>
                <a:spcPts val="0"/>
              </a:spcBef>
              <a:buNone/>
            </a:pPr>
            <a:r>
              <a:rPr lang="ja-JP" altLang="en-US" sz="3000" dirty="0"/>
              <a:t>・</a:t>
            </a:r>
            <a:r>
              <a:rPr lang="ja-JP" altLang="en-US" sz="3000" spc="-150" dirty="0">
                <a:solidFill>
                  <a:srgbClr val="FF0000"/>
                </a:solidFill>
              </a:rPr>
              <a:t>必須記載事項の全記載</a:t>
            </a:r>
            <a:r>
              <a:rPr lang="ja-JP" altLang="en-US" sz="3000" spc="-150" dirty="0"/>
              <a:t>：品目・数量・期間・料金</a:t>
            </a:r>
            <a:endParaRPr lang="en-US" altLang="ja-JP" sz="3000" spc="-150" dirty="0"/>
          </a:p>
          <a:p>
            <a:pPr marL="0" indent="0">
              <a:lnSpc>
                <a:spcPts val="3400"/>
              </a:lnSpc>
              <a:spcBef>
                <a:spcPts val="0"/>
              </a:spcBef>
              <a:buNone/>
            </a:pPr>
            <a:r>
              <a:rPr lang="ja-JP" altLang="en-US" sz="3000" dirty="0"/>
              <a:t>・</a:t>
            </a:r>
            <a:r>
              <a:rPr lang="ja-JP" altLang="en-US" sz="3000" spc="-150" dirty="0">
                <a:solidFill>
                  <a:srgbClr val="FF0000"/>
                </a:solidFill>
              </a:rPr>
              <a:t>許可証の写し添付・照合</a:t>
            </a:r>
            <a:r>
              <a:rPr lang="ja-JP" altLang="en-US" sz="3000" spc="-150" dirty="0"/>
              <a:t>：品目／方法／区域の一致</a:t>
            </a:r>
            <a:endParaRPr lang="en-US" altLang="ja-JP" sz="3000" spc="-150" dirty="0"/>
          </a:p>
          <a:p>
            <a:pPr marL="0" indent="0">
              <a:lnSpc>
                <a:spcPts val="3400"/>
              </a:lnSpc>
              <a:spcBef>
                <a:spcPts val="0"/>
              </a:spcBef>
              <a:buNone/>
            </a:pPr>
            <a:r>
              <a:rPr lang="ja-JP" altLang="en-US" sz="3000" dirty="0"/>
              <a:t>・</a:t>
            </a:r>
            <a:r>
              <a:rPr lang="ja-JP" altLang="en-US" sz="3000" spc="-150" dirty="0">
                <a:solidFill>
                  <a:srgbClr val="FF0000"/>
                </a:solidFill>
              </a:rPr>
              <a:t>更新・変更時の差分反映</a:t>
            </a:r>
            <a:r>
              <a:rPr lang="ja-JP" altLang="en-US" sz="3000" spc="-150" dirty="0"/>
              <a:t>：現場運用と書面の一致</a:t>
            </a:r>
            <a:endParaRPr lang="en-US" altLang="ja-JP" sz="3000" spc="-150" dirty="0"/>
          </a:p>
          <a:p>
            <a:pPr marL="0" indent="0">
              <a:lnSpc>
                <a:spcPts val="3400"/>
              </a:lnSpc>
              <a:spcBef>
                <a:spcPts val="0"/>
              </a:spcBef>
              <a:buNone/>
            </a:pPr>
            <a:r>
              <a:rPr lang="ja-JP" altLang="en-US" sz="3000" dirty="0"/>
              <a:t>・</a:t>
            </a:r>
            <a:r>
              <a:rPr lang="ja-JP" altLang="en-US" sz="3000" dirty="0">
                <a:solidFill>
                  <a:srgbClr val="FF0000"/>
                </a:solidFill>
              </a:rPr>
              <a:t>保存・追加情報</a:t>
            </a:r>
            <a:r>
              <a:rPr lang="ja-JP" altLang="en-US" sz="3000" spc="-150" dirty="0"/>
              <a:t>：</a:t>
            </a:r>
            <a:r>
              <a:rPr lang="ja-JP" altLang="en-US" sz="3000" dirty="0"/>
              <a:t>契約一式を５年間保存、必要に応じて特記事項を追補</a:t>
            </a:r>
            <a:endParaRPr lang="en-US" altLang="ja-JP" sz="3000" dirty="0"/>
          </a:p>
          <a:p>
            <a:pPr marL="0" indent="0">
              <a:lnSpc>
                <a:spcPts val="3400"/>
              </a:lnSpc>
              <a:spcBef>
                <a:spcPts val="0"/>
              </a:spcBef>
              <a:buNone/>
            </a:pPr>
            <a:r>
              <a:rPr lang="en-US" altLang="ja-JP" sz="3000" dirty="0"/>
              <a:t>※</a:t>
            </a:r>
            <a:r>
              <a:rPr lang="ja-JP" altLang="en-US" sz="3000" dirty="0"/>
              <a:t>令和８年１月１日以降第一種特定化学物質に関する項目が追加されました。</a:t>
            </a:r>
          </a:p>
        </p:txBody>
      </p:sp>
    </p:spTree>
    <p:extLst>
      <p:ext uri="{BB962C8B-B14F-4D97-AF65-F5344CB8AC3E}">
        <p14:creationId xmlns:p14="http://schemas.microsoft.com/office/powerpoint/2010/main" val="10677719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806896" y="274638"/>
            <a:ext cx="8229600" cy="1143000"/>
          </a:xfrm>
        </p:spPr>
        <p:txBody>
          <a:bodyPr>
            <a:noAutofit/>
          </a:bodyPr>
          <a:lstStyle/>
          <a:p>
            <a:r>
              <a:rPr lang="ja-JP" altLang="en-US" sz="4000" b="1" dirty="0"/>
              <a:t>契約書の必須項目（共通）</a:t>
            </a:r>
            <a:endParaRPr kumimoji="1" lang="ja-JP" altLang="en-US" sz="4000" b="1" dirty="0"/>
          </a:p>
        </p:txBody>
      </p:sp>
      <p:sp>
        <p:nvSpPr>
          <p:cNvPr id="9" name="フッター プレースホルダー 8"/>
          <p:cNvSpPr>
            <a:spLocks noGrp="1"/>
          </p:cNvSpPr>
          <p:nvPr>
            <p:ph type="ftr" sz="quarter" idx="11"/>
          </p:nvPr>
        </p:nvSpPr>
        <p:spPr/>
        <p:txBody>
          <a:bodyPr/>
          <a:lstStyle/>
          <a:p>
            <a:r>
              <a:rPr kumimoji="1" lang="zh-TW" altLang="en-US"/>
              <a:t>作成　：　環境部 廃棄物対策課</a:t>
            </a:r>
            <a:endParaRPr kumimoji="1" lang="ja-JP" altLang="en-US"/>
          </a:p>
        </p:txBody>
      </p:sp>
      <p:sp>
        <p:nvSpPr>
          <p:cNvPr id="3" name="スライド番号プレースホルダー 2"/>
          <p:cNvSpPr>
            <a:spLocks noGrp="1"/>
          </p:cNvSpPr>
          <p:nvPr>
            <p:ph type="sldNum" sz="quarter" idx="12"/>
          </p:nvPr>
        </p:nvSpPr>
        <p:spPr/>
        <p:txBody>
          <a:bodyPr/>
          <a:lstStyle/>
          <a:p>
            <a:fld id="{B19F71B2-C08B-4251-8631-B17A6B7397F4}" type="slidenum">
              <a:rPr kumimoji="1" lang="ja-JP" altLang="en-US" smtClean="0"/>
              <a:t>6</a:t>
            </a:fld>
            <a:endParaRPr kumimoji="1" lang="ja-JP" altLang="en-US"/>
          </a:p>
        </p:txBody>
      </p:sp>
      <p:pic>
        <p:nvPicPr>
          <p:cNvPr id="8" name="Picture 2" descr="C:\Users\72016\Desktop\②基本ロゴ(元気PJなし).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96" y="36165"/>
            <a:ext cx="974725" cy="944563"/>
          </a:xfrm>
          <a:prstGeom prst="rect">
            <a:avLst/>
          </a:prstGeom>
          <a:noFill/>
          <a:extLst>
            <a:ext uri="{909E8E84-426E-40DD-AFC4-6F175D3DCCD1}">
              <a14:hiddenFill xmlns:a14="http://schemas.microsoft.com/office/drawing/2010/main">
                <a:solidFill>
                  <a:srgbClr val="FFFFFF"/>
                </a:solidFill>
              </a14:hiddenFill>
            </a:ext>
          </a:extLst>
        </p:spPr>
      </p:pic>
      <p:sp>
        <p:nvSpPr>
          <p:cNvPr id="11" name="コンテンツ プレースホルダー 10">
            <a:extLst>
              <a:ext uri="{FF2B5EF4-FFF2-40B4-BE49-F238E27FC236}">
                <a16:creationId xmlns:a16="http://schemas.microsoft.com/office/drawing/2014/main" id="{DFDEFF5D-FB7E-6CA4-BE3A-28E61DD33EA5}"/>
              </a:ext>
            </a:extLst>
          </p:cNvPr>
          <p:cNvSpPr>
            <a:spLocks noGrp="1"/>
          </p:cNvSpPr>
          <p:nvPr>
            <p:ph idx="1"/>
          </p:nvPr>
        </p:nvSpPr>
        <p:spPr>
          <a:xfrm>
            <a:off x="323528" y="1219202"/>
            <a:ext cx="8820472" cy="4906962"/>
          </a:xfrm>
        </p:spPr>
        <p:txBody>
          <a:bodyPr>
            <a:noAutofit/>
          </a:bodyPr>
          <a:lstStyle/>
          <a:p>
            <a:pPr marL="0" indent="0">
              <a:lnSpc>
                <a:spcPts val="3400"/>
              </a:lnSpc>
              <a:spcBef>
                <a:spcPts val="0"/>
              </a:spcBef>
              <a:buNone/>
            </a:pPr>
            <a:r>
              <a:rPr lang="ja-JP" altLang="en-US" sz="3000" dirty="0"/>
              <a:t>　収集運搬・処分に共通して、実態に即した必須項目を漏れなく記載します。</a:t>
            </a:r>
            <a:endParaRPr lang="en-US" altLang="ja-JP" sz="3000" dirty="0"/>
          </a:p>
          <a:p>
            <a:pPr marL="0" indent="0">
              <a:lnSpc>
                <a:spcPts val="3400"/>
              </a:lnSpc>
              <a:spcBef>
                <a:spcPts val="0"/>
              </a:spcBef>
              <a:buNone/>
            </a:pPr>
            <a:endParaRPr lang="en-US" altLang="ja-JP" sz="3000" dirty="0"/>
          </a:p>
          <a:p>
            <a:pPr marL="0" indent="0">
              <a:lnSpc>
                <a:spcPts val="3400"/>
              </a:lnSpc>
              <a:spcBef>
                <a:spcPts val="0"/>
              </a:spcBef>
              <a:buNone/>
            </a:pPr>
            <a:r>
              <a:rPr lang="ja-JP" altLang="en-US" sz="3000" dirty="0"/>
              <a:t>・</a:t>
            </a:r>
            <a:r>
              <a:rPr lang="ja-JP" altLang="en-US" sz="3000" spc="-300" dirty="0">
                <a:solidFill>
                  <a:srgbClr val="FF0000"/>
                </a:solidFill>
              </a:rPr>
              <a:t>品目・数量・期間・料金</a:t>
            </a:r>
            <a:r>
              <a:rPr lang="ja-JP" altLang="en-US" sz="3000" spc="-150" dirty="0"/>
              <a:t>：</a:t>
            </a:r>
            <a:r>
              <a:rPr lang="ja-JP" altLang="en-US" sz="3000" spc="-300" dirty="0"/>
              <a:t>委託の基本条件を明確化</a:t>
            </a:r>
            <a:endParaRPr lang="en-US" altLang="ja-JP" sz="3000" spc="-300" dirty="0"/>
          </a:p>
          <a:p>
            <a:pPr marL="0" indent="0">
              <a:lnSpc>
                <a:spcPts val="3400"/>
              </a:lnSpc>
              <a:spcBef>
                <a:spcPts val="0"/>
              </a:spcBef>
              <a:buNone/>
            </a:pPr>
            <a:r>
              <a:rPr lang="ja-JP" altLang="en-US" sz="3000" dirty="0"/>
              <a:t>・</a:t>
            </a:r>
            <a:r>
              <a:rPr lang="ja-JP" altLang="en-US" sz="3000" dirty="0">
                <a:solidFill>
                  <a:srgbClr val="FF0000"/>
                </a:solidFill>
              </a:rPr>
              <a:t>業務範囲</a:t>
            </a:r>
            <a:r>
              <a:rPr lang="ja-JP" altLang="en-US" sz="3000" spc="-300" dirty="0">
                <a:solidFill>
                  <a:srgbClr val="FF0000"/>
                </a:solidFill>
              </a:rPr>
              <a:t>（収集運搬／処分）</a:t>
            </a:r>
            <a:r>
              <a:rPr lang="ja-JP" altLang="en-US" sz="3000" spc="-150" dirty="0"/>
              <a:t> ：</a:t>
            </a:r>
            <a:r>
              <a:rPr lang="ja-JP" altLang="en-US" sz="3000" dirty="0"/>
              <a:t>役割と責任の分界を固定</a:t>
            </a:r>
            <a:endParaRPr lang="en-US" altLang="ja-JP" sz="3000" dirty="0"/>
          </a:p>
          <a:p>
            <a:pPr marL="0" indent="0">
              <a:lnSpc>
                <a:spcPts val="3400"/>
              </a:lnSpc>
              <a:spcBef>
                <a:spcPts val="0"/>
              </a:spcBef>
              <a:buNone/>
            </a:pPr>
            <a:r>
              <a:rPr lang="ja-JP" altLang="en-US" sz="3000" dirty="0"/>
              <a:t>・</a:t>
            </a:r>
            <a:r>
              <a:rPr lang="ja-JP" altLang="en-US" sz="3000" dirty="0">
                <a:solidFill>
                  <a:srgbClr val="FF0000"/>
                </a:solidFill>
              </a:rPr>
              <a:t>発生工程・性状・荷姿・混合可否</a:t>
            </a:r>
            <a:r>
              <a:rPr lang="ja-JP" altLang="en-US" sz="3000" spc="-150" dirty="0"/>
              <a:t>：</a:t>
            </a:r>
            <a:r>
              <a:rPr lang="ja-JP" altLang="en-US" sz="3000" dirty="0"/>
              <a:t>受入条件と安全を担保</a:t>
            </a:r>
            <a:endParaRPr lang="en-US" altLang="ja-JP" sz="3000" dirty="0"/>
          </a:p>
          <a:p>
            <a:pPr marL="0" indent="0">
              <a:lnSpc>
                <a:spcPts val="3400"/>
              </a:lnSpc>
              <a:spcBef>
                <a:spcPts val="0"/>
              </a:spcBef>
              <a:buNone/>
            </a:pPr>
            <a:r>
              <a:rPr lang="ja-JP" altLang="en-US" sz="3000" dirty="0"/>
              <a:t>・</a:t>
            </a:r>
            <a:r>
              <a:rPr lang="ja-JP" altLang="en-US" sz="3000" dirty="0">
                <a:solidFill>
                  <a:srgbClr val="FF0000"/>
                </a:solidFill>
              </a:rPr>
              <a:t>有害物質の有無</a:t>
            </a:r>
            <a:r>
              <a:rPr lang="ja-JP" altLang="en-US" sz="3000" spc="-150" dirty="0"/>
              <a:t>：</a:t>
            </a:r>
            <a:r>
              <a:rPr lang="ja-JP" altLang="en-US" sz="3000" dirty="0"/>
              <a:t>石綿・水銀 等の情報を明記</a:t>
            </a:r>
            <a:endParaRPr lang="en-US" altLang="ja-JP" sz="3000" dirty="0"/>
          </a:p>
          <a:p>
            <a:pPr marL="0" indent="0">
              <a:lnSpc>
                <a:spcPts val="3400"/>
              </a:lnSpc>
              <a:spcBef>
                <a:spcPts val="0"/>
              </a:spcBef>
              <a:buNone/>
            </a:pPr>
            <a:r>
              <a:rPr lang="ja-JP" altLang="en-US" sz="3000" dirty="0"/>
              <a:t>・</a:t>
            </a:r>
            <a:r>
              <a:rPr lang="ja-JP" altLang="en-US" sz="3000" spc="-150" dirty="0">
                <a:solidFill>
                  <a:srgbClr val="FF0000"/>
                </a:solidFill>
              </a:rPr>
              <a:t>第一種特定化学物質の記載</a:t>
            </a:r>
            <a:r>
              <a:rPr lang="ja-JP" altLang="en-US" sz="3000" spc="-150" dirty="0"/>
              <a:t>：物質名と量（又は割合）を追加</a:t>
            </a:r>
          </a:p>
        </p:txBody>
      </p:sp>
    </p:spTree>
    <p:extLst>
      <p:ext uri="{BB962C8B-B14F-4D97-AF65-F5344CB8AC3E}">
        <p14:creationId xmlns:p14="http://schemas.microsoft.com/office/powerpoint/2010/main" val="4667441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806896" y="274638"/>
            <a:ext cx="8229600" cy="1143000"/>
          </a:xfrm>
        </p:spPr>
        <p:txBody>
          <a:bodyPr>
            <a:noAutofit/>
          </a:bodyPr>
          <a:lstStyle/>
          <a:p>
            <a:r>
              <a:rPr lang="ja-JP" altLang="en-US" sz="4000" b="1" dirty="0"/>
              <a:t>委託区分ごとの記載</a:t>
            </a:r>
            <a:endParaRPr kumimoji="1" lang="ja-JP" altLang="en-US" sz="4000" b="1" dirty="0"/>
          </a:p>
        </p:txBody>
      </p:sp>
      <p:sp>
        <p:nvSpPr>
          <p:cNvPr id="9" name="フッター プレースホルダー 8"/>
          <p:cNvSpPr>
            <a:spLocks noGrp="1"/>
          </p:cNvSpPr>
          <p:nvPr>
            <p:ph type="ftr" sz="quarter" idx="11"/>
          </p:nvPr>
        </p:nvSpPr>
        <p:spPr/>
        <p:txBody>
          <a:bodyPr/>
          <a:lstStyle/>
          <a:p>
            <a:r>
              <a:rPr kumimoji="1" lang="zh-TW" altLang="en-US"/>
              <a:t>作成　：　環境部 廃棄物対策課</a:t>
            </a:r>
            <a:endParaRPr kumimoji="1" lang="ja-JP" altLang="en-US"/>
          </a:p>
        </p:txBody>
      </p:sp>
      <p:sp>
        <p:nvSpPr>
          <p:cNvPr id="3" name="スライド番号プレースホルダー 2"/>
          <p:cNvSpPr>
            <a:spLocks noGrp="1"/>
          </p:cNvSpPr>
          <p:nvPr>
            <p:ph type="sldNum" sz="quarter" idx="12"/>
          </p:nvPr>
        </p:nvSpPr>
        <p:spPr/>
        <p:txBody>
          <a:bodyPr/>
          <a:lstStyle/>
          <a:p>
            <a:fld id="{B19F71B2-C08B-4251-8631-B17A6B7397F4}" type="slidenum">
              <a:rPr kumimoji="1" lang="ja-JP" altLang="en-US" smtClean="0"/>
              <a:t>7</a:t>
            </a:fld>
            <a:endParaRPr kumimoji="1" lang="ja-JP" altLang="en-US"/>
          </a:p>
        </p:txBody>
      </p:sp>
      <p:pic>
        <p:nvPicPr>
          <p:cNvPr id="8" name="Picture 2" descr="C:\Users\72016\Desktop\②基本ロゴ(元気PJなし).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96" y="36165"/>
            <a:ext cx="974725" cy="944563"/>
          </a:xfrm>
          <a:prstGeom prst="rect">
            <a:avLst/>
          </a:prstGeom>
          <a:noFill/>
          <a:extLst>
            <a:ext uri="{909E8E84-426E-40DD-AFC4-6F175D3DCCD1}">
              <a14:hiddenFill xmlns:a14="http://schemas.microsoft.com/office/drawing/2010/main">
                <a:solidFill>
                  <a:srgbClr val="FFFFFF"/>
                </a:solidFill>
              </a14:hiddenFill>
            </a:ext>
          </a:extLst>
        </p:spPr>
      </p:pic>
      <p:sp>
        <p:nvSpPr>
          <p:cNvPr id="11" name="コンテンツ プレースホルダー 10">
            <a:extLst>
              <a:ext uri="{FF2B5EF4-FFF2-40B4-BE49-F238E27FC236}">
                <a16:creationId xmlns:a16="http://schemas.microsoft.com/office/drawing/2014/main" id="{DFDEFF5D-FB7E-6CA4-BE3A-28E61DD33EA5}"/>
              </a:ext>
            </a:extLst>
          </p:cNvPr>
          <p:cNvSpPr>
            <a:spLocks noGrp="1"/>
          </p:cNvSpPr>
          <p:nvPr>
            <p:ph idx="1"/>
          </p:nvPr>
        </p:nvSpPr>
        <p:spPr>
          <a:xfrm>
            <a:off x="251520" y="1219202"/>
            <a:ext cx="8892480" cy="4906962"/>
          </a:xfrm>
        </p:spPr>
        <p:txBody>
          <a:bodyPr>
            <a:noAutofit/>
          </a:bodyPr>
          <a:lstStyle/>
          <a:p>
            <a:pPr marL="0" indent="0">
              <a:lnSpc>
                <a:spcPts val="3400"/>
              </a:lnSpc>
              <a:spcBef>
                <a:spcPts val="0"/>
              </a:spcBef>
              <a:buNone/>
            </a:pPr>
            <a:r>
              <a:rPr lang="ja-JP" altLang="en-US" sz="3000" dirty="0"/>
              <a:t>　収集運搬と処分で記載が異なるため、区分ごとに許可と契約を照合します。</a:t>
            </a:r>
            <a:endParaRPr lang="en-US" altLang="ja-JP" sz="3000" dirty="0"/>
          </a:p>
          <a:p>
            <a:pPr marL="0" indent="0">
              <a:lnSpc>
                <a:spcPts val="3400"/>
              </a:lnSpc>
              <a:spcBef>
                <a:spcPts val="0"/>
              </a:spcBef>
              <a:buNone/>
            </a:pPr>
            <a:endParaRPr lang="ja-JP" altLang="en-US" sz="3000" dirty="0"/>
          </a:p>
          <a:p>
            <a:pPr marL="0" indent="0">
              <a:lnSpc>
                <a:spcPts val="3400"/>
              </a:lnSpc>
              <a:spcBef>
                <a:spcPts val="0"/>
              </a:spcBef>
              <a:buNone/>
            </a:pPr>
            <a:r>
              <a:rPr lang="ja-JP" altLang="en-US" sz="3000" dirty="0"/>
              <a:t>・</a:t>
            </a:r>
            <a:r>
              <a:rPr lang="ja-JP" altLang="en-US" sz="3000" spc="-150" dirty="0">
                <a:solidFill>
                  <a:srgbClr val="FF0000"/>
                </a:solidFill>
              </a:rPr>
              <a:t>（収集運搬）積替・保管の有無</a:t>
            </a:r>
            <a:r>
              <a:rPr lang="ja-JP" altLang="en-US" sz="3000" spc="-150" dirty="0"/>
              <a:t>：記載と許可の整合</a:t>
            </a:r>
          </a:p>
          <a:p>
            <a:pPr marL="0" indent="0">
              <a:lnSpc>
                <a:spcPts val="3400"/>
              </a:lnSpc>
              <a:spcBef>
                <a:spcPts val="0"/>
              </a:spcBef>
              <a:buNone/>
            </a:pPr>
            <a:r>
              <a:rPr lang="ja-JP" altLang="en-US" sz="3000" dirty="0"/>
              <a:t>・</a:t>
            </a:r>
            <a:r>
              <a:rPr lang="ja-JP" altLang="en-US" sz="3000" spc="-150" dirty="0">
                <a:solidFill>
                  <a:srgbClr val="FF0000"/>
                </a:solidFill>
              </a:rPr>
              <a:t>（収集運搬）所在地・保管量・管理方法</a:t>
            </a:r>
            <a:r>
              <a:rPr lang="ja-JP" altLang="en-US" sz="3000" spc="-150" dirty="0"/>
              <a:t>：具体に記載</a:t>
            </a:r>
          </a:p>
          <a:p>
            <a:pPr marL="0" indent="0">
              <a:lnSpc>
                <a:spcPts val="3400"/>
              </a:lnSpc>
              <a:spcBef>
                <a:spcPts val="0"/>
              </a:spcBef>
              <a:buNone/>
            </a:pPr>
            <a:r>
              <a:rPr lang="ja-JP" altLang="en-US" sz="3000" dirty="0"/>
              <a:t>・</a:t>
            </a:r>
            <a:r>
              <a:rPr lang="ja-JP" altLang="en-US" sz="3000" spc="-150" dirty="0">
                <a:solidFill>
                  <a:srgbClr val="FF0000"/>
                </a:solidFill>
              </a:rPr>
              <a:t>（処分）処理方法・処理能力・施設所在地</a:t>
            </a:r>
            <a:r>
              <a:rPr lang="ja-JP" altLang="en-US" sz="3000" spc="-150" dirty="0"/>
              <a:t>：受入条件に適合</a:t>
            </a:r>
          </a:p>
          <a:p>
            <a:pPr marL="0" indent="0">
              <a:lnSpc>
                <a:spcPts val="3400"/>
              </a:lnSpc>
              <a:spcBef>
                <a:spcPts val="0"/>
              </a:spcBef>
              <a:buNone/>
            </a:pPr>
            <a:r>
              <a:rPr lang="ja-JP" altLang="en-US" sz="3000" spc="-150" dirty="0"/>
              <a:t>・</a:t>
            </a:r>
            <a:r>
              <a:rPr lang="ja-JP" altLang="en-US" sz="3000" spc="-150" dirty="0">
                <a:solidFill>
                  <a:srgbClr val="FF0000"/>
                </a:solidFill>
              </a:rPr>
              <a:t>（処分）最終処分の方法・場所</a:t>
            </a:r>
            <a:r>
              <a:rPr lang="ja-JP" altLang="en-US" sz="3000" spc="-150" dirty="0"/>
              <a:t>：流れと見通しを確保</a:t>
            </a:r>
          </a:p>
          <a:p>
            <a:pPr marL="0" indent="0">
              <a:lnSpc>
                <a:spcPts val="3400"/>
              </a:lnSpc>
              <a:spcBef>
                <a:spcPts val="0"/>
              </a:spcBef>
              <a:buNone/>
            </a:pPr>
            <a:r>
              <a:rPr lang="ja-JP" altLang="en-US" sz="3000" dirty="0"/>
              <a:t>・</a:t>
            </a:r>
            <a:r>
              <a:rPr lang="ja-JP" altLang="en-US" sz="3000" spc="-150" dirty="0">
                <a:solidFill>
                  <a:srgbClr val="FF0000"/>
                </a:solidFill>
              </a:rPr>
              <a:t>許可証と契約を照合</a:t>
            </a:r>
            <a:r>
              <a:rPr lang="ja-JP" altLang="en-US" sz="3000" spc="-150" dirty="0"/>
              <a:t>：品目／方法／区域の一致</a:t>
            </a:r>
          </a:p>
        </p:txBody>
      </p:sp>
    </p:spTree>
    <p:extLst>
      <p:ext uri="{BB962C8B-B14F-4D97-AF65-F5344CB8AC3E}">
        <p14:creationId xmlns:p14="http://schemas.microsoft.com/office/powerpoint/2010/main" val="22005234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b="1" dirty="0"/>
              <a:t>契約の締結相手</a:t>
            </a:r>
            <a:endParaRPr kumimoji="1" lang="ja-JP" altLang="en-US" b="1" dirty="0"/>
          </a:p>
        </p:txBody>
      </p:sp>
      <p:sp>
        <p:nvSpPr>
          <p:cNvPr id="3" name="コンテンツ プレースホルダー 2"/>
          <p:cNvSpPr>
            <a:spLocks noGrp="1"/>
          </p:cNvSpPr>
          <p:nvPr>
            <p:ph idx="1"/>
          </p:nvPr>
        </p:nvSpPr>
        <p:spPr>
          <a:xfrm>
            <a:off x="251520" y="1656110"/>
            <a:ext cx="8892480" cy="4725217"/>
          </a:xfrm>
        </p:spPr>
        <p:txBody>
          <a:bodyPr>
            <a:normAutofit/>
          </a:bodyPr>
          <a:lstStyle/>
          <a:p>
            <a:pPr marL="0" indent="0">
              <a:lnSpc>
                <a:spcPts val="3400"/>
              </a:lnSpc>
              <a:spcBef>
                <a:spcPts val="0"/>
              </a:spcBef>
              <a:buNone/>
            </a:pPr>
            <a:r>
              <a:rPr lang="ja-JP" altLang="en-US" sz="3000" dirty="0"/>
              <a:t>　排出事業者が</a:t>
            </a:r>
            <a:r>
              <a:rPr lang="ja-JP" altLang="en-US" sz="3000" dirty="0">
                <a:solidFill>
                  <a:srgbClr val="FF0000"/>
                </a:solidFill>
              </a:rPr>
              <a:t>最初に処理を行う事業者</a:t>
            </a:r>
            <a:r>
              <a:rPr lang="ja-JP" altLang="en-US" sz="3000" dirty="0"/>
              <a:t>と書面契約します。</a:t>
            </a:r>
            <a:endParaRPr lang="en-US" altLang="ja-JP" sz="3000" dirty="0"/>
          </a:p>
          <a:p>
            <a:pPr marL="0" indent="0">
              <a:lnSpc>
                <a:spcPts val="3400"/>
              </a:lnSpc>
              <a:spcBef>
                <a:spcPts val="0"/>
              </a:spcBef>
              <a:buNone/>
            </a:pPr>
            <a:endParaRPr lang="en-US" altLang="ja-JP" sz="3000" dirty="0"/>
          </a:p>
          <a:p>
            <a:pPr marL="0" indent="0">
              <a:lnSpc>
                <a:spcPts val="3400"/>
              </a:lnSpc>
              <a:spcBef>
                <a:spcPts val="0"/>
              </a:spcBef>
              <a:buNone/>
            </a:pPr>
            <a:r>
              <a:rPr lang="ja-JP" altLang="en-US" sz="3000" dirty="0"/>
              <a:t>・</a:t>
            </a:r>
            <a:r>
              <a:rPr lang="ja-JP" altLang="en-US" sz="3000" spc="-150" dirty="0">
                <a:solidFill>
                  <a:srgbClr val="FF0000"/>
                </a:solidFill>
              </a:rPr>
              <a:t>収集運搬は個別契約</a:t>
            </a:r>
            <a:r>
              <a:rPr lang="ja-JP" altLang="en-US" sz="3000" spc="-150" dirty="0"/>
              <a:t>：区間に応じて必要数を設定</a:t>
            </a:r>
            <a:endParaRPr lang="en-US" altLang="ja-JP" sz="3000" spc="-150" dirty="0"/>
          </a:p>
          <a:p>
            <a:pPr marL="0" indent="0">
              <a:lnSpc>
                <a:spcPts val="3400"/>
              </a:lnSpc>
              <a:spcBef>
                <a:spcPts val="0"/>
              </a:spcBef>
              <a:buNone/>
            </a:pPr>
            <a:r>
              <a:rPr lang="ja-JP" altLang="en-US" sz="3000" dirty="0"/>
              <a:t>・</a:t>
            </a:r>
            <a:r>
              <a:rPr lang="ja-JP" altLang="en-US" sz="3000" spc="-150" dirty="0">
                <a:solidFill>
                  <a:srgbClr val="FF0000"/>
                </a:solidFill>
              </a:rPr>
              <a:t>中間処分との契約</a:t>
            </a:r>
            <a:r>
              <a:rPr lang="ja-JP" altLang="en-US" sz="3000" spc="-150" dirty="0"/>
              <a:t>：受入条件と許可の整合を確認</a:t>
            </a:r>
            <a:endParaRPr lang="en-US" altLang="ja-JP" sz="3000" spc="-150" dirty="0"/>
          </a:p>
          <a:p>
            <a:pPr marL="0" indent="0">
              <a:lnSpc>
                <a:spcPts val="3400"/>
              </a:lnSpc>
              <a:spcBef>
                <a:spcPts val="0"/>
              </a:spcBef>
              <a:buNone/>
            </a:pPr>
            <a:r>
              <a:rPr lang="ja-JP" altLang="en-US" sz="3000" dirty="0"/>
              <a:t>・</a:t>
            </a:r>
            <a:r>
              <a:rPr lang="ja-JP" altLang="en-US" sz="3000" spc="-150" dirty="0">
                <a:solidFill>
                  <a:srgbClr val="FF0000"/>
                </a:solidFill>
              </a:rPr>
              <a:t>複数関与時は関与者数だけ契約</a:t>
            </a:r>
            <a:r>
              <a:rPr lang="ja-JP" altLang="en-US" sz="3000" spc="-150" dirty="0"/>
              <a:t>： 抜け・重複を防止</a:t>
            </a:r>
            <a:endParaRPr lang="en-US" altLang="ja-JP" sz="3000" spc="-150" dirty="0"/>
          </a:p>
          <a:p>
            <a:pPr marL="0" indent="0">
              <a:lnSpc>
                <a:spcPts val="3400"/>
              </a:lnSpc>
              <a:spcBef>
                <a:spcPts val="0"/>
              </a:spcBef>
              <a:buNone/>
            </a:pPr>
            <a:r>
              <a:rPr lang="ja-JP" altLang="en-US" sz="3000" dirty="0"/>
              <a:t>・</a:t>
            </a:r>
            <a:r>
              <a:rPr lang="ja-JP" altLang="en-US" sz="3000" spc="-150" dirty="0">
                <a:solidFill>
                  <a:srgbClr val="FF0000"/>
                </a:solidFill>
              </a:rPr>
              <a:t>計画変更時は追補・再締結</a:t>
            </a:r>
            <a:r>
              <a:rPr lang="ja-JP" altLang="en-US" sz="3000" spc="-150" dirty="0"/>
              <a:t>： 現場運用と書面の一致を維持</a:t>
            </a:r>
            <a:endParaRPr lang="en-US" altLang="ja-JP" sz="3000" spc="-150" dirty="0">
              <a:solidFill>
                <a:srgbClr val="FF0000"/>
              </a:solidFill>
            </a:endParaRPr>
          </a:p>
        </p:txBody>
      </p:sp>
      <p:sp>
        <p:nvSpPr>
          <p:cNvPr id="19" name="フッター プレースホルダー 18"/>
          <p:cNvSpPr>
            <a:spLocks noGrp="1"/>
          </p:cNvSpPr>
          <p:nvPr>
            <p:ph type="ftr" sz="quarter" idx="11"/>
          </p:nvPr>
        </p:nvSpPr>
        <p:spPr/>
        <p:txBody>
          <a:bodyPr/>
          <a:lstStyle/>
          <a:p>
            <a:r>
              <a:rPr kumimoji="1" lang="zh-TW" altLang="en-US"/>
              <a:t>作成　：　環境部 廃棄物対策課</a:t>
            </a:r>
            <a:endParaRPr kumimoji="1" lang="ja-JP" altLang="en-US"/>
          </a:p>
        </p:txBody>
      </p:sp>
      <p:sp>
        <p:nvSpPr>
          <p:cNvPr id="17" name="スライド番号プレースホルダー 16"/>
          <p:cNvSpPr>
            <a:spLocks noGrp="1"/>
          </p:cNvSpPr>
          <p:nvPr>
            <p:ph type="sldNum" sz="quarter" idx="12"/>
          </p:nvPr>
        </p:nvSpPr>
        <p:spPr/>
        <p:txBody>
          <a:bodyPr/>
          <a:lstStyle/>
          <a:p>
            <a:fld id="{B19F71B2-C08B-4251-8631-B17A6B7397F4}" type="slidenum">
              <a:rPr kumimoji="1" lang="ja-JP" altLang="en-US" smtClean="0"/>
              <a:t>8</a:t>
            </a:fld>
            <a:endParaRPr kumimoji="1" lang="ja-JP" altLang="en-US"/>
          </a:p>
        </p:txBody>
      </p:sp>
      <p:pic>
        <p:nvPicPr>
          <p:cNvPr id="18" name="Picture 2" descr="C:\Users\72016\Desktop\②基本ロゴ(元気PJなし).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96" y="36165"/>
            <a:ext cx="974725" cy="9445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642702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kumimoji="1" lang="ja-JP" altLang="en-US" b="1" dirty="0"/>
              <a:t>契約パターンの整理</a:t>
            </a:r>
          </a:p>
        </p:txBody>
      </p:sp>
      <p:sp>
        <p:nvSpPr>
          <p:cNvPr id="3" name="コンテンツ プレースホルダー 2"/>
          <p:cNvSpPr>
            <a:spLocks noGrp="1"/>
          </p:cNvSpPr>
          <p:nvPr>
            <p:ph idx="1"/>
          </p:nvPr>
        </p:nvSpPr>
        <p:spPr>
          <a:xfrm>
            <a:off x="251520" y="1412776"/>
            <a:ext cx="8892480" cy="4968552"/>
          </a:xfrm>
        </p:spPr>
        <p:txBody>
          <a:bodyPr>
            <a:normAutofit/>
          </a:bodyPr>
          <a:lstStyle/>
          <a:p>
            <a:pPr marL="0" indent="0">
              <a:lnSpc>
                <a:spcPts val="3400"/>
              </a:lnSpc>
              <a:spcBef>
                <a:spcPts val="0"/>
              </a:spcBef>
              <a:buNone/>
            </a:pPr>
            <a:r>
              <a:rPr lang="ja-JP" altLang="en-US" sz="3000" dirty="0"/>
              <a:t>　関与事業者の組み合わせにより、必要な契約数が変わります。</a:t>
            </a:r>
            <a:endParaRPr lang="en-US" altLang="ja-JP" sz="3000" dirty="0"/>
          </a:p>
          <a:p>
            <a:pPr marL="0" indent="0">
              <a:lnSpc>
                <a:spcPts val="3400"/>
              </a:lnSpc>
              <a:spcBef>
                <a:spcPts val="0"/>
              </a:spcBef>
              <a:buNone/>
            </a:pPr>
            <a:endParaRPr lang="en-US" altLang="ja-JP" sz="3000" dirty="0"/>
          </a:p>
          <a:p>
            <a:pPr marL="0" indent="0">
              <a:lnSpc>
                <a:spcPts val="3400"/>
              </a:lnSpc>
              <a:spcBef>
                <a:spcPts val="0"/>
              </a:spcBef>
              <a:buNone/>
            </a:pPr>
            <a:r>
              <a:rPr lang="ja-JP" altLang="en-US" sz="3000" dirty="0"/>
              <a:t>・</a:t>
            </a:r>
            <a:r>
              <a:rPr lang="ja-JP" altLang="en-US" sz="3000" dirty="0">
                <a:solidFill>
                  <a:srgbClr val="FF0000"/>
                </a:solidFill>
              </a:rPr>
              <a:t>一括委託</a:t>
            </a:r>
            <a:r>
              <a:rPr lang="ja-JP" altLang="en-US" sz="3000" dirty="0"/>
              <a:t>（運搬と処分を同一業者）＝契約１つ</a:t>
            </a:r>
            <a:endParaRPr lang="en-US" altLang="ja-JP" sz="3000" dirty="0"/>
          </a:p>
          <a:p>
            <a:pPr marL="0" indent="0">
              <a:lnSpc>
                <a:spcPts val="3400"/>
              </a:lnSpc>
              <a:spcBef>
                <a:spcPts val="0"/>
              </a:spcBef>
              <a:buNone/>
            </a:pPr>
            <a:r>
              <a:rPr lang="ja-JP" altLang="en-US" sz="3000" dirty="0"/>
              <a:t>・</a:t>
            </a:r>
            <a:r>
              <a:rPr lang="ja-JP" altLang="en-US" sz="3000" dirty="0">
                <a:solidFill>
                  <a:srgbClr val="FF0000"/>
                </a:solidFill>
              </a:rPr>
              <a:t>分割委託</a:t>
            </a:r>
            <a:r>
              <a:rPr lang="ja-JP" altLang="en-US" sz="3000" dirty="0"/>
              <a:t>（運搬と処分を別業者）＝契約２つ</a:t>
            </a:r>
            <a:endParaRPr lang="en-US" altLang="ja-JP" sz="3000" dirty="0"/>
          </a:p>
          <a:p>
            <a:pPr marL="0" indent="0">
              <a:lnSpc>
                <a:spcPts val="3400"/>
              </a:lnSpc>
              <a:spcBef>
                <a:spcPts val="0"/>
              </a:spcBef>
              <a:buNone/>
            </a:pPr>
            <a:r>
              <a:rPr lang="ja-JP" altLang="en-US" sz="3000" dirty="0"/>
              <a:t>・</a:t>
            </a:r>
            <a:r>
              <a:rPr lang="ja-JP" altLang="en-US" sz="3000" dirty="0">
                <a:solidFill>
                  <a:srgbClr val="FF0000"/>
                </a:solidFill>
              </a:rPr>
              <a:t>区間運搬あり</a:t>
            </a:r>
            <a:r>
              <a:rPr lang="ja-JP" altLang="en-US" sz="3000" dirty="0"/>
              <a:t>（区間ごとに関与）＝区間ごとに契約</a:t>
            </a:r>
            <a:endParaRPr lang="en-US" altLang="ja-JP" sz="3000" dirty="0"/>
          </a:p>
          <a:p>
            <a:pPr marL="0" indent="0">
              <a:lnSpc>
                <a:spcPts val="3400"/>
              </a:lnSpc>
              <a:spcBef>
                <a:spcPts val="0"/>
              </a:spcBef>
              <a:buNone/>
            </a:pPr>
            <a:r>
              <a:rPr lang="ja-JP" altLang="en-US" sz="3000" dirty="0"/>
              <a:t>・</a:t>
            </a:r>
            <a:r>
              <a:rPr lang="ja-JP" altLang="en-US" sz="3000" dirty="0">
                <a:solidFill>
                  <a:srgbClr val="FF0000"/>
                </a:solidFill>
              </a:rPr>
              <a:t>許可内容との整合</a:t>
            </a:r>
            <a:r>
              <a:rPr lang="ja-JP" altLang="en-US" sz="3000" dirty="0"/>
              <a:t>（品目／方法／区域）＝締結前に照合</a:t>
            </a:r>
            <a:endParaRPr lang="en-US" altLang="ja-JP" sz="3000" dirty="0"/>
          </a:p>
        </p:txBody>
      </p:sp>
      <p:sp>
        <p:nvSpPr>
          <p:cNvPr id="9" name="フッター プレースホルダー 8"/>
          <p:cNvSpPr>
            <a:spLocks noGrp="1"/>
          </p:cNvSpPr>
          <p:nvPr>
            <p:ph type="ftr" sz="quarter" idx="11"/>
          </p:nvPr>
        </p:nvSpPr>
        <p:spPr/>
        <p:txBody>
          <a:bodyPr/>
          <a:lstStyle/>
          <a:p>
            <a:r>
              <a:rPr kumimoji="1" lang="zh-TW" altLang="en-US"/>
              <a:t>作成　：　環境部 廃棄物対策課</a:t>
            </a:r>
            <a:endParaRPr kumimoji="1" lang="ja-JP" altLang="en-US"/>
          </a:p>
        </p:txBody>
      </p:sp>
      <p:sp>
        <p:nvSpPr>
          <p:cNvPr id="8" name="スライド番号プレースホルダー 7"/>
          <p:cNvSpPr>
            <a:spLocks noGrp="1"/>
          </p:cNvSpPr>
          <p:nvPr>
            <p:ph type="sldNum" sz="quarter" idx="12"/>
          </p:nvPr>
        </p:nvSpPr>
        <p:spPr/>
        <p:txBody>
          <a:bodyPr/>
          <a:lstStyle/>
          <a:p>
            <a:fld id="{B19F71B2-C08B-4251-8631-B17A6B7397F4}" type="slidenum">
              <a:rPr kumimoji="1" lang="ja-JP" altLang="en-US" smtClean="0"/>
              <a:t>9</a:t>
            </a:fld>
            <a:endParaRPr kumimoji="1" lang="ja-JP" altLang="en-US"/>
          </a:p>
        </p:txBody>
      </p:sp>
      <p:pic>
        <p:nvPicPr>
          <p:cNvPr id="32" name="Picture 2" descr="C:\Users\72016\Desktop\②基本ロゴ(元気PJなし).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96" y="36165"/>
            <a:ext cx="974725" cy="9445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44641108"/>
      </p:ext>
    </p:extLst>
  </p:cSld>
  <p:clrMapOvr>
    <a:masterClrMapping/>
  </p:clrMapOvr>
</p:sld>
</file>

<file path=ppt/theme/theme1.xml><?xml version="1.0" encoding="utf-8"?>
<a:theme xmlns:a="http://schemas.openxmlformats.org/drawingml/2006/main" name="1_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ユーザー定義 （メイリオ）">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1845</TotalTime>
  <Words>2430</Words>
  <Application>Microsoft Office PowerPoint</Application>
  <PresentationFormat>画面に合わせる (4:3)</PresentationFormat>
  <Paragraphs>163</Paragraphs>
  <Slides>12</Slides>
  <Notes>12</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12</vt:i4>
      </vt:variant>
    </vt:vector>
  </HeadingPairs>
  <TitlesOfParts>
    <vt:vector size="17" baseType="lpstr">
      <vt:lpstr>メイリオ</vt:lpstr>
      <vt:lpstr>Arial</vt:lpstr>
      <vt:lpstr>Calibri</vt:lpstr>
      <vt:lpstr>Segoe UI</vt:lpstr>
      <vt:lpstr>1_Office ​​テーマ</vt:lpstr>
      <vt:lpstr>１０分でわかる◎ 産業廃棄物ちょっと講座</vt:lpstr>
      <vt:lpstr>委託契約が必要な理由</vt:lpstr>
      <vt:lpstr>排出事業者の責任</vt:lpstr>
      <vt:lpstr>書面契約が必須な理由</vt:lpstr>
      <vt:lpstr>契約書作成のポイント</vt:lpstr>
      <vt:lpstr>契約書の必須項目（共通）</vt:lpstr>
      <vt:lpstr>委託区分ごとの記載</vt:lpstr>
      <vt:lpstr>契約の締結相手</vt:lpstr>
      <vt:lpstr>契約パターンの整理</vt:lpstr>
      <vt:lpstr>実務で学ぶ</vt:lpstr>
      <vt:lpstr>契約不備のリスク</vt:lpstr>
      <vt:lpstr>PowerPoint プレゼンテーション</vt:lpstr>
    </vt:vector>
  </TitlesOfParts>
  <Company>豊田市役所</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沢田　浩明</dc:creator>
  <cp:lastModifiedBy>山内　英裕</cp:lastModifiedBy>
  <cp:revision>86</cp:revision>
  <dcterms:created xsi:type="dcterms:W3CDTF">2015-10-21T01:57:29Z</dcterms:created>
  <dcterms:modified xsi:type="dcterms:W3CDTF">2026-03-18T03:47:01Z</dcterms:modified>
</cp:coreProperties>
</file>